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8" r:id="rId3"/>
    <p:sldId id="259" r:id="rId4"/>
    <p:sldId id="260" r:id="rId5"/>
    <p:sldId id="268" r:id="rId6"/>
    <p:sldId id="261" r:id="rId7"/>
    <p:sldId id="269" r:id="rId8"/>
    <p:sldId id="262" r:id="rId9"/>
    <p:sldId id="270" r:id="rId10"/>
    <p:sldId id="271" r:id="rId11"/>
    <p:sldId id="272" r:id="rId12"/>
    <p:sldId id="263" r:id="rId13"/>
    <p:sldId id="273" r:id="rId14"/>
    <p:sldId id="264" r:id="rId15"/>
    <p:sldId id="274" r:id="rId16"/>
    <p:sldId id="265" r:id="rId17"/>
    <p:sldId id="275" r:id="rId18"/>
    <p:sldId id="276" r:id="rId19"/>
    <p:sldId id="26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4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p:scale>
          <a:sx n="60" d="100"/>
          <a:sy n="60" d="100"/>
        </p:scale>
        <p:origin x="-1560"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F25D2009-0382-7943-BD11-DEE694D6FA77}"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459C62-5ECE-6D40-9445-E7A082B907AA}"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5D2009-0382-7943-BD11-DEE694D6FA77}"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25D2009-0382-7943-BD11-DEE694D6FA77}"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459C62-5ECE-6D40-9445-E7A082B907A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25D2009-0382-7943-BD11-DEE694D6FA77}"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25D2009-0382-7943-BD11-DEE694D6FA77}" type="datetimeFigureOut">
              <a:rPr lang="en-US" smtClean="0"/>
              <a:pPr/>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25D2009-0382-7943-BD11-DEE694D6FA77}" type="datetimeFigureOut">
              <a:rPr lang="en-US" smtClean="0"/>
              <a:pPr/>
              <a:t>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2009-0382-7943-BD11-DEE694D6FA77}" type="datetimeFigureOut">
              <a:rPr lang="en-US" smtClean="0"/>
              <a:pPr/>
              <a:t>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25D2009-0382-7943-BD11-DEE694D6FA77}"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459C62-5ECE-6D40-9445-E7A082B907AA}"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25D2009-0382-7943-BD11-DEE694D6FA77}" type="datetimeFigureOut">
              <a:rPr lang="en-US" smtClean="0"/>
              <a:pPr/>
              <a:t>3/1/2018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68459C62-5ECE-6D40-9445-E7A082B907A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5D2009-0382-7943-BD11-DEE694D6FA77}"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5D2009-0382-7943-BD11-DEE694D6FA77}" type="datetimeFigureOut">
              <a:rPr lang="en-US" smtClean="0"/>
              <a:pPr/>
              <a:t>3/1/2018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68459C62-5ECE-6D40-9445-E7A082B907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25D2009-0382-7943-BD11-DEE694D6FA77}" type="datetimeFigureOut">
              <a:rPr lang="en-US" smtClean="0"/>
              <a:pPr/>
              <a:t>3/1/2018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68459C62-5ECE-6D40-9445-E7A082B907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80767" y="717452"/>
            <a:ext cx="8077200" cy="1673352"/>
          </a:xfrm>
        </p:spPr>
        <p:txBody>
          <a:bodyPr/>
          <a:lstStyle/>
          <a:p>
            <a:r>
              <a:rPr lang="en-US" b="1" dirty="0" smtClean="0">
                <a:solidFill>
                  <a:schemeClr val="tx1"/>
                </a:solidFill>
              </a:rPr>
              <a:t>PT LANGIT PERKASA</a:t>
            </a:r>
            <a:endParaRPr lang="en-US" b="1" dirty="0">
              <a:solidFill>
                <a:schemeClr val="tx1"/>
              </a:solidFill>
            </a:endParaRPr>
          </a:p>
        </p:txBody>
      </p:sp>
      <p:sp>
        <p:nvSpPr>
          <p:cNvPr id="3" name="Subtitle 2"/>
          <p:cNvSpPr>
            <a:spLocks noGrp="1"/>
          </p:cNvSpPr>
          <p:nvPr>
            <p:ph type="subTitle" idx="1"/>
          </p:nvPr>
        </p:nvSpPr>
        <p:spPr>
          <a:xfrm>
            <a:off x="1144739" y="1702191"/>
            <a:ext cx="6560234" cy="3060895"/>
          </a:xfrm>
        </p:spPr>
        <p:txBody>
          <a:bodyPr>
            <a:normAutofit/>
          </a:bodyPr>
          <a:lstStyle/>
          <a:p>
            <a:pPr algn="ctr"/>
            <a:r>
              <a:rPr lang="en-US" sz="2400" b="1" dirty="0" err="1" smtClean="0">
                <a:solidFill>
                  <a:schemeClr val="tx1"/>
                </a:solidFill>
              </a:rPr>
              <a:t>Disusun</a:t>
            </a:r>
            <a:r>
              <a:rPr lang="en-US" sz="2400" b="1" dirty="0" smtClean="0">
                <a:solidFill>
                  <a:schemeClr val="tx1"/>
                </a:solidFill>
              </a:rPr>
              <a:t> </a:t>
            </a:r>
            <a:r>
              <a:rPr lang="en-US" sz="2400" b="1" dirty="0" err="1" smtClean="0">
                <a:solidFill>
                  <a:schemeClr val="tx1"/>
                </a:solidFill>
              </a:rPr>
              <a:t>oleh</a:t>
            </a:r>
            <a:r>
              <a:rPr lang="en-US" sz="2400" b="1" dirty="0" smtClean="0">
                <a:solidFill>
                  <a:schemeClr val="tx1"/>
                </a:solidFill>
              </a:rPr>
              <a:t>: </a:t>
            </a:r>
          </a:p>
          <a:p>
            <a:pPr algn="ctr"/>
            <a:r>
              <a:rPr lang="en-US" sz="2400" b="1" dirty="0" err="1" smtClean="0">
                <a:solidFill>
                  <a:schemeClr val="tx1"/>
                </a:solidFill>
              </a:rPr>
              <a:t>Kelompok</a:t>
            </a:r>
            <a:r>
              <a:rPr lang="en-US" sz="2400" b="1" dirty="0" smtClean="0">
                <a:solidFill>
                  <a:schemeClr val="tx1"/>
                </a:solidFill>
              </a:rPr>
              <a:t> </a:t>
            </a:r>
            <a:r>
              <a:rPr lang="en-US" sz="2400" b="1" dirty="0" smtClean="0">
                <a:solidFill>
                  <a:schemeClr val="tx1"/>
                </a:solidFill>
              </a:rPr>
              <a:t>2</a:t>
            </a:r>
          </a:p>
          <a:p>
            <a:pPr marL="514350" indent="-514350" algn="ctr"/>
            <a:r>
              <a:rPr lang="en-US" sz="2400" b="1" dirty="0" err="1" smtClean="0">
                <a:solidFill>
                  <a:schemeClr val="tx1"/>
                </a:solidFill>
              </a:rPr>
              <a:t>Adini</a:t>
            </a:r>
            <a:r>
              <a:rPr lang="en-US" sz="2400" b="1" dirty="0" smtClean="0">
                <a:solidFill>
                  <a:schemeClr val="tx1"/>
                </a:solidFill>
              </a:rPr>
              <a:t> Nadia </a:t>
            </a:r>
            <a:r>
              <a:rPr lang="en-US" sz="2400" b="1" dirty="0" err="1" smtClean="0">
                <a:solidFill>
                  <a:schemeClr val="tx1"/>
                </a:solidFill>
              </a:rPr>
              <a:t>Putri</a:t>
            </a:r>
            <a:endParaRPr lang="en-US" sz="2400" b="1" dirty="0" smtClean="0">
              <a:solidFill>
                <a:schemeClr val="tx1"/>
              </a:solidFill>
            </a:endParaRPr>
          </a:p>
          <a:p>
            <a:pPr marL="514350" indent="-514350" algn="ctr"/>
            <a:r>
              <a:rPr lang="en-US" sz="2400" b="1" dirty="0" err="1" smtClean="0">
                <a:solidFill>
                  <a:schemeClr val="tx1"/>
                </a:solidFill>
              </a:rPr>
              <a:t>Eggie</a:t>
            </a:r>
            <a:r>
              <a:rPr lang="en-US" sz="2400" b="1" dirty="0" smtClean="0">
                <a:solidFill>
                  <a:schemeClr val="tx1"/>
                </a:solidFill>
              </a:rPr>
              <a:t> </a:t>
            </a:r>
            <a:r>
              <a:rPr lang="en-US" sz="2400" b="1" dirty="0" err="1" smtClean="0">
                <a:solidFill>
                  <a:schemeClr val="tx1"/>
                </a:solidFill>
              </a:rPr>
              <a:t>Auliya</a:t>
            </a:r>
            <a:r>
              <a:rPr lang="en-US" sz="2400" b="1" dirty="0" smtClean="0">
                <a:solidFill>
                  <a:schemeClr val="tx1"/>
                </a:solidFill>
              </a:rPr>
              <a:t> </a:t>
            </a:r>
            <a:r>
              <a:rPr lang="en-US" sz="2400" b="1" dirty="0" err="1" smtClean="0">
                <a:solidFill>
                  <a:schemeClr val="tx1"/>
                </a:solidFill>
              </a:rPr>
              <a:t>Husna</a:t>
            </a:r>
            <a:endParaRPr lang="en-US" sz="2400" b="1" dirty="0" smtClean="0">
              <a:solidFill>
                <a:schemeClr val="tx1"/>
              </a:solidFill>
            </a:endParaRPr>
          </a:p>
          <a:p>
            <a:pPr marL="514350" indent="-514350" algn="ctr"/>
            <a:r>
              <a:rPr lang="en-US" sz="2400" b="1" dirty="0" err="1" smtClean="0">
                <a:solidFill>
                  <a:schemeClr val="tx1"/>
                </a:solidFill>
              </a:rPr>
              <a:t>Adisti</a:t>
            </a:r>
            <a:r>
              <a:rPr lang="en-US" sz="2400" b="1" dirty="0" smtClean="0">
                <a:solidFill>
                  <a:schemeClr val="tx1"/>
                </a:solidFill>
              </a:rPr>
              <a:t> </a:t>
            </a:r>
            <a:r>
              <a:rPr lang="en-US" sz="2400" b="1" dirty="0" err="1" smtClean="0">
                <a:solidFill>
                  <a:schemeClr val="tx1"/>
                </a:solidFill>
              </a:rPr>
              <a:t>Kinanti</a:t>
            </a:r>
            <a:endParaRPr lang="en-US" sz="2400" b="1" dirty="0" smtClean="0">
              <a:solidFill>
                <a:schemeClr val="tx1"/>
              </a:solidFill>
            </a:endParaRPr>
          </a:p>
          <a:p>
            <a:pPr marL="514350" indent="-514350" algn="ctr"/>
            <a:r>
              <a:rPr lang="en-US" sz="2400" b="1" dirty="0" err="1" smtClean="0">
                <a:solidFill>
                  <a:schemeClr val="tx1"/>
                </a:solidFill>
              </a:rPr>
              <a:t>Kania</a:t>
            </a:r>
            <a:r>
              <a:rPr lang="en-US" sz="2400" b="1" dirty="0" smtClean="0">
                <a:solidFill>
                  <a:schemeClr val="tx1"/>
                </a:solidFill>
              </a:rPr>
              <a:t> </a:t>
            </a:r>
            <a:r>
              <a:rPr lang="en-US" sz="2400" b="1" dirty="0" err="1" smtClean="0">
                <a:solidFill>
                  <a:schemeClr val="tx1"/>
                </a:solidFill>
              </a:rPr>
              <a:t>Rucita</a:t>
            </a:r>
            <a:endParaRPr lang="en-US" sz="2400" b="1" dirty="0" smtClean="0">
              <a:solidFill>
                <a:schemeClr val="tx1"/>
              </a:solidFill>
            </a:endParaRPr>
          </a:p>
          <a:p>
            <a:pPr marL="514350" indent="-514350" algn="ctr"/>
            <a:r>
              <a:rPr lang="en-US" sz="2400" b="1" dirty="0" err="1" smtClean="0">
                <a:solidFill>
                  <a:schemeClr val="tx1"/>
                </a:solidFill>
              </a:rPr>
              <a:t>Faradilla</a:t>
            </a:r>
            <a:r>
              <a:rPr lang="en-US" sz="2400" b="1" dirty="0" smtClean="0">
                <a:solidFill>
                  <a:schemeClr val="tx1"/>
                </a:solidFill>
              </a:rPr>
              <a:t> </a:t>
            </a:r>
            <a:r>
              <a:rPr lang="en-US" sz="2400" b="1" dirty="0" err="1" smtClean="0">
                <a:solidFill>
                  <a:schemeClr val="tx1"/>
                </a:solidFill>
              </a:rPr>
              <a:t>Novadina</a:t>
            </a:r>
            <a:endParaRPr lang="en-US" sz="2400" b="1" dirty="0">
              <a:solidFill>
                <a:schemeClr val="tx1"/>
              </a:solidFill>
            </a:endParaRPr>
          </a:p>
        </p:txBody>
      </p:sp>
    </p:spTree>
    <p:extLst>
      <p:ext uri="{BB962C8B-B14F-4D97-AF65-F5344CB8AC3E}">
        <p14:creationId xmlns:p14="http://schemas.microsoft.com/office/powerpoint/2010/main" xmlns="" val="991062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6" name="Group 45"/>
          <p:cNvGrpSpPr/>
          <p:nvPr/>
        </p:nvGrpSpPr>
        <p:grpSpPr>
          <a:xfrm>
            <a:off x="45676" y="1000195"/>
            <a:ext cx="9127374" cy="5633216"/>
            <a:chOff x="45676" y="657878"/>
            <a:chExt cx="9127374" cy="5633216"/>
          </a:xfrm>
        </p:grpSpPr>
        <p:cxnSp>
          <p:nvCxnSpPr>
            <p:cNvPr id="3" name="Straight Connector 2"/>
            <p:cNvCxnSpPr/>
            <p:nvPr/>
          </p:nvCxnSpPr>
          <p:spPr>
            <a:xfrm flipV="1">
              <a:off x="443716" y="657878"/>
              <a:ext cx="8243558" cy="45900"/>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9017" y="7037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696943" y="6884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530939" y="7037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687274" y="657878"/>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169188" y="7037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761884" y="7037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269524" y="703777"/>
              <a:ext cx="30601" cy="2050133"/>
            </a:xfrm>
            <a:prstGeom prst="line">
              <a:avLst/>
            </a:prstGeom>
            <a:ln>
              <a:solidFill>
                <a:srgbClr val="EAEF42"/>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382514" y="2738610"/>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8610771" y="2738610"/>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7454436" y="2753910"/>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092685" y="2761936"/>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620440" y="2730206"/>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3193021" y="2753910"/>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700544" y="2738610"/>
              <a:ext cx="214208" cy="244792"/>
            </a:xfrm>
            <a:prstGeom prst="ellipse">
              <a:avLst/>
            </a:prstGeom>
            <a:solidFill>
              <a:srgbClr val="EAEF42"/>
            </a:solidFill>
            <a:effectLst>
              <a:glow rad="228600">
                <a:schemeClr val="accent3">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5676" y="3124572"/>
              <a:ext cx="1102091" cy="646331"/>
            </a:xfrm>
            <a:prstGeom prst="rect">
              <a:avLst/>
            </a:prstGeom>
            <a:noFill/>
          </p:spPr>
          <p:txBody>
            <a:bodyPr wrap="square" rtlCol="0">
              <a:spAutoFit/>
            </a:bodyPr>
            <a:lstStyle/>
            <a:p>
              <a:pPr algn="ctr"/>
              <a:r>
                <a:rPr lang="en-US" sz="1200" dirty="0" err="1" smtClean="0">
                  <a:solidFill>
                    <a:srgbClr val="EAEF42"/>
                  </a:solidFill>
                </a:rPr>
                <a:t>Maret</a:t>
              </a:r>
              <a:r>
                <a:rPr lang="en-US" sz="1200" dirty="0" smtClean="0">
                  <a:solidFill>
                    <a:srgbClr val="EAEF42"/>
                  </a:solidFill>
                </a:rPr>
                <a:t> 2013</a:t>
              </a:r>
            </a:p>
            <a:p>
              <a:pPr algn="ctr"/>
              <a:r>
                <a:rPr lang="en-US" sz="1200" dirty="0" err="1" smtClean="0">
                  <a:solidFill>
                    <a:srgbClr val="EAEF42"/>
                  </a:solidFill>
                </a:rPr>
                <a:t>Menyusun</a:t>
              </a:r>
              <a:r>
                <a:rPr lang="en-US" sz="1200" dirty="0" smtClean="0">
                  <a:solidFill>
                    <a:srgbClr val="EAEF42"/>
                  </a:solidFill>
                </a:rPr>
                <a:t> SPT </a:t>
              </a:r>
              <a:r>
                <a:rPr lang="en-US" sz="1200" dirty="0" err="1" smtClean="0">
                  <a:solidFill>
                    <a:srgbClr val="EAEF42"/>
                  </a:solidFill>
                </a:rPr>
                <a:t>Tahun</a:t>
              </a:r>
              <a:r>
                <a:rPr lang="en-US" sz="1200" dirty="0" smtClean="0">
                  <a:solidFill>
                    <a:srgbClr val="EAEF42"/>
                  </a:solidFill>
                </a:rPr>
                <a:t> 2012</a:t>
              </a:r>
              <a:endParaRPr lang="en-US" sz="1200" dirty="0">
                <a:solidFill>
                  <a:srgbClr val="EAEF42"/>
                </a:solidFill>
              </a:endParaRPr>
            </a:p>
          </p:txBody>
        </p:sp>
        <p:sp>
          <p:nvSpPr>
            <p:cNvPr id="21" name="TextBox 20"/>
            <p:cNvSpPr txBox="1"/>
            <p:nvPr/>
          </p:nvSpPr>
          <p:spPr>
            <a:xfrm>
              <a:off x="1226507" y="3148384"/>
              <a:ext cx="1061638" cy="646331"/>
            </a:xfrm>
            <a:prstGeom prst="rect">
              <a:avLst/>
            </a:prstGeom>
            <a:noFill/>
          </p:spPr>
          <p:txBody>
            <a:bodyPr wrap="square" rtlCol="0">
              <a:spAutoFit/>
            </a:bodyPr>
            <a:lstStyle/>
            <a:p>
              <a:pPr algn="ctr"/>
              <a:r>
                <a:rPr lang="en-US" sz="1200" dirty="0" smtClean="0">
                  <a:solidFill>
                    <a:srgbClr val="EAEF42"/>
                  </a:solidFill>
                </a:rPr>
                <a:t>29 April 2013 LK 2012 </a:t>
              </a:r>
              <a:r>
                <a:rPr lang="en-US" sz="1200" dirty="0" err="1" smtClean="0">
                  <a:solidFill>
                    <a:srgbClr val="EAEF42"/>
                  </a:solidFill>
                </a:rPr>
                <a:t>Selesai</a:t>
              </a:r>
              <a:r>
                <a:rPr lang="en-US" sz="1200" dirty="0" smtClean="0">
                  <a:solidFill>
                    <a:srgbClr val="EAEF42"/>
                  </a:solidFill>
                </a:rPr>
                <a:t> Audit</a:t>
              </a:r>
              <a:endParaRPr lang="en-US" sz="1200" dirty="0">
                <a:solidFill>
                  <a:srgbClr val="EAEF42"/>
                </a:solidFill>
              </a:endParaRPr>
            </a:p>
          </p:txBody>
        </p:sp>
        <p:sp>
          <p:nvSpPr>
            <p:cNvPr id="22" name="TextBox 21"/>
            <p:cNvSpPr txBox="1"/>
            <p:nvPr/>
          </p:nvSpPr>
          <p:spPr>
            <a:xfrm>
              <a:off x="4144361" y="3156374"/>
              <a:ext cx="1105163" cy="646331"/>
            </a:xfrm>
            <a:prstGeom prst="rect">
              <a:avLst/>
            </a:prstGeom>
            <a:noFill/>
          </p:spPr>
          <p:txBody>
            <a:bodyPr wrap="square" rtlCol="0">
              <a:spAutoFit/>
            </a:bodyPr>
            <a:lstStyle/>
            <a:p>
              <a:pPr algn="ctr"/>
              <a:r>
                <a:rPr lang="en-US" sz="1200" dirty="0" smtClean="0">
                  <a:solidFill>
                    <a:srgbClr val="EAEF42"/>
                  </a:solidFill>
                </a:rPr>
                <a:t>26 Mei 2013</a:t>
              </a:r>
            </a:p>
            <a:p>
              <a:pPr algn="ctr"/>
              <a:r>
                <a:rPr lang="en-US" sz="1200" dirty="0" smtClean="0">
                  <a:solidFill>
                    <a:srgbClr val="EAEF42"/>
                  </a:solidFill>
                </a:rPr>
                <a:t>Bayar </a:t>
              </a:r>
              <a:r>
                <a:rPr lang="en-US" sz="1200" dirty="0" err="1" smtClean="0">
                  <a:solidFill>
                    <a:srgbClr val="EAEF42"/>
                  </a:solidFill>
                </a:rPr>
                <a:t>Pajak</a:t>
              </a:r>
              <a:r>
                <a:rPr lang="en-US" sz="1200" dirty="0" smtClean="0">
                  <a:solidFill>
                    <a:srgbClr val="EAEF42"/>
                  </a:solidFill>
                </a:rPr>
                <a:t> KB 300 </a:t>
              </a:r>
              <a:r>
                <a:rPr lang="en-US" sz="1200" dirty="0" err="1" smtClean="0">
                  <a:solidFill>
                    <a:srgbClr val="EAEF42"/>
                  </a:solidFill>
                </a:rPr>
                <a:t>Juta</a:t>
              </a:r>
              <a:endParaRPr lang="en-US" sz="1200" dirty="0">
                <a:solidFill>
                  <a:srgbClr val="EAEF42"/>
                </a:solidFill>
              </a:endParaRPr>
            </a:p>
          </p:txBody>
        </p:sp>
        <p:sp>
          <p:nvSpPr>
            <p:cNvPr id="23" name="TextBox 22"/>
            <p:cNvSpPr txBox="1"/>
            <p:nvPr/>
          </p:nvSpPr>
          <p:spPr>
            <a:xfrm>
              <a:off x="2424835" y="3124572"/>
              <a:ext cx="1419250" cy="646331"/>
            </a:xfrm>
            <a:prstGeom prst="rect">
              <a:avLst/>
            </a:prstGeom>
            <a:noFill/>
          </p:spPr>
          <p:txBody>
            <a:bodyPr wrap="square" rtlCol="0">
              <a:spAutoFit/>
            </a:bodyPr>
            <a:lstStyle/>
            <a:p>
              <a:pPr algn="ctr"/>
              <a:r>
                <a:rPr lang="en-US" sz="1200" dirty="0" smtClean="0">
                  <a:solidFill>
                    <a:srgbClr val="EAEF42"/>
                  </a:solidFill>
                </a:rPr>
                <a:t>25 Mei 2013</a:t>
              </a:r>
            </a:p>
            <a:p>
              <a:pPr algn="ctr"/>
              <a:r>
                <a:rPr lang="en-US" sz="1200" dirty="0" smtClean="0">
                  <a:solidFill>
                    <a:srgbClr val="EAEF42"/>
                  </a:solidFill>
                </a:rPr>
                <a:t>SPT </a:t>
              </a:r>
              <a:r>
                <a:rPr lang="en-US" sz="1200" dirty="0" err="1" smtClean="0">
                  <a:solidFill>
                    <a:srgbClr val="EAEF42"/>
                  </a:solidFill>
                </a:rPr>
                <a:t>PPh</a:t>
              </a:r>
              <a:r>
                <a:rPr lang="en-US" sz="1200" dirty="0" smtClean="0">
                  <a:solidFill>
                    <a:srgbClr val="EAEF42"/>
                  </a:solidFill>
                </a:rPr>
                <a:t> </a:t>
              </a:r>
              <a:r>
                <a:rPr lang="en-US" sz="1200" dirty="0" err="1" smtClean="0">
                  <a:solidFill>
                    <a:srgbClr val="EAEF42"/>
                  </a:solidFill>
                </a:rPr>
                <a:t>Badan</a:t>
              </a:r>
              <a:r>
                <a:rPr lang="en-US" sz="1200" dirty="0" smtClean="0">
                  <a:solidFill>
                    <a:srgbClr val="EAEF42"/>
                  </a:solidFill>
                </a:rPr>
                <a:t> 2013 </a:t>
              </a:r>
              <a:r>
                <a:rPr lang="en-US" sz="1200" dirty="0" err="1" smtClean="0">
                  <a:solidFill>
                    <a:srgbClr val="EAEF42"/>
                  </a:solidFill>
                </a:rPr>
                <a:t>Selesai</a:t>
              </a:r>
              <a:endParaRPr lang="en-US" sz="1200" dirty="0">
                <a:solidFill>
                  <a:srgbClr val="EAEF42"/>
                </a:solidFill>
              </a:endParaRPr>
            </a:p>
          </p:txBody>
        </p:sp>
        <p:sp>
          <p:nvSpPr>
            <p:cNvPr id="24" name="TextBox 23"/>
            <p:cNvSpPr txBox="1"/>
            <p:nvPr/>
          </p:nvSpPr>
          <p:spPr>
            <a:xfrm>
              <a:off x="1226507" y="3950640"/>
              <a:ext cx="1086947" cy="646331"/>
            </a:xfrm>
            <a:prstGeom prst="rect">
              <a:avLst/>
            </a:prstGeom>
            <a:noFill/>
          </p:spPr>
          <p:txBody>
            <a:bodyPr wrap="square" rtlCol="0">
              <a:spAutoFit/>
            </a:bodyPr>
            <a:lstStyle/>
            <a:p>
              <a:pPr algn="ctr"/>
              <a:r>
                <a:rPr lang="en-US" sz="1200" dirty="0" err="1" smtClean="0">
                  <a:solidFill>
                    <a:srgbClr val="EAEF42"/>
                  </a:solidFill>
                </a:rPr>
                <a:t>Pemeriksaan</a:t>
              </a:r>
              <a:r>
                <a:rPr lang="en-US" sz="1200" dirty="0" smtClean="0">
                  <a:solidFill>
                    <a:srgbClr val="EAEF42"/>
                  </a:solidFill>
                </a:rPr>
                <a:t> </a:t>
              </a:r>
              <a:r>
                <a:rPr lang="en-US" sz="1200" dirty="0" err="1" smtClean="0">
                  <a:solidFill>
                    <a:srgbClr val="EAEF42"/>
                  </a:solidFill>
                </a:rPr>
                <a:t>Pajak</a:t>
              </a:r>
              <a:r>
                <a:rPr lang="en-US" sz="1200" dirty="0" smtClean="0">
                  <a:solidFill>
                    <a:srgbClr val="EAEF42"/>
                  </a:solidFill>
                </a:rPr>
                <a:t> </a:t>
              </a:r>
              <a:r>
                <a:rPr lang="en-US" sz="1200" dirty="0" err="1" smtClean="0">
                  <a:solidFill>
                    <a:srgbClr val="EAEF42"/>
                  </a:solidFill>
                </a:rPr>
                <a:t>Tahun</a:t>
              </a:r>
              <a:r>
                <a:rPr lang="en-US" sz="1200" dirty="0" smtClean="0">
                  <a:solidFill>
                    <a:srgbClr val="EAEF42"/>
                  </a:solidFill>
                </a:rPr>
                <a:t> 2011</a:t>
              </a:r>
              <a:endParaRPr lang="en-US" sz="1200" dirty="0">
                <a:solidFill>
                  <a:srgbClr val="EAEF42"/>
                </a:solidFill>
              </a:endParaRPr>
            </a:p>
          </p:txBody>
        </p:sp>
        <p:sp>
          <p:nvSpPr>
            <p:cNvPr id="25" name="TextBox 24"/>
            <p:cNvSpPr txBox="1"/>
            <p:nvPr/>
          </p:nvSpPr>
          <p:spPr>
            <a:xfrm>
              <a:off x="5636745" y="3156374"/>
              <a:ext cx="1147606" cy="646331"/>
            </a:xfrm>
            <a:prstGeom prst="rect">
              <a:avLst/>
            </a:prstGeom>
            <a:noFill/>
          </p:spPr>
          <p:txBody>
            <a:bodyPr wrap="square" rtlCol="0">
              <a:spAutoFit/>
            </a:bodyPr>
            <a:lstStyle/>
            <a:p>
              <a:pPr algn="ctr"/>
              <a:r>
                <a:rPr lang="en-US" sz="1200" dirty="0" smtClean="0">
                  <a:solidFill>
                    <a:srgbClr val="EAEF42"/>
                  </a:solidFill>
                </a:rPr>
                <a:t>2 </a:t>
              </a:r>
              <a:r>
                <a:rPr lang="en-US" sz="1200" dirty="0" err="1" smtClean="0">
                  <a:solidFill>
                    <a:srgbClr val="EAEF42"/>
                  </a:solidFill>
                </a:rPr>
                <a:t>Juni</a:t>
              </a:r>
              <a:r>
                <a:rPr lang="en-US" sz="1200" dirty="0" smtClean="0">
                  <a:solidFill>
                    <a:srgbClr val="EAEF42"/>
                  </a:solidFill>
                </a:rPr>
                <a:t> 2013 </a:t>
              </a:r>
            </a:p>
            <a:p>
              <a:pPr algn="ctr"/>
              <a:r>
                <a:rPr lang="en-US" sz="1200" dirty="0" smtClean="0">
                  <a:solidFill>
                    <a:srgbClr val="EAEF42"/>
                  </a:solidFill>
                </a:rPr>
                <a:t>Bayar </a:t>
              </a:r>
              <a:r>
                <a:rPr lang="en-US" sz="1200" dirty="0" err="1" smtClean="0">
                  <a:solidFill>
                    <a:srgbClr val="EAEF42"/>
                  </a:solidFill>
                </a:rPr>
                <a:t>Pajak</a:t>
              </a:r>
              <a:r>
                <a:rPr lang="en-US" sz="1200" dirty="0" smtClean="0">
                  <a:solidFill>
                    <a:srgbClr val="EAEF42"/>
                  </a:solidFill>
                </a:rPr>
                <a:t> KB 300 </a:t>
              </a:r>
              <a:r>
                <a:rPr lang="en-US" sz="1200" dirty="0" err="1" smtClean="0">
                  <a:solidFill>
                    <a:srgbClr val="EAEF42"/>
                  </a:solidFill>
                </a:rPr>
                <a:t>Juta</a:t>
              </a:r>
              <a:endParaRPr lang="en-US" sz="1200" dirty="0">
                <a:solidFill>
                  <a:srgbClr val="EAEF42"/>
                </a:solidFill>
              </a:endParaRPr>
            </a:p>
          </p:txBody>
        </p:sp>
        <p:sp>
          <p:nvSpPr>
            <p:cNvPr id="26" name="TextBox 25"/>
            <p:cNvSpPr txBox="1"/>
            <p:nvPr/>
          </p:nvSpPr>
          <p:spPr>
            <a:xfrm>
              <a:off x="8034978" y="3119643"/>
              <a:ext cx="1138072" cy="830997"/>
            </a:xfrm>
            <a:prstGeom prst="rect">
              <a:avLst/>
            </a:prstGeom>
            <a:noFill/>
          </p:spPr>
          <p:txBody>
            <a:bodyPr wrap="square" rtlCol="0">
              <a:spAutoFit/>
            </a:bodyPr>
            <a:lstStyle/>
            <a:p>
              <a:pPr algn="ctr"/>
              <a:r>
                <a:rPr lang="en-US" sz="1200" dirty="0" smtClean="0">
                  <a:solidFill>
                    <a:srgbClr val="EAEF42"/>
                  </a:solidFill>
                </a:rPr>
                <a:t>5 </a:t>
              </a:r>
              <a:r>
                <a:rPr lang="en-US" sz="1200" dirty="0" err="1" smtClean="0">
                  <a:solidFill>
                    <a:srgbClr val="EAEF42"/>
                  </a:solidFill>
                </a:rPr>
                <a:t>Juni</a:t>
              </a:r>
              <a:r>
                <a:rPr lang="en-US" sz="1200" dirty="0" smtClean="0">
                  <a:solidFill>
                    <a:srgbClr val="EAEF42"/>
                  </a:solidFill>
                </a:rPr>
                <a:t> SPT </a:t>
              </a:r>
              <a:r>
                <a:rPr lang="en-US" sz="1200" dirty="0" err="1" smtClean="0">
                  <a:solidFill>
                    <a:srgbClr val="EAEF42"/>
                  </a:solidFill>
                </a:rPr>
                <a:t>PPh</a:t>
              </a:r>
              <a:r>
                <a:rPr lang="en-US" sz="1200" dirty="0" smtClean="0">
                  <a:solidFill>
                    <a:srgbClr val="EAEF42"/>
                  </a:solidFill>
                </a:rPr>
                <a:t> </a:t>
              </a:r>
              <a:r>
                <a:rPr lang="en-US" sz="1200" dirty="0" err="1" smtClean="0">
                  <a:solidFill>
                    <a:srgbClr val="EAEF42"/>
                  </a:solidFill>
                </a:rPr>
                <a:t>Badan</a:t>
              </a:r>
              <a:r>
                <a:rPr lang="en-US" sz="1200" dirty="0" smtClean="0">
                  <a:solidFill>
                    <a:srgbClr val="EAEF42"/>
                  </a:solidFill>
                </a:rPr>
                <a:t> </a:t>
              </a:r>
              <a:r>
                <a:rPr lang="en-US" sz="1200" dirty="0" err="1" smtClean="0">
                  <a:solidFill>
                    <a:srgbClr val="EAEF42"/>
                  </a:solidFill>
                </a:rPr>
                <a:t>Tahun</a:t>
              </a:r>
              <a:r>
                <a:rPr lang="en-US" sz="1200" dirty="0" smtClean="0">
                  <a:solidFill>
                    <a:srgbClr val="EAEF42"/>
                  </a:solidFill>
                </a:rPr>
                <a:t> 2011</a:t>
              </a:r>
            </a:p>
            <a:p>
              <a:pPr algn="ctr"/>
              <a:r>
                <a:rPr lang="en-US" sz="1200" dirty="0" smtClean="0">
                  <a:solidFill>
                    <a:srgbClr val="EAEF42"/>
                  </a:solidFill>
                </a:rPr>
                <a:t>KB 200 </a:t>
              </a:r>
              <a:r>
                <a:rPr lang="en-US" sz="1200" dirty="0" err="1" smtClean="0">
                  <a:solidFill>
                    <a:srgbClr val="EAEF42"/>
                  </a:solidFill>
                </a:rPr>
                <a:t>Juta</a:t>
              </a:r>
              <a:endParaRPr lang="en-US" sz="1200" dirty="0">
                <a:solidFill>
                  <a:srgbClr val="EAEF42"/>
                </a:solidFill>
              </a:endParaRPr>
            </a:p>
          </p:txBody>
        </p:sp>
        <p:sp>
          <p:nvSpPr>
            <p:cNvPr id="27" name="TextBox 26"/>
            <p:cNvSpPr txBox="1"/>
            <p:nvPr/>
          </p:nvSpPr>
          <p:spPr>
            <a:xfrm>
              <a:off x="7088102" y="3148384"/>
              <a:ext cx="946876" cy="646331"/>
            </a:xfrm>
            <a:prstGeom prst="rect">
              <a:avLst/>
            </a:prstGeom>
            <a:noFill/>
          </p:spPr>
          <p:txBody>
            <a:bodyPr wrap="square" rtlCol="0">
              <a:spAutoFit/>
            </a:bodyPr>
            <a:lstStyle/>
            <a:p>
              <a:pPr algn="ctr"/>
              <a:r>
                <a:rPr lang="en-US" sz="1200" dirty="0" smtClean="0">
                  <a:solidFill>
                    <a:srgbClr val="EAEF42"/>
                  </a:solidFill>
                </a:rPr>
                <a:t>4 </a:t>
              </a:r>
              <a:r>
                <a:rPr lang="en-US" sz="1200" dirty="0" err="1" smtClean="0">
                  <a:solidFill>
                    <a:srgbClr val="EAEF42"/>
                  </a:solidFill>
                </a:rPr>
                <a:t>Juni</a:t>
              </a:r>
              <a:r>
                <a:rPr lang="en-US" sz="1200" dirty="0" smtClean="0">
                  <a:solidFill>
                    <a:srgbClr val="EAEF42"/>
                  </a:solidFill>
                </a:rPr>
                <a:t> 2013 </a:t>
              </a:r>
            </a:p>
            <a:p>
              <a:pPr algn="ctr"/>
              <a:r>
                <a:rPr lang="en-US" sz="1200" dirty="0" err="1" smtClean="0">
                  <a:solidFill>
                    <a:srgbClr val="EAEF42"/>
                  </a:solidFill>
                </a:rPr>
                <a:t>Lapor</a:t>
              </a:r>
              <a:r>
                <a:rPr lang="en-US" sz="1200" dirty="0" smtClean="0">
                  <a:solidFill>
                    <a:srgbClr val="EAEF42"/>
                  </a:solidFill>
                </a:rPr>
                <a:t> SPT KB</a:t>
              </a:r>
              <a:endParaRPr lang="en-US" sz="1200" dirty="0">
                <a:solidFill>
                  <a:srgbClr val="EAEF42"/>
                </a:solidFill>
              </a:endParaRPr>
            </a:p>
          </p:txBody>
        </p:sp>
        <p:sp>
          <p:nvSpPr>
            <p:cNvPr id="30" name="Oval 29"/>
            <p:cNvSpPr/>
            <p:nvPr/>
          </p:nvSpPr>
          <p:spPr>
            <a:xfrm>
              <a:off x="1528928" y="3651495"/>
              <a:ext cx="317178" cy="416839"/>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EAEF42"/>
                  </a:solidFill>
                </a:rPr>
                <a:t>&amp;</a:t>
              </a:r>
              <a:endParaRPr lang="en-US" b="1" dirty="0">
                <a:solidFill>
                  <a:srgbClr val="EAEF42"/>
                </a:solidFill>
              </a:endParaRPr>
            </a:p>
          </p:txBody>
        </p:sp>
        <p:cxnSp>
          <p:nvCxnSpPr>
            <p:cNvPr id="32" name="Straight Arrow Connector 31"/>
            <p:cNvCxnSpPr>
              <a:stCxn id="24" idx="3"/>
            </p:cNvCxnSpPr>
            <p:nvPr/>
          </p:nvCxnSpPr>
          <p:spPr>
            <a:xfrm>
              <a:off x="2313454" y="4273806"/>
              <a:ext cx="1093775" cy="5472"/>
            </a:xfrm>
            <a:prstGeom prst="straightConnector1">
              <a:avLst/>
            </a:prstGeom>
            <a:ln>
              <a:solidFill>
                <a:srgbClr val="EAEF42"/>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a:off x="58592" y="4279278"/>
              <a:ext cx="1167915" cy="0"/>
            </a:xfrm>
            <a:prstGeom prst="straightConnector1">
              <a:avLst/>
            </a:prstGeom>
            <a:ln>
              <a:solidFill>
                <a:srgbClr val="EAEF42"/>
              </a:solidFill>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9560" y="4578605"/>
              <a:ext cx="1086947" cy="1015663"/>
            </a:xfrm>
            <a:prstGeom prst="rect">
              <a:avLst/>
            </a:prstGeom>
            <a:noFill/>
          </p:spPr>
          <p:txBody>
            <a:bodyPr wrap="square" rtlCol="0">
              <a:spAutoFit/>
            </a:bodyPr>
            <a:lstStyle/>
            <a:p>
              <a:pPr algn="ctr"/>
              <a:r>
                <a:rPr lang="en-US" sz="1200" dirty="0" err="1" smtClean="0">
                  <a:solidFill>
                    <a:srgbClr val="EAEF42"/>
                  </a:solidFill>
                </a:rPr>
                <a:t>Pemeriksaan</a:t>
              </a:r>
              <a:r>
                <a:rPr lang="en-US" sz="1200" dirty="0" smtClean="0">
                  <a:solidFill>
                    <a:srgbClr val="EAEF42"/>
                  </a:solidFill>
                </a:rPr>
                <a:t> </a:t>
              </a:r>
              <a:r>
                <a:rPr lang="en-US" sz="1200" dirty="0" err="1" smtClean="0">
                  <a:solidFill>
                    <a:srgbClr val="EAEF42"/>
                  </a:solidFill>
                </a:rPr>
                <a:t>dimulai</a:t>
              </a:r>
              <a:r>
                <a:rPr lang="en-US" sz="1200" dirty="0" smtClean="0">
                  <a:solidFill>
                    <a:srgbClr val="EAEF42"/>
                  </a:solidFill>
                </a:rPr>
                <a:t> </a:t>
              </a:r>
              <a:r>
                <a:rPr lang="en-US" sz="1200" dirty="0" err="1" smtClean="0">
                  <a:solidFill>
                    <a:srgbClr val="EAEF42"/>
                  </a:solidFill>
                </a:rPr>
                <a:t>dari</a:t>
              </a:r>
              <a:r>
                <a:rPr lang="en-US" sz="1200" dirty="0" smtClean="0">
                  <a:solidFill>
                    <a:srgbClr val="EAEF42"/>
                  </a:solidFill>
                </a:rPr>
                <a:t> 6 </a:t>
              </a:r>
              <a:r>
                <a:rPr lang="en-US" sz="1200" dirty="0" err="1" smtClean="0">
                  <a:solidFill>
                    <a:srgbClr val="EAEF42"/>
                  </a:solidFill>
                </a:rPr>
                <a:t>bulan</a:t>
              </a:r>
              <a:r>
                <a:rPr lang="en-US" sz="1200" dirty="0" smtClean="0">
                  <a:solidFill>
                    <a:srgbClr val="EAEF42"/>
                  </a:solidFill>
                </a:rPr>
                <a:t> </a:t>
              </a:r>
              <a:r>
                <a:rPr lang="en-US" sz="1200" dirty="0" err="1" smtClean="0">
                  <a:solidFill>
                    <a:srgbClr val="EAEF42"/>
                  </a:solidFill>
                </a:rPr>
                <a:t>sebelumnya</a:t>
              </a:r>
              <a:r>
                <a:rPr lang="en-US" sz="1200" dirty="0" smtClean="0">
                  <a:solidFill>
                    <a:srgbClr val="EAEF42"/>
                  </a:solidFill>
                </a:rPr>
                <a:t> (</a:t>
              </a:r>
              <a:r>
                <a:rPr lang="en-US" sz="1200" dirty="0" err="1" smtClean="0">
                  <a:solidFill>
                    <a:srgbClr val="EAEF42"/>
                  </a:solidFill>
                </a:rPr>
                <a:t>Oktober</a:t>
              </a:r>
              <a:r>
                <a:rPr lang="en-US" sz="1200" dirty="0" smtClean="0">
                  <a:solidFill>
                    <a:srgbClr val="EAEF42"/>
                  </a:solidFill>
                </a:rPr>
                <a:t>)</a:t>
              </a:r>
              <a:endParaRPr lang="en-US" sz="1200" dirty="0">
                <a:solidFill>
                  <a:srgbClr val="EAEF42"/>
                </a:solidFill>
              </a:endParaRPr>
            </a:p>
          </p:txBody>
        </p:sp>
        <p:sp>
          <p:nvSpPr>
            <p:cNvPr id="41" name="TextBox 40"/>
            <p:cNvSpPr txBox="1"/>
            <p:nvPr/>
          </p:nvSpPr>
          <p:spPr>
            <a:xfrm>
              <a:off x="2288145" y="4578605"/>
              <a:ext cx="1086947" cy="830997"/>
            </a:xfrm>
            <a:prstGeom prst="rect">
              <a:avLst/>
            </a:prstGeom>
            <a:noFill/>
          </p:spPr>
          <p:txBody>
            <a:bodyPr wrap="square" rtlCol="0">
              <a:spAutoFit/>
            </a:bodyPr>
            <a:lstStyle/>
            <a:p>
              <a:pPr algn="ctr"/>
              <a:r>
                <a:rPr lang="en-US" sz="1200" dirty="0" err="1" smtClean="0">
                  <a:solidFill>
                    <a:srgbClr val="EAEF42"/>
                  </a:solidFill>
                </a:rPr>
                <a:t>Selesai</a:t>
              </a:r>
              <a:r>
                <a:rPr lang="en-US" sz="1200" dirty="0" smtClean="0">
                  <a:solidFill>
                    <a:srgbClr val="EAEF42"/>
                  </a:solidFill>
                </a:rPr>
                <a:t> </a:t>
              </a:r>
              <a:r>
                <a:rPr lang="en-US" sz="1200" dirty="0" err="1" smtClean="0">
                  <a:solidFill>
                    <a:srgbClr val="EAEF42"/>
                  </a:solidFill>
                </a:rPr>
                <a:t>diperkirakan</a:t>
              </a:r>
              <a:r>
                <a:rPr lang="en-US" sz="1200" dirty="0" smtClean="0">
                  <a:solidFill>
                    <a:srgbClr val="EAEF42"/>
                  </a:solidFill>
                </a:rPr>
                <a:t> 3 </a:t>
              </a:r>
              <a:r>
                <a:rPr lang="en-US" sz="1200" dirty="0" err="1" smtClean="0">
                  <a:solidFill>
                    <a:srgbClr val="EAEF42"/>
                  </a:solidFill>
                </a:rPr>
                <a:t>bulan</a:t>
              </a:r>
              <a:r>
                <a:rPr lang="en-US" sz="1200" dirty="0" smtClean="0">
                  <a:solidFill>
                    <a:srgbClr val="EAEF42"/>
                  </a:solidFill>
                </a:rPr>
                <a:t> </a:t>
              </a:r>
              <a:r>
                <a:rPr lang="en-US" sz="1200" dirty="0" err="1" smtClean="0">
                  <a:solidFill>
                    <a:srgbClr val="EAEF42"/>
                  </a:solidFill>
                </a:rPr>
                <a:t>kedepan</a:t>
              </a:r>
              <a:r>
                <a:rPr lang="en-US" sz="1200" dirty="0" smtClean="0">
                  <a:solidFill>
                    <a:srgbClr val="EAEF42"/>
                  </a:solidFill>
                </a:rPr>
                <a:t> (</a:t>
              </a:r>
              <a:r>
                <a:rPr lang="en-US" sz="1200" dirty="0" err="1" smtClean="0">
                  <a:solidFill>
                    <a:srgbClr val="EAEF42"/>
                  </a:solidFill>
                </a:rPr>
                <a:t>Juni</a:t>
              </a:r>
              <a:r>
                <a:rPr lang="en-US" sz="1200" dirty="0" smtClean="0"/>
                <a:t>)</a:t>
              </a:r>
              <a:endParaRPr lang="en-US" sz="1200" dirty="0"/>
            </a:p>
          </p:txBody>
        </p:sp>
        <p:cxnSp>
          <p:nvCxnSpPr>
            <p:cNvPr id="42" name="Straight Arrow Connector 41"/>
            <p:cNvCxnSpPr/>
            <p:nvPr/>
          </p:nvCxnSpPr>
          <p:spPr>
            <a:xfrm>
              <a:off x="1792485" y="4596971"/>
              <a:ext cx="0" cy="1056312"/>
            </a:xfrm>
            <a:prstGeom prst="straightConnector1">
              <a:avLst/>
            </a:prstGeom>
            <a:ln>
              <a:solidFill>
                <a:srgbClr val="EAEF42"/>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302632" y="5829429"/>
              <a:ext cx="1086947" cy="461665"/>
            </a:xfrm>
            <a:prstGeom prst="rect">
              <a:avLst/>
            </a:prstGeom>
            <a:noFill/>
          </p:spPr>
          <p:txBody>
            <a:bodyPr wrap="square" rtlCol="0">
              <a:spAutoFit/>
            </a:bodyPr>
            <a:lstStyle/>
            <a:p>
              <a:pPr algn="ctr"/>
              <a:r>
                <a:rPr lang="en-US" sz="1200" dirty="0" smtClean="0">
                  <a:solidFill>
                    <a:srgbClr val="EAEF42"/>
                  </a:solidFill>
                </a:rPr>
                <a:t>Audit LK </a:t>
              </a:r>
              <a:r>
                <a:rPr lang="en-US" sz="1200" dirty="0" err="1" smtClean="0">
                  <a:solidFill>
                    <a:srgbClr val="EAEF42"/>
                  </a:solidFill>
                </a:rPr>
                <a:t>Tahun</a:t>
              </a:r>
              <a:r>
                <a:rPr lang="en-US" sz="1200" dirty="0" smtClean="0">
                  <a:solidFill>
                    <a:srgbClr val="EAEF42"/>
                  </a:solidFill>
                </a:rPr>
                <a:t> 2012</a:t>
              </a:r>
              <a:endParaRPr lang="en-US" sz="1200" dirty="0">
                <a:solidFill>
                  <a:srgbClr val="EAEF42"/>
                </a:solidFill>
              </a:endParaRPr>
            </a:p>
          </p:txBody>
        </p:sp>
      </p:grpSp>
      <p:sp>
        <p:nvSpPr>
          <p:cNvPr id="47" name="TextBox 46"/>
          <p:cNvSpPr txBox="1"/>
          <p:nvPr/>
        </p:nvSpPr>
        <p:spPr>
          <a:xfrm>
            <a:off x="2389579" y="400467"/>
            <a:ext cx="4165957" cy="400110"/>
          </a:xfrm>
          <a:prstGeom prst="rect">
            <a:avLst/>
          </a:prstGeom>
          <a:noFill/>
        </p:spPr>
        <p:txBody>
          <a:bodyPr wrap="square" rtlCol="0">
            <a:spAutoFit/>
          </a:bodyPr>
          <a:lstStyle/>
          <a:p>
            <a:pPr algn="ctr"/>
            <a:r>
              <a:rPr lang="en-US" sz="2000" b="1" dirty="0" smtClean="0">
                <a:solidFill>
                  <a:srgbClr val="EAEF42"/>
                </a:solidFill>
                <a:latin typeface="Times New Roman"/>
                <a:cs typeface="Times New Roman"/>
              </a:rPr>
              <a:t>TRANSAKSI PERUSAHAAN</a:t>
            </a:r>
            <a:endParaRPr lang="en-US" sz="2000" b="1" dirty="0">
              <a:solidFill>
                <a:srgbClr val="EAEF42"/>
              </a:solidFill>
              <a:latin typeface="Times New Roman"/>
              <a:cs typeface="Times New Roman"/>
            </a:endParaRPr>
          </a:p>
        </p:txBody>
      </p:sp>
    </p:spTree>
    <p:extLst>
      <p:ext uri="{BB962C8B-B14F-4D97-AF65-F5344CB8AC3E}">
        <p14:creationId xmlns:p14="http://schemas.microsoft.com/office/powerpoint/2010/main" xmlns="" val="2543527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896021"/>
            <a:ext cx="8040414" cy="3858393"/>
          </a:xfrm>
        </p:spPr>
        <p:txBody>
          <a:bodyPr>
            <a:normAutofit fontScale="90000"/>
          </a:bodyPr>
          <a:lstStyle/>
          <a:p>
            <a:r>
              <a:rPr lang="en-US" sz="2000" dirty="0" err="1" smtClean="0">
                <a:solidFill>
                  <a:schemeClr val="tx1"/>
                </a:solidFill>
                <a:cs typeface="Times New Roman" pitchFamily="18" charset="0"/>
              </a:rPr>
              <a:t>Akhirnya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setelah</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perdebatan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panjang</a:t>
            </a:r>
            <a:r>
              <a:rPr lang="en-US" sz="2000" dirty="0" smtClean="0">
                <a:solidFill>
                  <a:schemeClr val="tx1"/>
                </a:solidFill>
                <a:cs typeface="Times New Roman" pitchFamily="18" charset="0"/>
              </a:rPr>
              <a:t> di </a:t>
            </a:r>
            <a:r>
              <a:rPr lang="en-US" sz="2000" dirty="0" err="1" smtClean="0">
                <a:solidFill>
                  <a:schemeClr val="tx1"/>
                </a:solidFill>
                <a:cs typeface="Times New Roman" pitchFamily="18" charset="0"/>
              </a:rPr>
              <a:t>dalam</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proses</a:t>
            </a:r>
            <a:r>
              <a:rPr lang="en-US" sz="2000" dirty="0" smtClean="0">
                <a:solidFill>
                  <a:schemeClr val="tx1"/>
                </a:solidFill>
                <a:cs typeface="Times New Roman" pitchFamily="18" charset="0"/>
              </a:rPr>
              <a:t> </a:t>
            </a:r>
            <a:r>
              <a:rPr lang="en-US" sz="2000" dirty="0" smtClean="0">
                <a:solidFill>
                  <a:schemeClr val="tx1"/>
                </a:solidFill>
                <a:cs typeface="Times New Roman" pitchFamily="18" charset="0"/>
              </a:rPr>
              <a:t>closing conference</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tim</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pemeriksa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pajak</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menerbitkan</a:t>
            </a:r>
            <a:r>
              <a:rPr lang="en-US" sz="2000" dirty="0" smtClean="0">
                <a:solidFill>
                  <a:schemeClr val="tx1"/>
                </a:solidFill>
                <a:cs typeface="Times New Roman" pitchFamily="18" charset="0"/>
              </a:rPr>
              <a:t> SKP </a:t>
            </a:r>
            <a:r>
              <a:rPr lang="en-US" sz="2000" dirty="0" err="1" smtClean="0">
                <a:solidFill>
                  <a:schemeClr val="tx1"/>
                </a:solidFill>
                <a:cs typeface="Times New Roman" pitchFamily="18" charset="0"/>
              </a:rPr>
              <a:t>sebagai</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berikut</a:t>
            </a:r>
            <a:r>
              <a:rPr lang="en-US" sz="2000" dirty="0" smtClean="0">
                <a:solidFill>
                  <a:schemeClr val="tx1"/>
                </a:solidFill>
                <a:cs typeface="Times New Roman" pitchFamily="18" charset="0"/>
              </a:rPr>
              <a:t>:</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1. SKPKB </a:t>
            </a:r>
            <a:r>
              <a:rPr lang="en-US" sz="2000" dirty="0" err="1" smtClean="0">
                <a:solidFill>
                  <a:schemeClr val="tx1"/>
                </a:solidFill>
                <a:cs typeface="Times New Roman" pitchFamily="18" charset="0"/>
              </a:rPr>
              <a:t>PPh</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Badan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sebesar</a:t>
            </a:r>
            <a:r>
              <a:rPr lang="en-US" sz="2000" dirty="0" smtClean="0">
                <a:solidFill>
                  <a:schemeClr val="tx1"/>
                </a:solidFill>
                <a:cs typeface="Times New Roman" pitchFamily="18" charset="0"/>
              </a:rPr>
              <a:t> Rp430 </a:t>
            </a:r>
            <a:r>
              <a:rPr lang="en-US" sz="2000" dirty="0" err="1" smtClean="0">
                <a:solidFill>
                  <a:schemeClr val="tx1"/>
                </a:solidFill>
                <a:cs typeface="Times New Roman" pitchFamily="18" charset="0"/>
              </a:rPr>
              <a:t>juta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belum</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termasuk</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sanksi</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kurang</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bayar</a:t>
            </a:r>
            <a:r>
              <a:rPr lang="en-US" sz="2000" dirty="0" smtClean="0">
                <a:solidFill>
                  <a:schemeClr val="tx1"/>
                </a:solidFill>
                <a:cs typeface="Times New Roman" pitchFamily="18" charset="0"/>
              </a:rPr>
              <a:t>)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2. SKPLB </a:t>
            </a:r>
            <a:r>
              <a:rPr lang="en-US" sz="2000" dirty="0" err="1" smtClean="0">
                <a:solidFill>
                  <a:schemeClr val="tx1"/>
                </a:solidFill>
                <a:cs typeface="Times New Roman" pitchFamily="18" charset="0"/>
              </a:rPr>
              <a:t>PPh</a:t>
            </a:r>
            <a:r>
              <a:rPr lang="en-US" sz="2000" dirty="0" smtClean="0">
                <a:solidFill>
                  <a:schemeClr val="tx1"/>
                </a:solidFill>
                <a:cs typeface="Times New Roman" pitchFamily="18" charset="0"/>
              </a:rPr>
              <a:t> Ps. 21/26 </a:t>
            </a:r>
            <a:r>
              <a:rPr lang="en-US" sz="2000" dirty="0" smtClean="0">
                <a:solidFill>
                  <a:schemeClr val="tx1"/>
                </a:solidFill>
                <a:cs typeface="Times New Roman" pitchFamily="18" charset="0"/>
              </a:rPr>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3. SKPN </a:t>
            </a:r>
            <a:r>
              <a:rPr lang="en-US" sz="2000" dirty="0" err="1" smtClean="0">
                <a:solidFill>
                  <a:schemeClr val="tx1"/>
                </a:solidFill>
                <a:cs typeface="Times New Roman" pitchFamily="18" charset="0"/>
              </a:rPr>
              <a:t>PPh</a:t>
            </a:r>
            <a:r>
              <a:rPr lang="en-US" sz="2000" dirty="0" smtClean="0">
                <a:solidFill>
                  <a:schemeClr val="tx1"/>
                </a:solidFill>
                <a:cs typeface="Times New Roman" pitchFamily="18" charset="0"/>
              </a:rPr>
              <a:t> Ps. 23/26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4. SKPKB </a:t>
            </a:r>
            <a:r>
              <a:rPr lang="en-US" sz="2000" dirty="0" err="1" smtClean="0">
                <a:solidFill>
                  <a:schemeClr val="tx1"/>
                </a:solidFill>
                <a:cs typeface="Times New Roman" pitchFamily="18" charset="0"/>
              </a:rPr>
              <a:t>PPh</a:t>
            </a:r>
            <a:r>
              <a:rPr lang="en-US" sz="2000" dirty="0" smtClean="0">
                <a:solidFill>
                  <a:schemeClr val="tx1"/>
                </a:solidFill>
                <a:cs typeface="Times New Roman" pitchFamily="18" charset="0"/>
              </a:rPr>
              <a:t> Ps. 4(2) </a:t>
            </a:r>
            <a:r>
              <a:rPr lang="en-US" sz="2000" dirty="0" err="1" smtClean="0">
                <a:solidFill>
                  <a:schemeClr val="tx1"/>
                </a:solidFill>
                <a:cs typeface="Times New Roman" pitchFamily="18" charset="0"/>
              </a:rPr>
              <a:t>sebesar</a:t>
            </a:r>
            <a:r>
              <a:rPr lang="en-US" sz="2000" dirty="0" smtClean="0">
                <a:solidFill>
                  <a:schemeClr val="tx1"/>
                </a:solidFill>
                <a:cs typeface="Times New Roman" pitchFamily="18" charset="0"/>
              </a:rPr>
              <a:t> Rp56 </a:t>
            </a:r>
            <a:r>
              <a:rPr lang="en-US" sz="2000" dirty="0" err="1" smtClean="0">
                <a:solidFill>
                  <a:schemeClr val="tx1"/>
                </a:solidFill>
                <a:cs typeface="Times New Roman" pitchFamily="18" charset="0"/>
              </a:rPr>
              <a:t>juta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belum</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termasuk</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sanksi</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kurang</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bayar</a:t>
            </a:r>
            <a:r>
              <a:rPr lang="en-US" sz="2000" dirty="0" smtClean="0">
                <a:solidFill>
                  <a:schemeClr val="tx1"/>
                </a:solidFill>
                <a:cs typeface="Times New Roman" pitchFamily="18" charset="0"/>
              </a:rPr>
              <a:t>),</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 </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hal</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ini</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disebabkan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karena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adanya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penghasilan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sewa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gudang</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pada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bulan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Juli</a:t>
            </a:r>
            <a:r>
              <a:rPr lang="en-US" sz="2000" dirty="0" smtClean="0">
                <a:solidFill>
                  <a:schemeClr val="tx1"/>
                </a:solidFill>
                <a:cs typeface="Times New Roman" pitchFamily="18" charset="0"/>
              </a:rPr>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 </a:t>
            </a:r>
            <a:r>
              <a:rPr lang="en-US" sz="2000" dirty="0" smtClean="0">
                <a:solidFill>
                  <a:schemeClr val="tx1"/>
                </a:solidFill>
                <a:cs typeface="Times New Roman" pitchFamily="18" charset="0"/>
              </a:rPr>
              <a:t>    2011 </a:t>
            </a:r>
            <a:r>
              <a:rPr lang="en-US" sz="2000" dirty="0" smtClean="0">
                <a:solidFill>
                  <a:schemeClr val="tx1"/>
                </a:solidFill>
                <a:cs typeface="Times New Roman" pitchFamily="18" charset="0"/>
              </a:rPr>
              <a:t>yang </a:t>
            </a:r>
            <a:r>
              <a:rPr lang="en-US" sz="2000" dirty="0" err="1" smtClean="0">
                <a:solidFill>
                  <a:schemeClr val="tx1"/>
                </a:solidFill>
                <a:cs typeface="Times New Roman" pitchFamily="18" charset="0"/>
              </a:rPr>
              <a:t>belum</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dipotong</a:t>
            </a:r>
            <a:r>
              <a:rPr lang="en-US" sz="2000" dirty="0" smtClean="0">
                <a:solidFill>
                  <a:schemeClr val="tx1"/>
                </a:solidFill>
                <a:cs typeface="Times New Roman" pitchFamily="18" charset="0"/>
              </a:rPr>
              <a:t>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5. SKPKB </a:t>
            </a:r>
            <a:r>
              <a:rPr lang="en-US" sz="2000" dirty="0" smtClean="0">
                <a:solidFill>
                  <a:schemeClr val="tx1"/>
                </a:solidFill>
                <a:cs typeface="Times New Roman" pitchFamily="18" charset="0"/>
              </a:rPr>
              <a:t>PPN </a:t>
            </a:r>
            <a:r>
              <a:rPr lang="en-US" sz="2000" dirty="0" err="1" smtClean="0">
                <a:solidFill>
                  <a:schemeClr val="tx1"/>
                </a:solidFill>
                <a:cs typeface="Times New Roman" pitchFamily="18" charset="0"/>
              </a:rPr>
              <a:t>karena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adanya</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penyerahan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sebesar</a:t>
            </a:r>
            <a:r>
              <a:rPr lang="en-US" sz="2000" dirty="0" smtClean="0">
                <a:solidFill>
                  <a:schemeClr val="tx1"/>
                </a:solidFill>
                <a:cs typeface="Times New Roman" pitchFamily="18" charset="0"/>
              </a:rPr>
              <a:t> Rp350 </a:t>
            </a:r>
            <a:r>
              <a:rPr lang="en-US" sz="2000" dirty="0" err="1" smtClean="0">
                <a:solidFill>
                  <a:schemeClr val="tx1"/>
                </a:solidFill>
                <a:cs typeface="Times New Roman" pitchFamily="18" charset="0"/>
              </a:rPr>
              <a:t>juta</a:t>
            </a:r>
            <a:r>
              <a:rPr lang="en-US" sz="2000" dirty="0" smtClean="0">
                <a:solidFill>
                  <a:schemeClr val="tx1"/>
                </a:solidFill>
                <a:cs typeface="Times New Roman" pitchFamily="18" charset="0"/>
              </a:rPr>
              <a:t> yang </a:t>
            </a:r>
            <a:r>
              <a:rPr lang="en-US" sz="2000" dirty="0" err="1" smtClean="0">
                <a:solidFill>
                  <a:schemeClr val="tx1"/>
                </a:solidFill>
                <a:cs typeface="Times New Roman" pitchFamily="18" charset="0"/>
              </a:rPr>
              <a:t>belum</a:t>
            </a:r>
            <a:r>
              <a:rPr lang="en-US" sz="2000" dirty="0" smtClean="0">
                <a:solidFill>
                  <a:schemeClr val="tx1"/>
                </a:solidFill>
                <a:cs typeface="Times New Roman" pitchFamily="18" charset="0"/>
              </a:rPr>
              <a:t/>
            </a:r>
            <a:br>
              <a:rPr lang="en-US" sz="2000" dirty="0" smtClean="0">
                <a:solidFill>
                  <a:schemeClr val="tx1"/>
                </a:solidFill>
                <a:cs typeface="Times New Roman" pitchFamily="18" charset="0"/>
              </a:rPr>
            </a:br>
            <a:r>
              <a:rPr lang="en-US" sz="2000" dirty="0" smtClean="0">
                <a:solidFill>
                  <a:schemeClr val="tx1"/>
                </a:solidFill>
                <a:cs typeface="Times New Roman" pitchFamily="18" charset="0"/>
              </a:rPr>
              <a:t> </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dibuatkan</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Faktur</a:t>
            </a:r>
            <a:r>
              <a:rPr lang="en-US" sz="2000" dirty="0" smtClean="0">
                <a:solidFill>
                  <a:schemeClr val="tx1"/>
                </a:solidFill>
                <a:cs typeface="Times New Roman" pitchFamily="18" charset="0"/>
              </a:rPr>
              <a:t> </a:t>
            </a:r>
            <a:r>
              <a:rPr lang="en-US" sz="2000" dirty="0" err="1" smtClean="0">
                <a:solidFill>
                  <a:schemeClr val="tx1"/>
                </a:solidFill>
                <a:cs typeface="Times New Roman" pitchFamily="18" charset="0"/>
              </a:rPr>
              <a:t>Pajaknya</a:t>
            </a:r>
            <a:r>
              <a:rPr lang="en-US" sz="2000" dirty="0" smtClean="0">
                <a:solidFill>
                  <a:schemeClr val="tx1"/>
                </a:solidFill>
                <a:cs typeface="Times New Roman" pitchFamily="18" charset="0"/>
              </a:rPr>
              <a:t/>
            </a:r>
            <a:br>
              <a:rPr lang="en-US" sz="2000" dirty="0" smtClean="0">
                <a:solidFill>
                  <a:schemeClr val="tx1"/>
                </a:solidFill>
                <a:cs typeface="Times New Roman" pitchFamily="18" charset="0"/>
              </a:rPr>
            </a:br>
            <a:endParaRPr lang="en-US" sz="2000" dirty="0">
              <a:solidFill>
                <a:schemeClr val="tx1"/>
              </a:solidFill>
              <a:cs typeface="Times New Roman" pitchFamily="18" charset="0"/>
            </a:endParaRPr>
          </a:p>
        </p:txBody>
      </p:sp>
    </p:spTree>
    <p:extLst>
      <p:ext uri="{BB962C8B-B14F-4D97-AF65-F5344CB8AC3E}">
        <p14:creationId xmlns:p14="http://schemas.microsoft.com/office/powerpoint/2010/main" xmlns="" val="2318929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a:pPr>
            <a:r>
              <a:rPr lang="en-US" sz="2000" b="1" dirty="0" err="1">
                <a:solidFill>
                  <a:srgbClr val="EAEF42"/>
                </a:solidFill>
              </a:rPr>
              <a:t>Kapankah</a:t>
            </a:r>
            <a:r>
              <a:rPr lang="en-US" sz="2000" b="1" dirty="0">
                <a:solidFill>
                  <a:srgbClr val="EAEF42"/>
                </a:solidFill>
              </a:rPr>
              <a:t> </a:t>
            </a:r>
            <a:r>
              <a:rPr lang="en-US" sz="2000" b="1" dirty="0" err="1">
                <a:solidFill>
                  <a:srgbClr val="EAEF42"/>
                </a:solidFill>
              </a:rPr>
              <a:t>seharusnya</a:t>
            </a:r>
            <a:r>
              <a:rPr lang="en-US" sz="2000" b="1" dirty="0">
                <a:solidFill>
                  <a:srgbClr val="EAEF42"/>
                </a:solidFill>
              </a:rPr>
              <a:t> PTLP </a:t>
            </a:r>
            <a:r>
              <a:rPr lang="en-US" sz="2000" b="1" dirty="0" err="1">
                <a:solidFill>
                  <a:srgbClr val="EAEF42"/>
                </a:solidFill>
              </a:rPr>
              <a:t>membayarkan</a:t>
            </a:r>
            <a:r>
              <a:rPr lang="en-US" sz="2000" b="1" dirty="0">
                <a:solidFill>
                  <a:srgbClr val="EAEF42"/>
                </a:solidFill>
              </a:rPr>
              <a:t> </a:t>
            </a:r>
            <a:r>
              <a:rPr lang="en-US" sz="2000" b="1" dirty="0" err="1">
                <a:solidFill>
                  <a:srgbClr val="EAEF42"/>
                </a:solidFill>
              </a:rPr>
              <a:t>dan</a:t>
            </a:r>
            <a:r>
              <a:rPr lang="en-US" sz="2000" b="1" dirty="0">
                <a:solidFill>
                  <a:srgbClr val="EAEF42"/>
                </a:solidFill>
              </a:rPr>
              <a:t> </a:t>
            </a:r>
            <a:r>
              <a:rPr lang="en-US" sz="2000" b="1" dirty="0" err="1">
                <a:solidFill>
                  <a:srgbClr val="EAEF42"/>
                </a:solidFill>
              </a:rPr>
              <a:t>melaporkan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Kurang</a:t>
            </a:r>
            <a:r>
              <a:rPr lang="en-US" sz="2000" b="1" dirty="0">
                <a:solidFill>
                  <a:srgbClr val="EAEF42"/>
                </a:solidFill>
              </a:rPr>
              <a:t> Bayar </a:t>
            </a:r>
            <a:r>
              <a:rPr lang="en-US" sz="2000" b="1" dirty="0" err="1">
                <a:solidFill>
                  <a:srgbClr val="EAEF42"/>
                </a:solidFill>
              </a:rPr>
              <a:t>untuk</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p>
        </p:txBody>
      </p:sp>
      <p:sp>
        <p:nvSpPr>
          <p:cNvPr id="3" name="Content Placeholder 2"/>
          <p:cNvSpPr>
            <a:spLocks noGrp="1"/>
          </p:cNvSpPr>
          <p:nvPr>
            <p:ph idx="1"/>
          </p:nvPr>
        </p:nvSpPr>
        <p:spPr>
          <a:xfrm>
            <a:off x="457200" y="1765738"/>
            <a:ext cx="8229600" cy="4625609"/>
          </a:xfrm>
        </p:spPr>
        <p:txBody>
          <a:bodyPr>
            <a:noAutofit/>
          </a:bodyPr>
          <a:lstStyle/>
          <a:p>
            <a:pPr algn="just"/>
            <a:r>
              <a:rPr lang="en-GB" sz="1800" b="1" dirty="0" err="1" smtClean="0">
                <a:solidFill>
                  <a:srgbClr val="FFFF00"/>
                </a:solidFill>
              </a:rPr>
              <a:t>Pasal</a:t>
            </a:r>
            <a:r>
              <a:rPr lang="en-GB" sz="1800" b="1" dirty="0" smtClean="0">
                <a:solidFill>
                  <a:srgbClr val="FFFF00"/>
                </a:solidFill>
              </a:rPr>
              <a:t> 9 </a:t>
            </a:r>
            <a:r>
              <a:rPr lang="en-GB" sz="1800" b="1" dirty="0" err="1" smtClean="0">
                <a:solidFill>
                  <a:srgbClr val="FFFF00"/>
                </a:solidFill>
              </a:rPr>
              <a:t>ayat</a:t>
            </a:r>
            <a:r>
              <a:rPr lang="en-GB" sz="1800" b="1" dirty="0" smtClean="0">
                <a:solidFill>
                  <a:srgbClr val="FFFF00"/>
                </a:solidFill>
              </a:rPr>
              <a:t> (2) </a:t>
            </a:r>
            <a:r>
              <a:rPr lang="en-GB" sz="1800" b="1" dirty="0" err="1" smtClean="0">
                <a:solidFill>
                  <a:srgbClr val="FFFF00"/>
                </a:solidFill>
              </a:rPr>
              <a:t>Undang-Undang</a:t>
            </a:r>
            <a:r>
              <a:rPr lang="en-GB" sz="1800" b="1" dirty="0" smtClean="0">
                <a:solidFill>
                  <a:srgbClr val="FFFF00"/>
                </a:solidFill>
              </a:rPr>
              <a:t> </a:t>
            </a:r>
            <a:r>
              <a:rPr lang="en-GB" sz="1800" b="1" dirty="0" err="1" smtClean="0">
                <a:solidFill>
                  <a:srgbClr val="FFFF00"/>
                </a:solidFill>
              </a:rPr>
              <a:t>Nomor</a:t>
            </a:r>
            <a:r>
              <a:rPr lang="en-GB" sz="1800" b="1" dirty="0" smtClean="0">
                <a:solidFill>
                  <a:srgbClr val="FFFF00"/>
                </a:solidFill>
              </a:rPr>
              <a:t> 28 </a:t>
            </a:r>
            <a:r>
              <a:rPr lang="en-GB" sz="1800" b="1" dirty="0" err="1" smtClean="0">
                <a:solidFill>
                  <a:srgbClr val="FFFF00"/>
                </a:solidFill>
              </a:rPr>
              <a:t>Tahun</a:t>
            </a:r>
            <a:r>
              <a:rPr lang="en-GB" sz="1800" b="1" dirty="0" smtClean="0">
                <a:solidFill>
                  <a:srgbClr val="FFFF00"/>
                </a:solidFill>
              </a:rPr>
              <a:t> 2007 </a:t>
            </a:r>
            <a:r>
              <a:rPr lang="en-GB" sz="1800" b="1" dirty="0" err="1" smtClean="0">
                <a:solidFill>
                  <a:srgbClr val="FFFF00"/>
                </a:solidFill>
              </a:rPr>
              <a:t>Tentang</a:t>
            </a:r>
            <a:r>
              <a:rPr lang="en-GB" sz="1800" b="1" dirty="0" smtClean="0">
                <a:solidFill>
                  <a:srgbClr val="FFFF00"/>
                </a:solidFill>
              </a:rPr>
              <a:t> </a:t>
            </a:r>
            <a:r>
              <a:rPr lang="en-GB" sz="1800" b="1" dirty="0" err="1" smtClean="0">
                <a:solidFill>
                  <a:srgbClr val="FFFF00"/>
                </a:solidFill>
              </a:rPr>
              <a:t>Ketentuan</a:t>
            </a:r>
            <a:r>
              <a:rPr lang="en-GB" sz="1800" b="1" dirty="0" smtClean="0">
                <a:solidFill>
                  <a:srgbClr val="FFFF00"/>
                </a:solidFill>
              </a:rPr>
              <a:t> </a:t>
            </a:r>
            <a:r>
              <a:rPr lang="en-GB" sz="1800" b="1" dirty="0" err="1" smtClean="0">
                <a:solidFill>
                  <a:srgbClr val="FFFF00"/>
                </a:solidFill>
              </a:rPr>
              <a:t>Umum</a:t>
            </a:r>
            <a:r>
              <a:rPr lang="en-GB" sz="1800" b="1" dirty="0" smtClean="0">
                <a:solidFill>
                  <a:srgbClr val="FFFF00"/>
                </a:solidFill>
              </a:rPr>
              <a:t> </a:t>
            </a:r>
            <a:r>
              <a:rPr lang="en-GB" sz="1800" b="1" dirty="0" err="1" smtClean="0">
                <a:solidFill>
                  <a:srgbClr val="FFFF00"/>
                </a:solidFill>
              </a:rPr>
              <a:t>dan</a:t>
            </a:r>
            <a:r>
              <a:rPr lang="en-GB" sz="1800" b="1" dirty="0" smtClean="0">
                <a:solidFill>
                  <a:srgbClr val="FFFF00"/>
                </a:solidFill>
              </a:rPr>
              <a:t> Tata Cara </a:t>
            </a:r>
            <a:r>
              <a:rPr lang="en-GB" sz="1800" b="1" dirty="0" err="1" smtClean="0">
                <a:solidFill>
                  <a:srgbClr val="FFFF00"/>
                </a:solidFill>
              </a:rPr>
              <a:t>Perpajakan</a:t>
            </a:r>
            <a:r>
              <a:rPr lang="en-GB" sz="1800" b="1" dirty="0" smtClean="0">
                <a:solidFill>
                  <a:srgbClr val="FFFF00"/>
                </a:solidFill>
              </a:rPr>
              <a:t> </a:t>
            </a:r>
            <a:r>
              <a:rPr lang="en-GB" sz="1800" b="1" dirty="0" err="1" smtClean="0">
                <a:solidFill>
                  <a:srgbClr val="FFFF00"/>
                </a:solidFill>
              </a:rPr>
              <a:t>berbunyi</a:t>
            </a:r>
            <a:r>
              <a:rPr lang="en-GB" sz="1800" b="1" dirty="0" smtClean="0">
                <a:solidFill>
                  <a:srgbClr val="FFFF00"/>
                </a:solidFill>
              </a:rPr>
              <a:t>:</a:t>
            </a:r>
          </a:p>
          <a:p>
            <a:pPr marL="0" indent="0" algn="just">
              <a:buNone/>
            </a:pPr>
            <a:r>
              <a:rPr lang="en-GB" sz="1800" b="1" dirty="0" smtClean="0">
                <a:solidFill>
                  <a:srgbClr val="FFFF00"/>
                </a:solidFill>
              </a:rPr>
              <a:t>“</a:t>
            </a:r>
            <a:r>
              <a:rPr lang="id-ID" sz="1800" b="1" dirty="0" smtClean="0">
                <a:solidFill>
                  <a:srgbClr val="FFFF00"/>
                </a:solidFill>
              </a:rPr>
              <a:t>Kekurangan pembayaran pajak yang terutang berdasarkan Surat Pemberitahuan Tahunan Pajak Penghasilan harus dibayar lunas sebelum Surat Pemberitahuan Pajak Penghasilan disampaikan.</a:t>
            </a:r>
            <a:r>
              <a:rPr lang="en-GB" sz="1800" b="1" dirty="0" smtClean="0">
                <a:solidFill>
                  <a:srgbClr val="FFFF00"/>
                </a:solidFill>
              </a:rPr>
              <a:t>”</a:t>
            </a:r>
          </a:p>
          <a:p>
            <a:pPr marL="0" indent="0" algn="just">
              <a:buNone/>
            </a:pPr>
            <a:endParaRPr lang="en-GB" sz="1800" b="1" dirty="0" smtClean="0">
              <a:solidFill>
                <a:srgbClr val="FFFF00"/>
              </a:solidFill>
            </a:endParaRPr>
          </a:p>
          <a:p>
            <a:pPr marL="0" indent="0" algn="just">
              <a:buNone/>
            </a:pPr>
            <a:r>
              <a:rPr lang="en-GB" sz="1800" b="1" dirty="0" smtClean="0">
                <a:solidFill>
                  <a:srgbClr val="FFFF00"/>
                </a:solidFill>
              </a:rPr>
              <a:t>PTLP </a:t>
            </a:r>
            <a:r>
              <a:rPr lang="en-GB" sz="1800" b="1" dirty="0" err="1" smtClean="0">
                <a:solidFill>
                  <a:srgbClr val="FFFF00"/>
                </a:solidFill>
              </a:rPr>
              <a:t>dapat</a:t>
            </a:r>
            <a:r>
              <a:rPr lang="en-GB" sz="1800" b="1" dirty="0" smtClean="0">
                <a:solidFill>
                  <a:srgbClr val="FFFF00"/>
                </a:solidFill>
              </a:rPr>
              <a:t> </a:t>
            </a:r>
            <a:r>
              <a:rPr lang="en-GB" sz="1800" b="1" dirty="0" err="1" smtClean="0">
                <a:solidFill>
                  <a:srgbClr val="FFFF00"/>
                </a:solidFill>
              </a:rPr>
              <a:t>membayarkan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terutangnya</a:t>
            </a:r>
            <a:r>
              <a:rPr lang="en-GB" sz="1800" b="1" dirty="0" smtClean="0">
                <a:solidFill>
                  <a:srgbClr val="FFFF00"/>
                </a:solidFill>
              </a:rPr>
              <a:t> </a:t>
            </a:r>
            <a:r>
              <a:rPr lang="en-GB" sz="1800" b="1" dirty="0" err="1" smtClean="0">
                <a:solidFill>
                  <a:srgbClr val="FFFF00"/>
                </a:solidFill>
              </a:rPr>
              <a:t>dalam</a:t>
            </a:r>
            <a:r>
              <a:rPr lang="en-GB" sz="1800" b="1" dirty="0" smtClean="0">
                <a:solidFill>
                  <a:srgbClr val="FFFF00"/>
                </a:solidFill>
              </a:rPr>
              <a:t> </a:t>
            </a:r>
            <a:r>
              <a:rPr lang="en-GB" sz="1800" b="1" dirty="0" err="1" smtClean="0">
                <a:solidFill>
                  <a:srgbClr val="FFFF00"/>
                </a:solidFill>
              </a:rPr>
              <a:t>periode</a:t>
            </a:r>
            <a:r>
              <a:rPr lang="en-GB" sz="1800" b="1" dirty="0" smtClean="0">
                <a:solidFill>
                  <a:srgbClr val="FFFF00"/>
                </a:solidFill>
              </a:rPr>
              <a:t> </a:t>
            </a:r>
            <a:r>
              <a:rPr lang="en-GB" sz="1800" b="1" dirty="0" err="1" smtClean="0">
                <a:solidFill>
                  <a:srgbClr val="FFFF00"/>
                </a:solidFill>
              </a:rPr>
              <a:t>bulan</a:t>
            </a:r>
            <a:r>
              <a:rPr lang="en-GB" sz="1800" b="1" dirty="0" smtClean="0">
                <a:solidFill>
                  <a:srgbClr val="FFFF00"/>
                </a:solidFill>
              </a:rPr>
              <a:t> </a:t>
            </a:r>
            <a:r>
              <a:rPr lang="en-GB" sz="1800" b="1" dirty="0" err="1" smtClean="0">
                <a:solidFill>
                  <a:srgbClr val="FFFF00"/>
                </a:solidFill>
              </a:rPr>
              <a:t>Januari</a:t>
            </a:r>
            <a:r>
              <a:rPr lang="en-GB" sz="1800" b="1" dirty="0" smtClean="0">
                <a:solidFill>
                  <a:srgbClr val="FFFF00"/>
                </a:solidFill>
              </a:rPr>
              <a:t> – April, </a:t>
            </a:r>
            <a:r>
              <a:rPr lang="en-GB" sz="1800" b="1" dirty="0" err="1" smtClean="0">
                <a:solidFill>
                  <a:srgbClr val="FFFF00"/>
                </a:solidFill>
              </a:rPr>
              <a:t>selama</a:t>
            </a:r>
            <a:r>
              <a:rPr lang="en-GB" sz="1800" b="1" dirty="0" smtClean="0">
                <a:solidFill>
                  <a:srgbClr val="FFFF00"/>
                </a:solidFill>
              </a:rPr>
              <a:t> </a:t>
            </a:r>
            <a:r>
              <a:rPr lang="en-GB" sz="1800" b="1" dirty="0" err="1" smtClean="0">
                <a:solidFill>
                  <a:srgbClr val="FFFF00"/>
                </a:solidFill>
              </a:rPr>
              <a:t>belum</a:t>
            </a:r>
            <a:r>
              <a:rPr lang="en-GB" sz="1800" b="1" dirty="0" smtClean="0">
                <a:solidFill>
                  <a:srgbClr val="FFFF00"/>
                </a:solidFill>
              </a:rPr>
              <a:t> </a:t>
            </a:r>
            <a:r>
              <a:rPr lang="en-GB" sz="1800" b="1" dirty="0" err="1" smtClean="0">
                <a:solidFill>
                  <a:srgbClr val="FFFF00"/>
                </a:solidFill>
              </a:rPr>
              <a:t>melaporkan</a:t>
            </a:r>
            <a:r>
              <a:rPr lang="en-GB" sz="1800" b="1" dirty="0" smtClean="0">
                <a:solidFill>
                  <a:srgbClr val="FFFF00"/>
                </a:solidFill>
              </a:rPr>
              <a:t> SPT </a:t>
            </a:r>
            <a:r>
              <a:rPr lang="en-GB" sz="1800" b="1" dirty="0" err="1" smtClean="0">
                <a:solidFill>
                  <a:srgbClr val="FFFF00"/>
                </a:solidFill>
              </a:rPr>
              <a:t>Tahunan</a:t>
            </a:r>
            <a:r>
              <a:rPr lang="en-GB" sz="1800" b="1" dirty="0" smtClean="0">
                <a:solidFill>
                  <a:srgbClr val="FFFF00"/>
                </a:solidFill>
              </a:rPr>
              <a:t> </a:t>
            </a:r>
            <a:r>
              <a:rPr lang="en-GB" sz="1800" b="1" dirty="0" err="1" smtClean="0">
                <a:solidFill>
                  <a:srgbClr val="FFFF00"/>
                </a:solidFill>
              </a:rPr>
              <a:t>PPh</a:t>
            </a:r>
            <a:r>
              <a:rPr lang="en-GB" sz="1800" b="1" dirty="0" smtClean="0">
                <a:solidFill>
                  <a:srgbClr val="FFFF00"/>
                </a:solidFill>
              </a:rPr>
              <a:t> </a:t>
            </a:r>
            <a:r>
              <a:rPr lang="en-GB" sz="1800" b="1" dirty="0" err="1" smtClean="0">
                <a:solidFill>
                  <a:srgbClr val="FFFF00"/>
                </a:solidFill>
              </a:rPr>
              <a:t>Badan</a:t>
            </a:r>
            <a:r>
              <a:rPr lang="en-GB" sz="1800" b="1" dirty="0" smtClean="0">
                <a:solidFill>
                  <a:srgbClr val="FFFF00"/>
                </a:solidFill>
              </a:rPr>
              <a:t>.</a:t>
            </a:r>
            <a:endParaRPr lang="id-ID" sz="1800" b="1" dirty="0" smtClean="0">
              <a:solidFill>
                <a:srgbClr val="FFFF00"/>
              </a:solidFill>
            </a:endParaRPr>
          </a:p>
          <a:p>
            <a:pPr algn="just"/>
            <a:endParaRPr lang="en-US" sz="1800" b="1" dirty="0" smtClean="0"/>
          </a:p>
        </p:txBody>
      </p:sp>
    </p:spTree>
    <p:extLst>
      <p:ext uri="{BB962C8B-B14F-4D97-AF65-F5344CB8AC3E}">
        <p14:creationId xmlns:p14="http://schemas.microsoft.com/office/powerpoint/2010/main" xmlns="" val="2204575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a:pPr>
            <a:r>
              <a:rPr lang="en-US" sz="2000" b="1" dirty="0" err="1">
                <a:solidFill>
                  <a:srgbClr val="EAEF42"/>
                </a:solidFill>
              </a:rPr>
              <a:t>Kapankah</a:t>
            </a:r>
            <a:r>
              <a:rPr lang="en-US" sz="2000" b="1" dirty="0">
                <a:solidFill>
                  <a:srgbClr val="EAEF42"/>
                </a:solidFill>
              </a:rPr>
              <a:t> </a:t>
            </a:r>
            <a:r>
              <a:rPr lang="en-US" sz="2000" b="1" dirty="0" err="1">
                <a:solidFill>
                  <a:srgbClr val="EAEF42"/>
                </a:solidFill>
              </a:rPr>
              <a:t>seharusnya</a:t>
            </a:r>
            <a:r>
              <a:rPr lang="en-US" sz="2000" b="1" dirty="0">
                <a:solidFill>
                  <a:srgbClr val="EAEF42"/>
                </a:solidFill>
              </a:rPr>
              <a:t> PTLP </a:t>
            </a:r>
            <a:r>
              <a:rPr lang="en-US" sz="2000" b="1" dirty="0" err="1">
                <a:solidFill>
                  <a:srgbClr val="EAEF42"/>
                </a:solidFill>
              </a:rPr>
              <a:t>membayarkan</a:t>
            </a:r>
            <a:r>
              <a:rPr lang="en-US" sz="2000" b="1" dirty="0">
                <a:solidFill>
                  <a:srgbClr val="EAEF42"/>
                </a:solidFill>
              </a:rPr>
              <a:t> </a:t>
            </a:r>
            <a:r>
              <a:rPr lang="en-US" sz="2000" b="1" dirty="0" err="1">
                <a:solidFill>
                  <a:srgbClr val="EAEF42"/>
                </a:solidFill>
              </a:rPr>
              <a:t>dan</a:t>
            </a:r>
            <a:r>
              <a:rPr lang="en-US" sz="2000" b="1" dirty="0">
                <a:solidFill>
                  <a:srgbClr val="EAEF42"/>
                </a:solidFill>
              </a:rPr>
              <a:t> </a:t>
            </a:r>
            <a:r>
              <a:rPr lang="en-US" sz="2000" b="1" dirty="0" err="1">
                <a:solidFill>
                  <a:srgbClr val="EAEF42"/>
                </a:solidFill>
              </a:rPr>
              <a:t>melaporkan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Kurang</a:t>
            </a:r>
            <a:r>
              <a:rPr lang="en-US" sz="2000" b="1" dirty="0">
                <a:solidFill>
                  <a:srgbClr val="EAEF42"/>
                </a:solidFill>
              </a:rPr>
              <a:t> Bayar </a:t>
            </a:r>
            <a:r>
              <a:rPr lang="en-US" sz="2000" b="1" dirty="0" err="1">
                <a:solidFill>
                  <a:srgbClr val="EAEF42"/>
                </a:solidFill>
              </a:rPr>
              <a:t>untuk</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r>
              <a:rPr lang="en-US" sz="2000" b="1" dirty="0" smtClean="0">
                <a:solidFill>
                  <a:srgbClr val="EAEF42"/>
                </a:solidFill>
              </a:rPr>
              <a:t>? (</a:t>
            </a:r>
            <a:r>
              <a:rPr lang="en-US" sz="2000" b="1" dirty="0" err="1" smtClean="0">
                <a:solidFill>
                  <a:srgbClr val="EAEF42"/>
                </a:solidFill>
              </a:rPr>
              <a:t>Lanjutan</a:t>
            </a:r>
            <a:r>
              <a:rPr lang="en-US" sz="2000" b="1" dirty="0" smtClean="0">
                <a:solidFill>
                  <a:srgbClr val="EAEF42"/>
                </a:solidFill>
              </a:rPr>
              <a:t> </a:t>
            </a:r>
            <a:r>
              <a:rPr lang="en-US" sz="2000" b="1" dirty="0" err="1" smtClean="0">
                <a:solidFill>
                  <a:srgbClr val="EAEF42"/>
                </a:solidFill>
              </a:rPr>
              <a:t>Jawaban</a:t>
            </a:r>
            <a:r>
              <a:rPr lang="en-US" sz="2000" b="1" dirty="0" smtClean="0">
                <a:solidFill>
                  <a:srgbClr val="EAEF42"/>
                </a:solidFill>
              </a:rPr>
              <a:t>)</a:t>
            </a:r>
            <a:endParaRPr lang="en-US" sz="2000" b="1" dirty="0">
              <a:solidFill>
                <a:srgbClr val="EAEF42"/>
              </a:solidFill>
            </a:endParaRPr>
          </a:p>
        </p:txBody>
      </p:sp>
      <p:sp>
        <p:nvSpPr>
          <p:cNvPr id="3" name="Content Placeholder 2"/>
          <p:cNvSpPr>
            <a:spLocks noGrp="1"/>
          </p:cNvSpPr>
          <p:nvPr>
            <p:ph idx="1"/>
          </p:nvPr>
        </p:nvSpPr>
        <p:spPr>
          <a:xfrm>
            <a:off x="457200" y="1507169"/>
            <a:ext cx="8229600" cy="4625609"/>
          </a:xfrm>
        </p:spPr>
        <p:txBody>
          <a:bodyPr>
            <a:noAutofit/>
          </a:bodyPr>
          <a:lstStyle/>
          <a:p>
            <a:pPr algn="just">
              <a:buNone/>
            </a:pPr>
            <a:endParaRPr lang="en-US" sz="1800" b="1" dirty="0" smtClean="0"/>
          </a:p>
          <a:p>
            <a:pPr algn="just"/>
            <a:r>
              <a:rPr lang="en-GB" sz="1800" b="1" dirty="0" err="1" smtClean="0">
                <a:solidFill>
                  <a:srgbClr val="FFFF00"/>
                </a:solidFill>
              </a:rPr>
              <a:t>Pasal</a:t>
            </a:r>
            <a:r>
              <a:rPr lang="en-GB" sz="1800" b="1" dirty="0" smtClean="0">
                <a:solidFill>
                  <a:srgbClr val="FFFF00"/>
                </a:solidFill>
              </a:rPr>
              <a:t> 3 </a:t>
            </a:r>
            <a:r>
              <a:rPr lang="en-GB" sz="1800" b="1" dirty="0" err="1" smtClean="0">
                <a:solidFill>
                  <a:srgbClr val="FFFF00"/>
                </a:solidFill>
              </a:rPr>
              <a:t>ayat</a:t>
            </a:r>
            <a:r>
              <a:rPr lang="en-GB" sz="1800" b="1" dirty="0" smtClean="0">
                <a:solidFill>
                  <a:srgbClr val="FFFF00"/>
                </a:solidFill>
              </a:rPr>
              <a:t> (3) </a:t>
            </a:r>
            <a:r>
              <a:rPr lang="en-GB" sz="1800" b="1" dirty="0" err="1" smtClean="0">
                <a:solidFill>
                  <a:srgbClr val="FFFF00"/>
                </a:solidFill>
              </a:rPr>
              <a:t>Undang-Undang</a:t>
            </a:r>
            <a:r>
              <a:rPr lang="en-GB" sz="1800" b="1" dirty="0" smtClean="0">
                <a:solidFill>
                  <a:srgbClr val="FFFF00"/>
                </a:solidFill>
              </a:rPr>
              <a:t> </a:t>
            </a:r>
            <a:r>
              <a:rPr lang="en-GB" sz="1800" b="1" dirty="0" err="1" smtClean="0">
                <a:solidFill>
                  <a:srgbClr val="FFFF00"/>
                </a:solidFill>
              </a:rPr>
              <a:t>Nomor</a:t>
            </a:r>
            <a:r>
              <a:rPr lang="en-GB" sz="1800" b="1" dirty="0" smtClean="0">
                <a:solidFill>
                  <a:srgbClr val="FFFF00"/>
                </a:solidFill>
              </a:rPr>
              <a:t> 28 </a:t>
            </a:r>
            <a:r>
              <a:rPr lang="en-GB" sz="1800" b="1" dirty="0" err="1" smtClean="0">
                <a:solidFill>
                  <a:srgbClr val="FFFF00"/>
                </a:solidFill>
              </a:rPr>
              <a:t>Tahun</a:t>
            </a:r>
            <a:r>
              <a:rPr lang="en-GB" sz="1800" b="1" dirty="0" smtClean="0">
                <a:solidFill>
                  <a:srgbClr val="FFFF00"/>
                </a:solidFill>
              </a:rPr>
              <a:t> 2007 </a:t>
            </a:r>
            <a:r>
              <a:rPr lang="en-GB" sz="1800" b="1" dirty="0" err="1" smtClean="0">
                <a:solidFill>
                  <a:srgbClr val="FFFF00"/>
                </a:solidFill>
              </a:rPr>
              <a:t>Tentang</a:t>
            </a:r>
            <a:r>
              <a:rPr lang="en-GB" sz="1800" b="1" dirty="0" smtClean="0">
                <a:solidFill>
                  <a:srgbClr val="FFFF00"/>
                </a:solidFill>
              </a:rPr>
              <a:t> </a:t>
            </a:r>
            <a:r>
              <a:rPr lang="en-GB" sz="1800" b="1" dirty="0" err="1" smtClean="0">
                <a:solidFill>
                  <a:srgbClr val="FFFF00"/>
                </a:solidFill>
              </a:rPr>
              <a:t>Ketentuan</a:t>
            </a:r>
            <a:r>
              <a:rPr lang="en-GB" sz="1800" b="1" dirty="0" smtClean="0">
                <a:solidFill>
                  <a:srgbClr val="FFFF00"/>
                </a:solidFill>
              </a:rPr>
              <a:t> </a:t>
            </a:r>
            <a:r>
              <a:rPr lang="en-GB" sz="1800" b="1" dirty="0" err="1" smtClean="0">
                <a:solidFill>
                  <a:srgbClr val="FFFF00"/>
                </a:solidFill>
              </a:rPr>
              <a:t>Umum</a:t>
            </a:r>
            <a:r>
              <a:rPr lang="en-GB" sz="1800" b="1" dirty="0" smtClean="0">
                <a:solidFill>
                  <a:srgbClr val="FFFF00"/>
                </a:solidFill>
              </a:rPr>
              <a:t> </a:t>
            </a:r>
            <a:r>
              <a:rPr lang="en-GB" sz="1800" b="1" dirty="0" err="1" smtClean="0">
                <a:solidFill>
                  <a:srgbClr val="FFFF00"/>
                </a:solidFill>
              </a:rPr>
              <a:t>dan</a:t>
            </a:r>
            <a:r>
              <a:rPr lang="en-GB" sz="1800" b="1" dirty="0" smtClean="0">
                <a:solidFill>
                  <a:srgbClr val="FFFF00"/>
                </a:solidFill>
              </a:rPr>
              <a:t> Tata Cara </a:t>
            </a:r>
            <a:r>
              <a:rPr lang="en-GB" sz="1800" b="1" dirty="0" err="1" smtClean="0">
                <a:solidFill>
                  <a:srgbClr val="FFFF00"/>
                </a:solidFill>
              </a:rPr>
              <a:t>Perpajakan</a:t>
            </a:r>
            <a:r>
              <a:rPr lang="en-GB" sz="1800" b="1" dirty="0" smtClean="0">
                <a:solidFill>
                  <a:srgbClr val="FFFF00"/>
                </a:solidFill>
              </a:rPr>
              <a:t> </a:t>
            </a:r>
            <a:r>
              <a:rPr lang="en-GB" sz="1800" b="1" dirty="0" err="1" smtClean="0">
                <a:solidFill>
                  <a:srgbClr val="FFFF00"/>
                </a:solidFill>
              </a:rPr>
              <a:t>berbunyi</a:t>
            </a:r>
            <a:r>
              <a:rPr lang="en-GB" sz="1800" b="1" dirty="0" smtClean="0">
                <a:solidFill>
                  <a:srgbClr val="FFFF00"/>
                </a:solidFill>
              </a:rPr>
              <a:t>:</a:t>
            </a:r>
          </a:p>
          <a:p>
            <a:pPr marL="0" indent="0" algn="just">
              <a:buNone/>
            </a:pPr>
            <a:r>
              <a:rPr lang="en-GB" sz="1800" b="1" dirty="0" smtClean="0">
                <a:solidFill>
                  <a:srgbClr val="FFFF00"/>
                </a:solidFill>
              </a:rPr>
              <a:t>“Batas </a:t>
            </a:r>
            <a:r>
              <a:rPr lang="en-GB" sz="1800" b="1" dirty="0" err="1" smtClean="0">
                <a:solidFill>
                  <a:srgbClr val="FFFF00"/>
                </a:solidFill>
              </a:rPr>
              <a:t>waktu</a:t>
            </a:r>
            <a:r>
              <a:rPr lang="en-GB" sz="1800" b="1" dirty="0" smtClean="0">
                <a:solidFill>
                  <a:srgbClr val="FFFF00"/>
                </a:solidFill>
              </a:rPr>
              <a:t> </a:t>
            </a:r>
            <a:r>
              <a:rPr lang="en-GB" sz="1800" b="1" dirty="0" err="1" smtClean="0">
                <a:solidFill>
                  <a:srgbClr val="FFFF00"/>
                </a:solidFill>
              </a:rPr>
              <a:t>penyampaian</a:t>
            </a:r>
            <a:r>
              <a:rPr lang="en-GB" sz="1800" b="1" dirty="0" smtClean="0">
                <a:solidFill>
                  <a:srgbClr val="FFFF00"/>
                </a:solidFill>
              </a:rPr>
              <a:t> </a:t>
            </a:r>
            <a:r>
              <a:rPr lang="en-GB" sz="1800" b="1" dirty="0" err="1" smtClean="0">
                <a:solidFill>
                  <a:srgbClr val="FFFF00"/>
                </a:solidFill>
              </a:rPr>
              <a:t>Surat</a:t>
            </a:r>
            <a:r>
              <a:rPr lang="en-GB" sz="1800" b="1" dirty="0" smtClean="0">
                <a:solidFill>
                  <a:srgbClr val="FFFF00"/>
                </a:solidFill>
              </a:rPr>
              <a:t> </a:t>
            </a:r>
            <a:r>
              <a:rPr lang="en-GB" sz="1800" b="1" dirty="0" err="1" smtClean="0">
                <a:solidFill>
                  <a:srgbClr val="FFFF00"/>
                </a:solidFill>
              </a:rPr>
              <a:t>Pemberitahuan</a:t>
            </a:r>
            <a:r>
              <a:rPr lang="en-GB" sz="1800" b="1" dirty="0" smtClean="0">
                <a:solidFill>
                  <a:srgbClr val="FFFF00"/>
                </a:solidFill>
              </a:rPr>
              <a:t> (SPT) </a:t>
            </a:r>
            <a:r>
              <a:rPr lang="en-GB" sz="1800" b="1" dirty="0" err="1" smtClean="0">
                <a:solidFill>
                  <a:srgbClr val="FFFF00"/>
                </a:solidFill>
              </a:rPr>
              <a:t>adalah</a:t>
            </a:r>
            <a:r>
              <a:rPr lang="en-GB" sz="1800" b="1" dirty="0" smtClean="0">
                <a:solidFill>
                  <a:srgbClr val="FFFF00"/>
                </a:solidFill>
              </a:rPr>
              <a:t>:</a:t>
            </a:r>
          </a:p>
          <a:p>
            <a:pPr lvl="1" algn="just"/>
            <a:r>
              <a:rPr lang="en-GB" sz="1800" b="1" dirty="0" err="1" smtClean="0">
                <a:solidFill>
                  <a:srgbClr val="FFFF00"/>
                </a:solidFill>
              </a:rPr>
              <a:t>Untuk</a:t>
            </a:r>
            <a:r>
              <a:rPr lang="en-GB" sz="1800" b="1" dirty="0" smtClean="0">
                <a:solidFill>
                  <a:srgbClr val="FFFF00"/>
                </a:solidFill>
              </a:rPr>
              <a:t> </a:t>
            </a:r>
            <a:r>
              <a:rPr lang="en-GB" sz="1800" b="1" dirty="0" err="1" smtClean="0">
                <a:solidFill>
                  <a:srgbClr val="FFFF00"/>
                </a:solidFill>
              </a:rPr>
              <a:t>Surat</a:t>
            </a:r>
            <a:r>
              <a:rPr lang="en-GB" sz="1800" b="1" dirty="0" smtClean="0">
                <a:solidFill>
                  <a:srgbClr val="FFFF00"/>
                </a:solidFill>
              </a:rPr>
              <a:t> </a:t>
            </a:r>
            <a:r>
              <a:rPr lang="en-GB" sz="1800" b="1" dirty="0" err="1" smtClean="0">
                <a:solidFill>
                  <a:srgbClr val="FFFF00"/>
                </a:solidFill>
              </a:rPr>
              <a:t>Pemberitahuan</a:t>
            </a:r>
            <a:r>
              <a:rPr lang="en-GB" sz="1800" b="1" dirty="0" smtClean="0">
                <a:solidFill>
                  <a:srgbClr val="FFFF00"/>
                </a:solidFill>
              </a:rPr>
              <a:t> </a:t>
            </a:r>
            <a:r>
              <a:rPr lang="en-GB" sz="1800" b="1" dirty="0" err="1" smtClean="0">
                <a:solidFill>
                  <a:srgbClr val="FFFF00"/>
                </a:solidFill>
              </a:rPr>
              <a:t>Masa</a:t>
            </a:r>
            <a:r>
              <a:rPr lang="en-GB" sz="1800" b="1" dirty="0" smtClean="0">
                <a:solidFill>
                  <a:srgbClr val="FFFF00"/>
                </a:solidFill>
              </a:rPr>
              <a:t>, paling </a:t>
            </a:r>
            <a:r>
              <a:rPr lang="en-GB" sz="1800" b="1" dirty="0" err="1" smtClean="0">
                <a:solidFill>
                  <a:srgbClr val="FFFF00"/>
                </a:solidFill>
              </a:rPr>
              <a:t>lambat</a:t>
            </a:r>
            <a:r>
              <a:rPr lang="en-GB" sz="1800" b="1" dirty="0" smtClean="0">
                <a:solidFill>
                  <a:srgbClr val="FFFF00"/>
                </a:solidFill>
              </a:rPr>
              <a:t> 20 (</a:t>
            </a:r>
            <a:r>
              <a:rPr lang="en-GB" sz="1800" b="1" dirty="0" err="1" smtClean="0">
                <a:solidFill>
                  <a:srgbClr val="FFFF00"/>
                </a:solidFill>
              </a:rPr>
              <a:t>dua</a:t>
            </a:r>
            <a:r>
              <a:rPr lang="en-GB" sz="1800" b="1" dirty="0" smtClean="0">
                <a:solidFill>
                  <a:srgbClr val="FFFF00"/>
                </a:solidFill>
              </a:rPr>
              <a:t> </a:t>
            </a:r>
            <a:r>
              <a:rPr lang="en-GB" sz="1800" b="1" dirty="0" err="1" smtClean="0">
                <a:solidFill>
                  <a:srgbClr val="FFFF00"/>
                </a:solidFill>
              </a:rPr>
              <a:t>puluh</a:t>
            </a:r>
            <a:r>
              <a:rPr lang="en-GB" sz="1800" b="1" dirty="0" smtClean="0">
                <a:solidFill>
                  <a:srgbClr val="FFFF00"/>
                </a:solidFill>
              </a:rPr>
              <a:t>) </a:t>
            </a:r>
            <a:r>
              <a:rPr lang="en-GB" sz="1800" b="1" dirty="0" err="1" smtClean="0">
                <a:solidFill>
                  <a:srgbClr val="FFFF00"/>
                </a:solidFill>
              </a:rPr>
              <a:t>hari</a:t>
            </a:r>
            <a:r>
              <a:rPr lang="en-GB" sz="1800" b="1" dirty="0" smtClean="0">
                <a:solidFill>
                  <a:srgbClr val="FFFF00"/>
                </a:solidFill>
              </a:rPr>
              <a:t> </a:t>
            </a:r>
            <a:r>
              <a:rPr lang="en-GB" sz="1800" b="1" dirty="0" err="1" smtClean="0">
                <a:solidFill>
                  <a:srgbClr val="FFFF00"/>
                </a:solidFill>
              </a:rPr>
              <a:t>setelah</a:t>
            </a:r>
            <a:r>
              <a:rPr lang="en-GB" sz="1800" b="1" dirty="0" smtClean="0">
                <a:solidFill>
                  <a:srgbClr val="FFFF00"/>
                </a:solidFill>
              </a:rPr>
              <a:t> </a:t>
            </a:r>
            <a:r>
              <a:rPr lang="en-GB" sz="1800" b="1" dirty="0" err="1" smtClean="0">
                <a:solidFill>
                  <a:srgbClr val="FFFF00"/>
                </a:solidFill>
              </a:rPr>
              <a:t>akhir</a:t>
            </a:r>
            <a:r>
              <a:rPr lang="en-GB" sz="1800" b="1" dirty="0" smtClean="0">
                <a:solidFill>
                  <a:srgbClr val="FFFF00"/>
                </a:solidFill>
              </a:rPr>
              <a:t> </a:t>
            </a:r>
            <a:r>
              <a:rPr lang="en-GB" sz="1800" b="1" dirty="0" err="1" smtClean="0">
                <a:solidFill>
                  <a:srgbClr val="FFFF00"/>
                </a:solidFill>
              </a:rPr>
              <a:t>Masa</a:t>
            </a:r>
            <a:r>
              <a:rPr lang="en-GB" sz="1800" b="1" dirty="0" smtClean="0">
                <a:solidFill>
                  <a:srgbClr val="FFFF00"/>
                </a:solidFill>
              </a:rPr>
              <a:t> </a:t>
            </a:r>
            <a:r>
              <a:rPr lang="en-GB" sz="1800" b="1" dirty="0" err="1" smtClean="0">
                <a:solidFill>
                  <a:srgbClr val="FFFF00"/>
                </a:solidFill>
              </a:rPr>
              <a:t>Pajak</a:t>
            </a:r>
            <a:endParaRPr lang="en-GB" sz="1800" b="1" dirty="0" smtClean="0">
              <a:solidFill>
                <a:srgbClr val="FFFF00"/>
              </a:solidFill>
            </a:endParaRPr>
          </a:p>
          <a:p>
            <a:pPr lvl="1" algn="just"/>
            <a:r>
              <a:rPr lang="en-GB" sz="1800" b="1" dirty="0" err="1" smtClean="0">
                <a:solidFill>
                  <a:srgbClr val="FFFF00"/>
                </a:solidFill>
              </a:rPr>
              <a:t>Untuk</a:t>
            </a:r>
            <a:r>
              <a:rPr lang="en-GB" sz="1800" b="1" dirty="0" smtClean="0">
                <a:solidFill>
                  <a:srgbClr val="FFFF00"/>
                </a:solidFill>
              </a:rPr>
              <a:t> </a:t>
            </a:r>
            <a:r>
              <a:rPr lang="en-GB" sz="1800" b="1" dirty="0" err="1" smtClean="0">
                <a:solidFill>
                  <a:srgbClr val="FFFF00"/>
                </a:solidFill>
              </a:rPr>
              <a:t>Surat</a:t>
            </a:r>
            <a:r>
              <a:rPr lang="en-GB" sz="1800" b="1" dirty="0" smtClean="0">
                <a:solidFill>
                  <a:srgbClr val="FFFF00"/>
                </a:solidFill>
              </a:rPr>
              <a:t> </a:t>
            </a:r>
            <a:r>
              <a:rPr lang="en-GB" sz="1800" b="1" dirty="0" err="1" smtClean="0">
                <a:solidFill>
                  <a:srgbClr val="FFFF00"/>
                </a:solidFill>
              </a:rPr>
              <a:t>Pemberitahuan</a:t>
            </a:r>
            <a:r>
              <a:rPr lang="en-GB" sz="1800" b="1" dirty="0" smtClean="0">
                <a:solidFill>
                  <a:srgbClr val="FFFF00"/>
                </a:solidFill>
              </a:rPr>
              <a:t> </a:t>
            </a:r>
            <a:r>
              <a:rPr lang="en-GB" sz="1800" b="1" dirty="0" err="1" smtClean="0">
                <a:solidFill>
                  <a:srgbClr val="FFFF00"/>
                </a:solidFill>
              </a:rPr>
              <a:t>Tahunan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Penghasilan</a:t>
            </a:r>
            <a:r>
              <a:rPr lang="en-GB" sz="1800" b="1" dirty="0" smtClean="0">
                <a:solidFill>
                  <a:srgbClr val="FFFF00"/>
                </a:solidFill>
              </a:rPr>
              <a:t> </a:t>
            </a:r>
            <a:r>
              <a:rPr lang="en-GB" sz="1800" b="1" dirty="0" err="1" smtClean="0">
                <a:solidFill>
                  <a:srgbClr val="FFFF00"/>
                </a:solidFill>
              </a:rPr>
              <a:t>Wajib</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orang</a:t>
            </a:r>
            <a:r>
              <a:rPr lang="en-GB" sz="1800" b="1" dirty="0" smtClean="0">
                <a:solidFill>
                  <a:srgbClr val="FFFF00"/>
                </a:solidFill>
              </a:rPr>
              <a:t> </a:t>
            </a:r>
            <a:r>
              <a:rPr lang="en-GB" sz="1800" b="1" dirty="0" err="1" smtClean="0">
                <a:solidFill>
                  <a:srgbClr val="FFFF00"/>
                </a:solidFill>
              </a:rPr>
              <a:t>pribadi</a:t>
            </a:r>
            <a:r>
              <a:rPr lang="en-GB" sz="1800" b="1" dirty="0" smtClean="0">
                <a:solidFill>
                  <a:srgbClr val="FFFF00"/>
                </a:solidFill>
              </a:rPr>
              <a:t>, paling lama 3 (</a:t>
            </a:r>
            <a:r>
              <a:rPr lang="en-GB" sz="1800" b="1" dirty="0" err="1" smtClean="0">
                <a:solidFill>
                  <a:srgbClr val="FFFF00"/>
                </a:solidFill>
              </a:rPr>
              <a:t>tiga</a:t>
            </a:r>
            <a:r>
              <a:rPr lang="en-GB" sz="1800" b="1" dirty="0" smtClean="0">
                <a:solidFill>
                  <a:srgbClr val="FFFF00"/>
                </a:solidFill>
              </a:rPr>
              <a:t>) </a:t>
            </a:r>
            <a:r>
              <a:rPr lang="en-GB" sz="1800" b="1" dirty="0" err="1" smtClean="0">
                <a:solidFill>
                  <a:srgbClr val="FFFF00"/>
                </a:solidFill>
              </a:rPr>
              <a:t>bulan</a:t>
            </a:r>
            <a:r>
              <a:rPr lang="en-GB" sz="1800" b="1" dirty="0" smtClean="0">
                <a:solidFill>
                  <a:srgbClr val="FFFF00"/>
                </a:solidFill>
              </a:rPr>
              <a:t> </a:t>
            </a:r>
            <a:r>
              <a:rPr lang="en-GB" sz="1800" b="1" dirty="0" err="1" smtClean="0">
                <a:solidFill>
                  <a:srgbClr val="FFFF00"/>
                </a:solidFill>
              </a:rPr>
              <a:t>setelah</a:t>
            </a:r>
            <a:r>
              <a:rPr lang="en-GB" sz="1800" b="1" dirty="0" smtClean="0">
                <a:solidFill>
                  <a:srgbClr val="FFFF00"/>
                </a:solidFill>
              </a:rPr>
              <a:t> </a:t>
            </a:r>
            <a:r>
              <a:rPr lang="en-GB" sz="1800" b="1" dirty="0" err="1" smtClean="0">
                <a:solidFill>
                  <a:srgbClr val="FFFF00"/>
                </a:solidFill>
              </a:rPr>
              <a:t>akhir</a:t>
            </a:r>
            <a:r>
              <a:rPr lang="en-GB" sz="1800" b="1" dirty="0" smtClean="0">
                <a:solidFill>
                  <a:srgbClr val="FFFF00"/>
                </a:solidFill>
              </a:rPr>
              <a:t> </a:t>
            </a:r>
            <a:r>
              <a:rPr lang="en-GB" sz="1800" b="1" dirty="0" err="1" smtClean="0">
                <a:solidFill>
                  <a:srgbClr val="FFFF00"/>
                </a:solidFill>
              </a:rPr>
              <a:t>Tahun</a:t>
            </a:r>
            <a:r>
              <a:rPr lang="en-GB" sz="1800" b="1" dirty="0" smtClean="0">
                <a:solidFill>
                  <a:srgbClr val="FFFF00"/>
                </a:solidFill>
              </a:rPr>
              <a:t> </a:t>
            </a:r>
            <a:r>
              <a:rPr lang="en-GB" sz="1800" b="1" dirty="0" err="1" smtClean="0">
                <a:solidFill>
                  <a:srgbClr val="FFFF00"/>
                </a:solidFill>
              </a:rPr>
              <a:t>Pajak</a:t>
            </a:r>
            <a:endParaRPr lang="en-GB" sz="1800" b="1" dirty="0" smtClean="0">
              <a:solidFill>
                <a:srgbClr val="FFFF00"/>
              </a:solidFill>
            </a:endParaRPr>
          </a:p>
          <a:p>
            <a:pPr lvl="1" algn="just"/>
            <a:r>
              <a:rPr lang="en-GB" sz="1800" b="1" dirty="0" err="1" smtClean="0">
                <a:solidFill>
                  <a:srgbClr val="FFFF00"/>
                </a:solidFill>
              </a:rPr>
              <a:t>Untuk</a:t>
            </a:r>
            <a:r>
              <a:rPr lang="en-GB" sz="1800" b="1" dirty="0" smtClean="0">
                <a:solidFill>
                  <a:srgbClr val="FFFF00"/>
                </a:solidFill>
              </a:rPr>
              <a:t> </a:t>
            </a:r>
            <a:r>
              <a:rPr lang="en-GB" sz="1800" b="1" dirty="0" err="1" smtClean="0">
                <a:solidFill>
                  <a:srgbClr val="FFFF00"/>
                </a:solidFill>
              </a:rPr>
              <a:t>Surat</a:t>
            </a:r>
            <a:r>
              <a:rPr lang="en-GB" sz="1800" b="1" dirty="0" smtClean="0">
                <a:solidFill>
                  <a:srgbClr val="FFFF00"/>
                </a:solidFill>
              </a:rPr>
              <a:t> </a:t>
            </a:r>
            <a:r>
              <a:rPr lang="en-GB" sz="1800" b="1" dirty="0" err="1" smtClean="0">
                <a:solidFill>
                  <a:srgbClr val="FFFF00"/>
                </a:solidFill>
              </a:rPr>
              <a:t>Pemberitahuan</a:t>
            </a:r>
            <a:r>
              <a:rPr lang="en-GB" sz="1800" b="1" dirty="0" smtClean="0">
                <a:solidFill>
                  <a:srgbClr val="FFFF00"/>
                </a:solidFill>
              </a:rPr>
              <a:t> </a:t>
            </a:r>
            <a:r>
              <a:rPr lang="en-GB" sz="1800" b="1" dirty="0" err="1" smtClean="0">
                <a:solidFill>
                  <a:srgbClr val="FFFF00"/>
                </a:solidFill>
              </a:rPr>
              <a:t>Tahunan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Penghasilan</a:t>
            </a:r>
            <a:r>
              <a:rPr lang="en-GB" sz="1800" b="1" dirty="0" smtClean="0">
                <a:solidFill>
                  <a:srgbClr val="FFFF00"/>
                </a:solidFill>
              </a:rPr>
              <a:t> </a:t>
            </a:r>
            <a:r>
              <a:rPr lang="en-GB" sz="1800" b="1" dirty="0" err="1" smtClean="0">
                <a:solidFill>
                  <a:srgbClr val="FFFF00"/>
                </a:solidFill>
              </a:rPr>
              <a:t>Wajib</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badan</a:t>
            </a:r>
            <a:r>
              <a:rPr lang="en-GB" sz="1800" b="1" dirty="0" smtClean="0">
                <a:solidFill>
                  <a:srgbClr val="FFFF00"/>
                </a:solidFill>
              </a:rPr>
              <a:t>, paling lama 4 (</a:t>
            </a:r>
            <a:r>
              <a:rPr lang="en-GB" sz="1800" b="1" dirty="0" err="1" smtClean="0">
                <a:solidFill>
                  <a:srgbClr val="FFFF00"/>
                </a:solidFill>
              </a:rPr>
              <a:t>empat</a:t>
            </a:r>
            <a:r>
              <a:rPr lang="en-GB" sz="1800" b="1" dirty="0" smtClean="0">
                <a:solidFill>
                  <a:srgbClr val="FFFF00"/>
                </a:solidFill>
              </a:rPr>
              <a:t>) </a:t>
            </a:r>
            <a:r>
              <a:rPr lang="en-GB" sz="1800" b="1" dirty="0" err="1" smtClean="0">
                <a:solidFill>
                  <a:srgbClr val="FFFF00"/>
                </a:solidFill>
              </a:rPr>
              <a:t>bulan</a:t>
            </a:r>
            <a:r>
              <a:rPr lang="en-GB" sz="1800" b="1" dirty="0" smtClean="0">
                <a:solidFill>
                  <a:srgbClr val="FFFF00"/>
                </a:solidFill>
              </a:rPr>
              <a:t> </a:t>
            </a:r>
            <a:r>
              <a:rPr lang="en-GB" sz="1800" b="1" dirty="0" err="1" smtClean="0">
                <a:solidFill>
                  <a:srgbClr val="FFFF00"/>
                </a:solidFill>
              </a:rPr>
              <a:t>setelah</a:t>
            </a:r>
            <a:r>
              <a:rPr lang="en-GB" sz="1800" b="1" dirty="0" smtClean="0">
                <a:solidFill>
                  <a:srgbClr val="FFFF00"/>
                </a:solidFill>
              </a:rPr>
              <a:t> </a:t>
            </a:r>
            <a:r>
              <a:rPr lang="en-GB" sz="1800" b="1" dirty="0" err="1" smtClean="0">
                <a:solidFill>
                  <a:srgbClr val="FFFF00"/>
                </a:solidFill>
              </a:rPr>
              <a:t>akhir</a:t>
            </a:r>
            <a:r>
              <a:rPr lang="en-GB" sz="1800" b="1" dirty="0" smtClean="0">
                <a:solidFill>
                  <a:srgbClr val="FFFF00"/>
                </a:solidFill>
              </a:rPr>
              <a:t> </a:t>
            </a:r>
            <a:r>
              <a:rPr lang="en-GB" sz="1800" b="1" dirty="0" err="1" smtClean="0">
                <a:solidFill>
                  <a:srgbClr val="FFFF00"/>
                </a:solidFill>
              </a:rPr>
              <a:t>Tahun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a:t>
            </a:r>
          </a:p>
          <a:p>
            <a:pPr marL="0" lvl="1" indent="0" algn="just">
              <a:buNone/>
            </a:pPr>
            <a:endParaRPr lang="en-GB" sz="1800" b="1" dirty="0" smtClean="0">
              <a:solidFill>
                <a:srgbClr val="FFFF00"/>
              </a:solidFill>
            </a:endParaRPr>
          </a:p>
          <a:p>
            <a:pPr marL="0" lvl="1" indent="0" algn="just">
              <a:buNone/>
            </a:pPr>
            <a:r>
              <a:rPr lang="en-GB" sz="1800" b="1" dirty="0" smtClean="0">
                <a:solidFill>
                  <a:srgbClr val="FFFF00"/>
                </a:solidFill>
              </a:rPr>
              <a:t>PT LP </a:t>
            </a:r>
            <a:r>
              <a:rPr lang="en-GB" sz="1800" b="1" dirty="0" err="1" smtClean="0">
                <a:solidFill>
                  <a:srgbClr val="FFFF00"/>
                </a:solidFill>
              </a:rPr>
              <a:t>sebagai</a:t>
            </a:r>
            <a:r>
              <a:rPr lang="en-GB" sz="1800" b="1" dirty="0" smtClean="0">
                <a:solidFill>
                  <a:srgbClr val="FFFF00"/>
                </a:solidFill>
              </a:rPr>
              <a:t> </a:t>
            </a:r>
            <a:r>
              <a:rPr lang="en-GB" sz="1800" b="1" dirty="0" err="1" smtClean="0">
                <a:solidFill>
                  <a:srgbClr val="FFFF00"/>
                </a:solidFill>
              </a:rPr>
              <a:t>Wajib</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badan</a:t>
            </a:r>
            <a:r>
              <a:rPr lang="en-GB" sz="1800" b="1" dirty="0" smtClean="0">
                <a:solidFill>
                  <a:srgbClr val="FFFF00"/>
                </a:solidFill>
              </a:rPr>
              <a:t> </a:t>
            </a:r>
            <a:r>
              <a:rPr lang="en-GB" sz="1800" b="1" dirty="0" err="1" smtClean="0">
                <a:solidFill>
                  <a:srgbClr val="FFFF00"/>
                </a:solidFill>
              </a:rPr>
              <a:t>wajib</a:t>
            </a:r>
            <a:r>
              <a:rPr lang="en-GB" sz="1800" b="1" dirty="0" smtClean="0">
                <a:solidFill>
                  <a:srgbClr val="FFFF00"/>
                </a:solidFill>
              </a:rPr>
              <a:t> </a:t>
            </a:r>
            <a:r>
              <a:rPr lang="en-GB" sz="1800" b="1" dirty="0" err="1" smtClean="0">
                <a:solidFill>
                  <a:srgbClr val="FFFF00"/>
                </a:solidFill>
              </a:rPr>
              <a:t>menyampaikan</a:t>
            </a:r>
            <a:r>
              <a:rPr lang="en-GB" sz="1800" b="1" dirty="0" smtClean="0">
                <a:solidFill>
                  <a:srgbClr val="FFFF00"/>
                </a:solidFill>
              </a:rPr>
              <a:t> SPT </a:t>
            </a:r>
            <a:r>
              <a:rPr lang="en-GB" sz="1800" b="1" dirty="0" err="1" smtClean="0">
                <a:solidFill>
                  <a:srgbClr val="FFFF00"/>
                </a:solidFill>
              </a:rPr>
              <a:t>Tahunan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a:t>
            </a:r>
            <a:r>
              <a:rPr lang="en-GB" sz="1800" b="1" dirty="0" err="1" smtClean="0">
                <a:solidFill>
                  <a:srgbClr val="FFFF00"/>
                </a:solidFill>
              </a:rPr>
              <a:t>Penghasilan</a:t>
            </a:r>
            <a:r>
              <a:rPr lang="en-GB" sz="1800" b="1" dirty="0" smtClean="0">
                <a:solidFill>
                  <a:srgbClr val="FFFF00"/>
                </a:solidFill>
              </a:rPr>
              <a:t> paling </a:t>
            </a:r>
            <a:r>
              <a:rPr lang="en-GB" sz="1800" b="1" dirty="0" err="1" smtClean="0">
                <a:solidFill>
                  <a:srgbClr val="FFFF00"/>
                </a:solidFill>
              </a:rPr>
              <a:t>lambat</a:t>
            </a:r>
            <a:r>
              <a:rPr lang="en-GB" sz="1800" b="1" dirty="0" smtClean="0">
                <a:solidFill>
                  <a:srgbClr val="FFFF00"/>
                </a:solidFill>
              </a:rPr>
              <a:t> 4 </a:t>
            </a:r>
            <a:r>
              <a:rPr lang="en-GB" sz="1800" b="1" dirty="0" err="1" smtClean="0">
                <a:solidFill>
                  <a:srgbClr val="FFFF00"/>
                </a:solidFill>
              </a:rPr>
              <a:t>bulan</a:t>
            </a:r>
            <a:r>
              <a:rPr lang="en-GB" sz="1800" b="1" dirty="0" smtClean="0">
                <a:solidFill>
                  <a:srgbClr val="FFFF00"/>
                </a:solidFill>
              </a:rPr>
              <a:t> </a:t>
            </a:r>
            <a:r>
              <a:rPr lang="en-GB" sz="1800" b="1" dirty="0" err="1" smtClean="0">
                <a:solidFill>
                  <a:srgbClr val="FFFF00"/>
                </a:solidFill>
              </a:rPr>
              <a:t>setelah</a:t>
            </a:r>
            <a:r>
              <a:rPr lang="en-GB" sz="1800" b="1" dirty="0" smtClean="0">
                <a:solidFill>
                  <a:srgbClr val="FFFF00"/>
                </a:solidFill>
              </a:rPr>
              <a:t> </a:t>
            </a:r>
            <a:r>
              <a:rPr lang="en-GB" sz="1800" b="1" dirty="0" err="1" smtClean="0">
                <a:solidFill>
                  <a:srgbClr val="FFFF00"/>
                </a:solidFill>
              </a:rPr>
              <a:t>akhir</a:t>
            </a:r>
            <a:r>
              <a:rPr lang="en-GB" sz="1800" b="1" dirty="0" smtClean="0">
                <a:solidFill>
                  <a:srgbClr val="FFFF00"/>
                </a:solidFill>
              </a:rPr>
              <a:t> </a:t>
            </a:r>
            <a:r>
              <a:rPr lang="en-GB" sz="1800" b="1" dirty="0" err="1" smtClean="0">
                <a:solidFill>
                  <a:srgbClr val="FFFF00"/>
                </a:solidFill>
              </a:rPr>
              <a:t>Tahun</a:t>
            </a:r>
            <a:r>
              <a:rPr lang="en-GB" sz="1800" b="1" dirty="0" smtClean="0">
                <a:solidFill>
                  <a:srgbClr val="FFFF00"/>
                </a:solidFill>
              </a:rPr>
              <a:t> </a:t>
            </a:r>
            <a:r>
              <a:rPr lang="en-GB" sz="1800" b="1" dirty="0" err="1" smtClean="0">
                <a:solidFill>
                  <a:srgbClr val="FFFF00"/>
                </a:solidFill>
              </a:rPr>
              <a:t>Pajak</a:t>
            </a:r>
            <a:r>
              <a:rPr lang="en-GB" sz="1800" b="1" dirty="0" smtClean="0">
                <a:solidFill>
                  <a:srgbClr val="FFFF00"/>
                </a:solidFill>
              </a:rPr>
              <a:t>. PT LP </a:t>
            </a:r>
            <a:r>
              <a:rPr lang="en-GB" sz="1800" b="1" dirty="0" err="1" smtClean="0">
                <a:solidFill>
                  <a:srgbClr val="FFFF00"/>
                </a:solidFill>
              </a:rPr>
              <a:t>seharusnya</a:t>
            </a:r>
            <a:r>
              <a:rPr lang="en-GB" sz="1800" b="1" dirty="0" smtClean="0">
                <a:solidFill>
                  <a:srgbClr val="FFFF00"/>
                </a:solidFill>
              </a:rPr>
              <a:t> </a:t>
            </a:r>
            <a:r>
              <a:rPr lang="en-GB" sz="1800" b="1" dirty="0" err="1" smtClean="0">
                <a:solidFill>
                  <a:srgbClr val="FFFF00"/>
                </a:solidFill>
              </a:rPr>
              <a:t>melaporkan</a:t>
            </a:r>
            <a:r>
              <a:rPr lang="en-GB" sz="1800" b="1" dirty="0" smtClean="0">
                <a:solidFill>
                  <a:srgbClr val="FFFF00"/>
                </a:solidFill>
              </a:rPr>
              <a:t> SPT </a:t>
            </a:r>
            <a:r>
              <a:rPr lang="en-GB" sz="1800" b="1" dirty="0" err="1" smtClean="0">
                <a:solidFill>
                  <a:srgbClr val="FFFF00"/>
                </a:solidFill>
              </a:rPr>
              <a:t>Tahunan</a:t>
            </a:r>
            <a:r>
              <a:rPr lang="en-GB" sz="1800" b="1" dirty="0" smtClean="0">
                <a:solidFill>
                  <a:srgbClr val="FFFF00"/>
                </a:solidFill>
              </a:rPr>
              <a:t> </a:t>
            </a:r>
            <a:r>
              <a:rPr lang="en-GB" sz="1800" b="1" dirty="0" err="1" smtClean="0">
                <a:solidFill>
                  <a:srgbClr val="FFFF00"/>
                </a:solidFill>
              </a:rPr>
              <a:t>PPh</a:t>
            </a:r>
            <a:r>
              <a:rPr lang="en-GB" sz="1800" b="1" dirty="0" smtClean="0">
                <a:solidFill>
                  <a:srgbClr val="FFFF00"/>
                </a:solidFill>
              </a:rPr>
              <a:t> </a:t>
            </a:r>
            <a:r>
              <a:rPr lang="en-GB" sz="1800" b="1" dirty="0" err="1" smtClean="0">
                <a:solidFill>
                  <a:srgbClr val="FFFF00"/>
                </a:solidFill>
              </a:rPr>
              <a:t>Badan</a:t>
            </a:r>
            <a:r>
              <a:rPr lang="en-GB" sz="1800" b="1" dirty="0" smtClean="0">
                <a:solidFill>
                  <a:srgbClr val="FFFF00"/>
                </a:solidFill>
              </a:rPr>
              <a:t> </a:t>
            </a:r>
            <a:r>
              <a:rPr lang="en-GB" sz="1800" b="1" dirty="0" err="1" smtClean="0">
                <a:solidFill>
                  <a:srgbClr val="FFFF00"/>
                </a:solidFill>
              </a:rPr>
              <a:t>Tahun</a:t>
            </a:r>
            <a:r>
              <a:rPr lang="en-GB" sz="1800" b="1" dirty="0" smtClean="0">
                <a:solidFill>
                  <a:srgbClr val="FFFF00"/>
                </a:solidFill>
              </a:rPr>
              <a:t> 2012 paling </a:t>
            </a:r>
            <a:r>
              <a:rPr lang="en-GB" sz="1800" b="1" dirty="0" err="1" smtClean="0">
                <a:solidFill>
                  <a:srgbClr val="FFFF00"/>
                </a:solidFill>
              </a:rPr>
              <a:t>lambat</a:t>
            </a:r>
            <a:r>
              <a:rPr lang="en-GB" sz="1800" b="1" dirty="0" smtClean="0">
                <a:solidFill>
                  <a:srgbClr val="FFFF00"/>
                </a:solidFill>
              </a:rPr>
              <a:t> </a:t>
            </a:r>
            <a:r>
              <a:rPr lang="en-GB" sz="1800" b="1" dirty="0" err="1" smtClean="0">
                <a:solidFill>
                  <a:srgbClr val="FFFF00"/>
                </a:solidFill>
              </a:rPr>
              <a:t>pada</a:t>
            </a:r>
            <a:r>
              <a:rPr lang="en-GB" sz="1800" b="1" dirty="0" smtClean="0">
                <a:solidFill>
                  <a:srgbClr val="FFFF00"/>
                </a:solidFill>
              </a:rPr>
              <a:t> 30 April 2013.</a:t>
            </a:r>
          </a:p>
          <a:p>
            <a:pPr algn="just"/>
            <a:endParaRPr lang="en-US" sz="1800" b="1" dirty="0"/>
          </a:p>
        </p:txBody>
      </p:sp>
    </p:spTree>
    <p:extLst>
      <p:ext uri="{BB962C8B-B14F-4D97-AF65-F5344CB8AC3E}">
        <p14:creationId xmlns:p14="http://schemas.microsoft.com/office/powerpoint/2010/main" xmlns="" val="2204575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2"/>
            </a:pPr>
            <a:r>
              <a:rPr lang="en-US" sz="2000" b="1" dirty="0" err="1">
                <a:solidFill>
                  <a:srgbClr val="FFFF00"/>
                </a:solidFill>
              </a:rPr>
              <a:t>Dalam</a:t>
            </a:r>
            <a:r>
              <a:rPr lang="en-US" sz="2000" b="1" dirty="0">
                <a:solidFill>
                  <a:srgbClr val="FFFF00"/>
                </a:solidFill>
              </a:rPr>
              <a:t> </a:t>
            </a:r>
            <a:r>
              <a:rPr lang="en-US" sz="2000" b="1" dirty="0" err="1">
                <a:solidFill>
                  <a:srgbClr val="FFFF00"/>
                </a:solidFill>
              </a:rPr>
              <a:t>menghadapi</a:t>
            </a:r>
            <a:r>
              <a:rPr lang="en-US" sz="2000" b="1" dirty="0">
                <a:solidFill>
                  <a:srgbClr val="FFFF00"/>
                </a:solidFill>
              </a:rPr>
              <a:t> </a:t>
            </a:r>
            <a:r>
              <a:rPr lang="en-US" sz="2000" b="1" dirty="0" err="1">
                <a:solidFill>
                  <a:srgbClr val="FFFF00"/>
                </a:solidFill>
              </a:rPr>
              <a:t>kondisi</a:t>
            </a:r>
            <a:r>
              <a:rPr lang="en-US" sz="2000" b="1" dirty="0">
                <a:solidFill>
                  <a:srgbClr val="FFFF00"/>
                </a:solidFill>
              </a:rPr>
              <a:t> </a:t>
            </a:r>
            <a:r>
              <a:rPr lang="en-US" sz="2000" b="1" dirty="0" err="1">
                <a:solidFill>
                  <a:srgbClr val="FFFF00"/>
                </a:solidFill>
              </a:rPr>
              <a:t>dimana</a:t>
            </a:r>
            <a:r>
              <a:rPr lang="en-US" sz="2000" b="1" dirty="0">
                <a:solidFill>
                  <a:srgbClr val="FFFF00"/>
                </a:solidFill>
              </a:rPr>
              <a:t> </a:t>
            </a:r>
            <a:r>
              <a:rPr lang="en-US" sz="2000" b="1" dirty="0" err="1">
                <a:solidFill>
                  <a:srgbClr val="FFFF00"/>
                </a:solidFill>
              </a:rPr>
              <a:t>laporan</a:t>
            </a:r>
            <a:r>
              <a:rPr lang="en-US" sz="2000" b="1" dirty="0">
                <a:solidFill>
                  <a:srgbClr val="FFFF00"/>
                </a:solidFill>
              </a:rPr>
              <a:t> </a:t>
            </a:r>
            <a:r>
              <a:rPr lang="en-US" sz="2000" b="1" dirty="0" err="1">
                <a:solidFill>
                  <a:srgbClr val="FFFF00"/>
                </a:solidFill>
              </a:rPr>
              <a:t>keuangan</a:t>
            </a:r>
            <a:r>
              <a:rPr lang="en-US" sz="2000" b="1" dirty="0">
                <a:solidFill>
                  <a:srgbClr val="FFFF00"/>
                </a:solidFill>
              </a:rPr>
              <a:t> </a:t>
            </a:r>
            <a:r>
              <a:rPr lang="en-US" sz="2000" b="1" dirty="0" err="1">
                <a:solidFill>
                  <a:srgbClr val="FFFF00"/>
                </a:solidFill>
              </a:rPr>
              <a:t>belum</a:t>
            </a:r>
            <a:r>
              <a:rPr lang="en-US" sz="2000" b="1" dirty="0">
                <a:solidFill>
                  <a:srgbClr val="FFFF00"/>
                </a:solidFill>
              </a:rPr>
              <a:t> </a:t>
            </a:r>
            <a:r>
              <a:rPr lang="en-US" sz="2000" b="1" dirty="0" err="1">
                <a:solidFill>
                  <a:srgbClr val="FFFF00"/>
                </a:solidFill>
              </a:rPr>
              <a:t>dapat</a:t>
            </a:r>
            <a:r>
              <a:rPr lang="en-US" sz="2000" b="1" dirty="0">
                <a:solidFill>
                  <a:srgbClr val="FFFF00"/>
                </a:solidFill>
              </a:rPr>
              <a:t> </a:t>
            </a:r>
            <a:r>
              <a:rPr lang="en-US" sz="2000" b="1" dirty="0" err="1">
                <a:solidFill>
                  <a:srgbClr val="FFFF00"/>
                </a:solidFill>
              </a:rPr>
              <a:t>diselesaikan</a:t>
            </a:r>
            <a:r>
              <a:rPr lang="en-US" sz="2000" b="1" dirty="0">
                <a:solidFill>
                  <a:srgbClr val="FFFF00"/>
                </a:solidFill>
              </a:rPr>
              <a:t> </a:t>
            </a:r>
            <a:r>
              <a:rPr lang="en-US" sz="2000" b="1" dirty="0" err="1">
                <a:solidFill>
                  <a:srgbClr val="FFFF00"/>
                </a:solidFill>
              </a:rPr>
              <a:t>tepat</a:t>
            </a:r>
            <a:r>
              <a:rPr lang="en-US" sz="2000" b="1" dirty="0">
                <a:solidFill>
                  <a:srgbClr val="FFFF00"/>
                </a:solidFill>
              </a:rPr>
              <a:t> </a:t>
            </a:r>
            <a:r>
              <a:rPr lang="en-US" sz="2000" b="1" dirty="0" err="1">
                <a:solidFill>
                  <a:srgbClr val="FFFF00"/>
                </a:solidFill>
              </a:rPr>
              <a:t>waktu</a:t>
            </a:r>
            <a:r>
              <a:rPr lang="en-US" sz="2000" b="1" dirty="0">
                <a:solidFill>
                  <a:srgbClr val="FFFF00"/>
                </a:solidFill>
              </a:rPr>
              <a:t>, </a:t>
            </a:r>
            <a:r>
              <a:rPr lang="en-US" sz="2000" b="1" dirty="0" err="1">
                <a:solidFill>
                  <a:srgbClr val="FFFF00"/>
                </a:solidFill>
              </a:rPr>
              <a:t>apa</a:t>
            </a:r>
            <a:r>
              <a:rPr lang="en-US" sz="2000" b="1" dirty="0">
                <a:solidFill>
                  <a:srgbClr val="FFFF00"/>
                </a:solidFill>
              </a:rPr>
              <a:t> yang </a:t>
            </a:r>
            <a:r>
              <a:rPr lang="en-US" sz="2000" b="1" dirty="0" err="1">
                <a:solidFill>
                  <a:srgbClr val="FFFF00"/>
                </a:solidFill>
              </a:rPr>
              <a:t>seharusnya</a:t>
            </a:r>
            <a:r>
              <a:rPr lang="en-US" sz="2000" b="1" dirty="0">
                <a:solidFill>
                  <a:srgbClr val="FFFF00"/>
                </a:solidFill>
              </a:rPr>
              <a:t> </a:t>
            </a:r>
            <a:r>
              <a:rPr lang="en-US" sz="2000" b="1" dirty="0" err="1">
                <a:solidFill>
                  <a:srgbClr val="FFFF00"/>
                </a:solidFill>
              </a:rPr>
              <a:t>dilakukan</a:t>
            </a:r>
            <a:r>
              <a:rPr lang="en-US" sz="2000" b="1" dirty="0">
                <a:solidFill>
                  <a:srgbClr val="FFFF00"/>
                </a:solidFill>
              </a:rPr>
              <a:t> </a:t>
            </a:r>
            <a:r>
              <a:rPr lang="en-US" sz="2000" b="1" dirty="0" err="1">
                <a:solidFill>
                  <a:srgbClr val="FFFF00"/>
                </a:solidFill>
              </a:rPr>
              <a:t>oleh</a:t>
            </a:r>
            <a:r>
              <a:rPr lang="en-US" sz="2000" b="1" dirty="0">
                <a:solidFill>
                  <a:srgbClr val="FFFF00"/>
                </a:solidFill>
              </a:rPr>
              <a:t> </a:t>
            </a:r>
            <a:r>
              <a:rPr lang="en-US" sz="2000" b="1" dirty="0" err="1">
                <a:solidFill>
                  <a:srgbClr val="FFFF00"/>
                </a:solidFill>
              </a:rPr>
              <a:t>manajemen</a:t>
            </a:r>
            <a:r>
              <a:rPr lang="en-US" sz="2000" b="1" dirty="0">
                <a:solidFill>
                  <a:srgbClr val="FFFF00"/>
                </a:solidFill>
              </a:rPr>
              <a:t> PTLP?</a:t>
            </a:r>
          </a:p>
        </p:txBody>
      </p:sp>
      <p:sp>
        <p:nvSpPr>
          <p:cNvPr id="3" name="Content Placeholder 2"/>
          <p:cNvSpPr>
            <a:spLocks noGrp="1"/>
          </p:cNvSpPr>
          <p:nvPr>
            <p:ph idx="1"/>
          </p:nvPr>
        </p:nvSpPr>
        <p:spPr>
          <a:xfrm>
            <a:off x="731778" y="1455474"/>
            <a:ext cx="7702774" cy="4910252"/>
          </a:xfrm>
        </p:spPr>
        <p:txBody>
          <a:bodyPr>
            <a:noAutofit/>
          </a:bodyPr>
          <a:lstStyle/>
          <a:p>
            <a:pPr algn="just">
              <a:lnSpc>
                <a:spcPct val="110000"/>
              </a:lnSpc>
            </a:pPr>
            <a:r>
              <a:rPr lang="en-US" sz="1800" b="1" dirty="0" err="1" smtClean="0">
                <a:cs typeface="Times New Roman"/>
              </a:rPr>
              <a:t>Dalam</a:t>
            </a:r>
            <a:r>
              <a:rPr lang="en-US" sz="1800" b="1" dirty="0" smtClean="0">
                <a:cs typeface="Times New Roman"/>
              </a:rPr>
              <a:t> </a:t>
            </a:r>
            <a:r>
              <a:rPr lang="en-US" sz="1800" b="1" dirty="0" err="1" smtClean="0">
                <a:cs typeface="Times New Roman"/>
              </a:rPr>
              <a:t>kasus</a:t>
            </a:r>
            <a:r>
              <a:rPr lang="en-US" sz="1800" b="1" dirty="0" smtClean="0">
                <a:cs typeface="Times New Roman"/>
              </a:rPr>
              <a:t> PTLP </a:t>
            </a:r>
            <a:r>
              <a:rPr lang="en-US" sz="1800" b="1" dirty="0" err="1" smtClean="0">
                <a:cs typeface="Times New Roman"/>
              </a:rPr>
              <a:t>tertera</a:t>
            </a:r>
            <a:r>
              <a:rPr lang="en-US" sz="1800" b="1" dirty="0" smtClean="0">
                <a:cs typeface="Times New Roman"/>
              </a:rPr>
              <a:t> </a:t>
            </a:r>
            <a:r>
              <a:rPr lang="en-US" sz="1800" b="1" dirty="0" err="1" smtClean="0">
                <a:cs typeface="Times New Roman"/>
              </a:rPr>
              <a:t>bahwa</a:t>
            </a:r>
            <a:r>
              <a:rPr lang="en-US" sz="1800" b="1" dirty="0" smtClean="0">
                <a:cs typeface="Times New Roman"/>
              </a:rPr>
              <a:t> </a:t>
            </a:r>
            <a:r>
              <a:rPr lang="en-US" sz="1800" b="1" dirty="0" err="1" smtClean="0">
                <a:cs typeface="Times New Roman"/>
              </a:rPr>
              <a:t>keterlambatan</a:t>
            </a:r>
            <a:r>
              <a:rPr lang="en-US" sz="1800" b="1" dirty="0" smtClean="0">
                <a:cs typeface="Times New Roman"/>
              </a:rPr>
              <a:t> PTLP </a:t>
            </a:r>
            <a:r>
              <a:rPr lang="en-US" sz="1800" b="1" dirty="0" err="1" smtClean="0">
                <a:cs typeface="Times New Roman"/>
              </a:rPr>
              <a:t>dalam</a:t>
            </a:r>
            <a:r>
              <a:rPr lang="en-US" sz="1800" b="1" dirty="0">
                <a:cs typeface="Times New Roman"/>
              </a:rPr>
              <a:t> </a:t>
            </a:r>
            <a:r>
              <a:rPr lang="en-US" sz="1800" b="1" dirty="0" err="1" smtClean="0">
                <a:cs typeface="Times New Roman"/>
              </a:rPr>
              <a:t>melapor</a:t>
            </a:r>
            <a:r>
              <a:rPr lang="en-US" sz="1800" b="1" dirty="0" smtClean="0">
                <a:cs typeface="Times New Roman"/>
              </a:rPr>
              <a:t> SPT </a:t>
            </a:r>
            <a:r>
              <a:rPr lang="en-US" sz="1800" b="1" dirty="0" err="1" smtClean="0">
                <a:cs typeface="Times New Roman"/>
              </a:rPr>
              <a:t>PPh</a:t>
            </a:r>
            <a:r>
              <a:rPr lang="en-US" sz="1800" b="1" dirty="0" smtClean="0">
                <a:cs typeface="Times New Roman"/>
              </a:rPr>
              <a:t> </a:t>
            </a:r>
            <a:r>
              <a:rPr lang="en-US" sz="1800" b="1" dirty="0" err="1" smtClean="0">
                <a:cs typeface="Times New Roman"/>
              </a:rPr>
              <a:t>Badan</a:t>
            </a:r>
            <a:r>
              <a:rPr lang="en-US" sz="1800" b="1" dirty="0" smtClean="0">
                <a:cs typeface="Times New Roman"/>
              </a:rPr>
              <a:t> </a:t>
            </a:r>
            <a:r>
              <a:rPr lang="en-US" sz="1800" b="1" dirty="0" err="1" smtClean="0">
                <a:cs typeface="Times New Roman"/>
              </a:rPr>
              <a:t>Tahun</a:t>
            </a:r>
            <a:r>
              <a:rPr lang="en-US" sz="1800" b="1" dirty="0" smtClean="0">
                <a:cs typeface="Times New Roman"/>
              </a:rPr>
              <a:t> 2011 </a:t>
            </a:r>
            <a:r>
              <a:rPr lang="en-US" sz="1800" b="1" dirty="0" err="1" smtClean="0">
                <a:cs typeface="Times New Roman"/>
              </a:rPr>
              <a:t>disebabkan</a:t>
            </a:r>
            <a:r>
              <a:rPr lang="en-US" sz="1800" b="1" dirty="0" smtClean="0">
                <a:cs typeface="Times New Roman"/>
              </a:rPr>
              <a:t> </a:t>
            </a:r>
            <a:r>
              <a:rPr lang="en-US" sz="1800" b="1" dirty="0" err="1" smtClean="0">
                <a:cs typeface="Times New Roman"/>
              </a:rPr>
              <a:t>oleh</a:t>
            </a:r>
            <a:r>
              <a:rPr lang="en-US" sz="1800" b="1" dirty="0" smtClean="0">
                <a:cs typeface="Times New Roman"/>
              </a:rPr>
              <a:t> </a:t>
            </a:r>
            <a:r>
              <a:rPr lang="en-US" sz="1800" b="1" dirty="0" err="1" smtClean="0">
                <a:cs typeface="Times New Roman"/>
              </a:rPr>
              <a:t>laporan</a:t>
            </a:r>
            <a:r>
              <a:rPr lang="en-US" sz="1800" b="1" dirty="0" smtClean="0">
                <a:cs typeface="Times New Roman"/>
              </a:rPr>
              <a:t> </a:t>
            </a:r>
            <a:r>
              <a:rPr lang="en-US" sz="1800" b="1" dirty="0" err="1" smtClean="0">
                <a:cs typeface="Times New Roman"/>
              </a:rPr>
              <a:t>keuangan</a:t>
            </a:r>
            <a:r>
              <a:rPr lang="en-US" sz="1800" b="1" dirty="0" smtClean="0">
                <a:cs typeface="Times New Roman"/>
              </a:rPr>
              <a:t> yang </a:t>
            </a:r>
            <a:r>
              <a:rPr lang="en-US" sz="1800" b="1" dirty="0" err="1" smtClean="0">
                <a:cs typeface="Times New Roman"/>
              </a:rPr>
              <a:t>baru</a:t>
            </a:r>
            <a:r>
              <a:rPr lang="en-US" sz="1800" b="1" dirty="0" smtClean="0">
                <a:cs typeface="Times New Roman"/>
              </a:rPr>
              <a:t> </a:t>
            </a:r>
            <a:r>
              <a:rPr lang="en-US" sz="1800" b="1" dirty="0" err="1" smtClean="0">
                <a:cs typeface="Times New Roman"/>
              </a:rPr>
              <a:t>selesai</a:t>
            </a:r>
            <a:r>
              <a:rPr lang="en-US" sz="1800" b="1" dirty="0" smtClean="0">
                <a:cs typeface="Times New Roman"/>
              </a:rPr>
              <a:t> </a:t>
            </a:r>
            <a:r>
              <a:rPr lang="en-US" sz="1800" b="1" dirty="0" err="1" smtClean="0">
                <a:cs typeface="Times New Roman"/>
              </a:rPr>
              <a:t>diaudit</a:t>
            </a:r>
            <a:r>
              <a:rPr lang="en-US" sz="1800" b="1" dirty="0" smtClean="0">
                <a:cs typeface="Times New Roman"/>
              </a:rPr>
              <a:t> </a:t>
            </a:r>
            <a:r>
              <a:rPr lang="en-US" sz="1800" b="1" dirty="0" err="1" smtClean="0">
                <a:cs typeface="Times New Roman"/>
              </a:rPr>
              <a:t>dan</a:t>
            </a:r>
            <a:r>
              <a:rPr lang="en-US" sz="1800" b="1" dirty="0" smtClean="0">
                <a:cs typeface="Times New Roman"/>
              </a:rPr>
              <a:t> </a:t>
            </a:r>
            <a:r>
              <a:rPr lang="en-US" sz="1800" b="1" dirty="0" err="1" smtClean="0">
                <a:cs typeface="Times New Roman"/>
              </a:rPr>
              <a:t>diterima</a:t>
            </a:r>
            <a:r>
              <a:rPr lang="en-US" sz="1800" b="1" dirty="0" smtClean="0">
                <a:cs typeface="Times New Roman"/>
              </a:rPr>
              <a:t> </a:t>
            </a:r>
            <a:r>
              <a:rPr lang="en-US" sz="1800" b="1" dirty="0" err="1" smtClean="0">
                <a:cs typeface="Times New Roman"/>
              </a:rPr>
              <a:t>oleh</a:t>
            </a:r>
            <a:r>
              <a:rPr lang="en-US" sz="1800" b="1" dirty="0" smtClean="0">
                <a:cs typeface="Times New Roman"/>
              </a:rPr>
              <a:t> </a:t>
            </a:r>
            <a:r>
              <a:rPr lang="en-US" sz="1800" b="1" dirty="0" err="1" smtClean="0">
                <a:cs typeface="Times New Roman"/>
              </a:rPr>
              <a:t>manajemen</a:t>
            </a:r>
            <a:r>
              <a:rPr lang="en-US" sz="1800" b="1" dirty="0" smtClean="0">
                <a:cs typeface="Times New Roman"/>
              </a:rPr>
              <a:t> PTLP </a:t>
            </a:r>
            <a:r>
              <a:rPr lang="en-US" sz="1800" b="1" dirty="0" err="1" smtClean="0">
                <a:cs typeface="Times New Roman"/>
              </a:rPr>
              <a:t>pada</a:t>
            </a:r>
            <a:r>
              <a:rPr lang="en-US" sz="1800" b="1" dirty="0" smtClean="0">
                <a:cs typeface="Times New Roman"/>
              </a:rPr>
              <a:t> </a:t>
            </a:r>
            <a:r>
              <a:rPr lang="en-US" sz="1800" b="1" dirty="0" err="1" smtClean="0">
                <a:cs typeface="Times New Roman"/>
              </a:rPr>
              <a:t>tanggal</a:t>
            </a:r>
            <a:r>
              <a:rPr lang="en-US" sz="1800" b="1" dirty="0" smtClean="0">
                <a:cs typeface="Times New Roman"/>
              </a:rPr>
              <a:t> 29 April 2013, </a:t>
            </a:r>
            <a:r>
              <a:rPr lang="en-US" sz="1800" b="1" dirty="0" err="1" smtClean="0">
                <a:cs typeface="Times New Roman"/>
              </a:rPr>
              <a:t>berdasarkan</a:t>
            </a:r>
            <a:r>
              <a:rPr lang="en-US" sz="1800" b="1" dirty="0" smtClean="0">
                <a:cs typeface="Times New Roman"/>
              </a:rPr>
              <a:t> </a:t>
            </a:r>
            <a:r>
              <a:rPr lang="en-US" sz="1800" b="1" dirty="0" err="1" smtClean="0">
                <a:cs typeface="Times New Roman"/>
              </a:rPr>
              <a:t>hal</a:t>
            </a:r>
            <a:r>
              <a:rPr lang="en-US" sz="1800" b="1" dirty="0" smtClean="0">
                <a:cs typeface="Times New Roman"/>
              </a:rPr>
              <a:t> </a:t>
            </a:r>
            <a:r>
              <a:rPr lang="en-US" sz="1800" b="1" dirty="0" err="1" smtClean="0">
                <a:cs typeface="Times New Roman"/>
              </a:rPr>
              <a:t>tersebut</a:t>
            </a:r>
            <a:r>
              <a:rPr lang="en-US" sz="1800" b="1" dirty="0" smtClean="0">
                <a:cs typeface="Times New Roman"/>
              </a:rPr>
              <a:t> </a:t>
            </a:r>
            <a:r>
              <a:rPr lang="en-US" sz="1800" b="1" dirty="0" err="1" smtClean="0">
                <a:cs typeface="Times New Roman"/>
              </a:rPr>
              <a:t>menyebabkan</a:t>
            </a:r>
            <a:r>
              <a:rPr lang="en-US" sz="1800" b="1" dirty="0" smtClean="0">
                <a:cs typeface="Times New Roman"/>
              </a:rPr>
              <a:t> PTLP </a:t>
            </a:r>
            <a:r>
              <a:rPr lang="en-US" sz="1800" b="1" dirty="0" err="1" smtClean="0">
                <a:cs typeface="Times New Roman"/>
              </a:rPr>
              <a:t>baru</a:t>
            </a:r>
            <a:r>
              <a:rPr lang="en-US" sz="1800" b="1" dirty="0" smtClean="0">
                <a:cs typeface="Times New Roman"/>
              </a:rPr>
              <a:t> </a:t>
            </a:r>
            <a:r>
              <a:rPr lang="en-US" sz="1800" b="1" dirty="0" err="1" smtClean="0">
                <a:cs typeface="Times New Roman"/>
              </a:rPr>
              <a:t>dapat</a:t>
            </a:r>
            <a:r>
              <a:rPr lang="en-US" sz="1800" b="1" dirty="0" smtClean="0">
                <a:cs typeface="Times New Roman"/>
              </a:rPr>
              <a:t> </a:t>
            </a:r>
            <a:r>
              <a:rPr lang="en-US" sz="1800" b="1" dirty="0" err="1" smtClean="0">
                <a:cs typeface="Times New Roman"/>
              </a:rPr>
              <a:t>menyelesaikan</a:t>
            </a:r>
            <a:r>
              <a:rPr lang="en-US" sz="1800" b="1" dirty="0" smtClean="0">
                <a:cs typeface="Times New Roman"/>
              </a:rPr>
              <a:t> SPT </a:t>
            </a:r>
            <a:r>
              <a:rPr lang="en-US" sz="1800" b="1" dirty="0" err="1" smtClean="0">
                <a:cs typeface="Times New Roman"/>
              </a:rPr>
              <a:t>PPh</a:t>
            </a:r>
            <a:r>
              <a:rPr lang="en-US" sz="1800" b="1" dirty="0" smtClean="0">
                <a:cs typeface="Times New Roman"/>
              </a:rPr>
              <a:t> </a:t>
            </a:r>
            <a:r>
              <a:rPr lang="en-US" sz="1800" b="1" dirty="0" err="1" smtClean="0">
                <a:cs typeface="Times New Roman"/>
              </a:rPr>
              <a:t>Badan</a:t>
            </a:r>
            <a:r>
              <a:rPr lang="en-US" sz="1800" b="1" dirty="0" smtClean="0">
                <a:cs typeface="Times New Roman"/>
              </a:rPr>
              <a:t> </a:t>
            </a:r>
            <a:r>
              <a:rPr lang="en-US" sz="1800" b="1" dirty="0" err="1" smtClean="0">
                <a:cs typeface="Times New Roman"/>
              </a:rPr>
              <a:t>Tahun</a:t>
            </a:r>
            <a:r>
              <a:rPr lang="en-US" sz="1800" b="1" dirty="0" smtClean="0">
                <a:cs typeface="Times New Roman"/>
              </a:rPr>
              <a:t> 2012 </a:t>
            </a:r>
            <a:r>
              <a:rPr lang="en-US" sz="1800" b="1" dirty="0" err="1" smtClean="0">
                <a:cs typeface="Times New Roman"/>
              </a:rPr>
              <a:t>pada</a:t>
            </a:r>
            <a:r>
              <a:rPr lang="en-US" sz="1800" b="1" dirty="0" smtClean="0">
                <a:cs typeface="Times New Roman"/>
              </a:rPr>
              <a:t> </a:t>
            </a:r>
            <a:r>
              <a:rPr lang="en-US" sz="1800" b="1" dirty="0" err="1" smtClean="0">
                <a:cs typeface="Times New Roman"/>
              </a:rPr>
              <a:t>tanggal</a:t>
            </a:r>
            <a:r>
              <a:rPr lang="en-US" sz="1800" b="1" dirty="0" smtClean="0">
                <a:cs typeface="Times New Roman"/>
              </a:rPr>
              <a:t> 25 Mei 2013</a:t>
            </a:r>
            <a:r>
              <a:rPr lang="en-US" sz="1800" b="1" dirty="0" smtClean="0">
                <a:cs typeface="Times New Roman"/>
              </a:rPr>
              <a:t>.</a:t>
            </a:r>
          </a:p>
          <a:p>
            <a:pPr algn="just">
              <a:lnSpc>
                <a:spcPct val="110000"/>
              </a:lnSpc>
            </a:pPr>
            <a:endParaRPr lang="en-US" sz="1800" b="1" dirty="0" smtClean="0">
              <a:cs typeface="Times New Roman"/>
            </a:endParaRPr>
          </a:p>
          <a:p>
            <a:pPr algn="just">
              <a:lnSpc>
                <a:spcPct val="110000"/>
              </a:lnSpc>
            </a:pPr>
            <a:r>
              <a:rPr lang="en-US" sz="1800" b="1" dirty="0" err="1" smtClean="0">
                <a:cs typeface="Times New Roman"/>
              </a:rPr>
              <a:t>Sebaiknya</a:t>
            </a:r>
            <a:r>
              <a:rPr lang="en-US" sz="1800" b="1" dirty="0" smtClean="0">
                <a:cs typeface="Times New Roman"/>
              </a:rPr>
              <a:t> PTLP </a:t>
            </a:r>
            <a:r>
              <a:rPr lang="en-US" sz="1800" b="1" dirty="0" err="1" smtClean="0">
                <a:cs typeface="Times New Roman"/>
              </a:rPr>
              <a:t>mengajukan</a:t>
            </a:r>
            <a:r>
              <a:rPr lang="en-US" sz="1800" b="1" dirty="0" smtClean="0">
                <a:cs typeface="Times New Roman"/>
              </a:rPr>
              <a:t> </a:t>
            </a:r>
            <a:r>
              <a:rPr lang="en-US" sz="1800" b="1" dirty="0" err="1" smtClean="0">
                <a:cs typeface="Times New Roman"/>
              </a:rPr>
              <a:t>perpanjangan</a:t>
            </a:r>
            <a:r>
              <a:rPr lang="en-US" sz="1800" b="1" dirty="0" smtClean="0">
                <a:cs typeface="Times New Roman"/>
              </a:rPr>
              <a:t> </a:t>
            </a:r>
            <a:r>
              <a:rPr lang="en-US" sz="1800" b="1" dirty="0" err="1" smtClean="0">
                <a:cs typeface="Times New Roman"/>
              </a:rPr>
              <a:t>penyampaian</a:t>
            </a:r>
            <a:r>
              <a:rPr lang="en-US" sz="1800" b="1" dirty="0" smtClean="0">
                <a:cs typeface="Times New Roman"/>
              </a:rPr>
              <a:t> SPT </a:t>
            </a:r>
            <a:r>
              <a:rPr lang="en-US" sz="1800" b="1" dirty="0" err="1" smtClean="0">
                <a:cs typeface="Times New Roman"/>
              </a:rPr>
              <a:t>PPh</a:t>
            </a:r>
            <a:r>
              <a:rPr lang="en-US" sz="1800" b="1" dirty="0" smtClean="0">
                <a:cs typeface="Times New Roman"/>
              </a:rPr>
              <a:t> </a:t>
            </a:r>
            <a:r>
              <a:rPr lang="en-US" sz="1800" b="1" dirty="0" err="1" smtClean="0">
                <a:cs typeface="Times New Roman"/>
              </a:rPr>
              <a:t>Badan</a:t>
            </a:r>
            <a:r>
              <a:rPr lang="en-US" sz="1800" b="1" dirty="0" smtClean="0">
                <a:cs typeface="Times New Roman"/>
              </a:rPr>
              <a:t> </a:t>
            </a:r>
            <a:r>
              <a:rPr lang="en-US" sz="1800" b="1" dirty="0" err="1" smtClean="0">
                <a:cs typeface="Times New Roman"/>
              </a:rPr>
              <a:t>Tahun</a:t>
            </a:r>
            <a:r>
              <a:rPr lang="en-US" sz="1800" b="1" dirty="0" smtClean="0">
                <a:cs typeface="Times New Roman"/>
              </a:rPr>
              <a:t> 2012. </a:t>
            </a:r>
            <a:r>
              <a:rPr lang="en-US" sz="1800" b="1" dirty="0" err="1" smtClean="0">
                <a:cs typeface="Times New Roman"/>
              </a:rPr>
              <a:t>Mengapa</a:t>
            </a:r>
            <a:r>
              <a:rPr lang="en-US" sz="1800" b="1" dirty="0" smtClean="0">
                <a:cs typeface="Times New Roman"/>
              </a:rPr>
              <a:t>? </a:t>
            </a:r>
            <a:r>
              <a:rPr lang="en-US" sz="1800" b="1" dirty="0" err="1" smtClean="0">
                <a:cs typeface="Times New Roman"/>
              </a:rPr>
              <a:t>Karena</a:t>
            </a:r>
            <a:r>
              <a:rPr lang="en-US" sz="1800" b="1" dirty="0" smtClean="0">
                <a:cs typeface="Times New Roman"/>
              </a:rPr>
              <a:t> </a:t>
            </a:r>
            <a:r>
              <a:rPr lang="en-US" sz="1800" b="1" dirty="0" err="1" smtClean="0">
                <a:cs typeface="Times New Roman"/>
              </a:rPr>
              <a:t>d</a:t>
            </a:r>
            <a:r>
              <a:rPr lang="en-US" sz="1800" b="1" dirty="0" err="1" smtClean="0">
                <a:cs typeface="Times New Roman"/>
              </a:rPr>
              <a:t>alam</a:t>
            </a:r>
            <a:r>
              <a:rPr lang="en-US" sz="1800" b="1" dirty="0" smtClean="0">
                <a:cs typeface="Times New Roman"/>
              </a:rPr>
              <a:t> </a:t>
            </a:r>
            <a:r>
              <a:rPr lang="en-US" sz="1800" b="1" dirty="0" err="1" smtClean="0">
                <a:cs typeface="Times New Roman"/>
              </a:rPr>
              <a:t>kondisi</a:t>
            </a:r>
            <a:r>
              <a:rPr lang="en-US" sz="1800" b="1" dirty="0" smtClean="0">
                <a:cs typeface="Times New Roman"/>
              </a:rPr>
              <a:t> </a:t>
            </a:r>
            <a:r>
              <a:rPr lang="en-US" sz="1800" b="1" dirty="0" err="1" smtClean="0">
                <a:cs typeface="Times New Roman"/>
              </a:rPr>
              <a:t>tersebut</a:t>
            </a:r>
            <a:r>
              <a:rPr lang="en-US" sz="1800" b="1" dirty="0" smtClean="0">
                <a:cs typeface="Times New Roman"/>
              </a:rPr>
              <a:t>, </a:t>
            </a:r>
            <a:r>
              <a:rPr lang="en-US" sz="1800" b="1" dirty="0" err="1" smtClean="0">
                <a:cs typeface="Times New Roman"/>
              </a:rPr>
              <a:t>jika</a:t>
            </a:r>
            <a:r>
              <a:rPr lang="en-US" sz="1800" b="1" dirty="0" smtClean="0">
                <a:cs typeface="Times New Roman"/>
              </a:rPr>
              <a:t> </a:t>
            </a:r>
            <a:r>
              <a:rPr lang="en-US" sz="1800" b="1" dirty="0" err="1" smtClean="0">
                <a:cs typeface="Times New Roman"/>
              </a:rPr>
              <a:t>kita</a:t>
            </a:r>
            <a:r>
              <a:rPr lang="en-US" sz="1800" b="1" dirty="0" smtClean="0">
                <a:cs typeface="Times New Roman"/>
              </a:rPr>
              <a:t> </a:t>
            </a:r>
            <a:r>
              <a:rPr lang="en-US" sz="1800" b="1" dirty="0" err="1" smtClean="0">
                <a:cs typeface="Times New Roman"/>
              </a:rPr>
              <a:t>merujuk</a:t>
            </a:r>
            <a:r>
              <a:rPr lang="en-US" sz="1800" b="1" dirty="0" smtClean="0">
                <a:cs typeface="Times New Roman"/>
              </a:rPr>
              <a:t> </a:t>
            </a:r>
            <a:r>
              <a:rPr lang="en-US" sz="1800" b="1" dirty="0" err="1" smtClean="0">
                <a:cs typeface="Times New Roman"/>
              </a:rPr>
              <a:t>kepada</a:t>
            </a:r>
            <a:r>
              <a:rPr lang="en-US" sz="1800" b="1" dirty="0" smtClean="0">
                <a:cs typeface="Times New Roman"/>
              </a:rPr>
              <a:t> KUP </a:t>
            </a:r>
            <a:r>
              <a:rPr lang="en-US" sz="1800" b="1" dirty="0" err="1" smtClean="0">
                <a:cs typeface="Times New Roman"/>
              </a:rPr>
              <a:t>Pasal</a:t>
            </a:r>
            <a:r>
              <a:rPr lang="en-US" sz="1800" b="1" dirty="0" smtClean="0">
                <a:cs typeface="Times New Roman"/>
              </a:rPr>
              <a:t> 3 </a:t>
            </a:r>
            <a:r>
              <a:rPr lang="en-US" sz="1800" b="1" dirty="0" err="1" smtClean="0">
                <a:cs typeface="Times New Roman"/>
              </a:rPr>
              <a:t>ayat</a:t>
            </a:r>
            <a:r>
              <a:rPr lang="en-US" sz="1800" b="1" dirty="0" smtClean="0">
                <a:cs typeface="Times New Roman"/>
              </a:rPr>
              <a:t> (4) </a:t>
            </a:r>
            <a:r>
              <a:rPr lang="en-US" sz="1800" b="1" dirty="0" err="1" smtClean="0">
                <a:cs typeface="Times New Roman"/>
              </a:rPr>
              <a:t>dijelaskan</a:t>
            </a:r>
            <a:r>
              <a:rPr lang="en-US" sz="1800" b="1" dirty="0" smtClean="0">
                <a:cs typeface="Times New Roman"/>
              </a:rPr>
              <a:t> </a:t>
            </a:r>
            <a:r>
              <a:rPr lang="en-US" sz="1800" b="1" dirty="0" err="1" smtClean="0">
                <a:cs typeface="Times New Roman"/>
              </a:rPr>
              <a:t>bahwa</a:t>
            </a:r>
            <a:r>
              <a:rPr lang="en-US" sz="1800" b="1" dirty="0" smtClean="0">
                <a:cs typeface="Times New Roman"/>
              </a:rPr>
              <a:t> </a:t>
            </a:r>
            <a:r>
              <a:rPr lang="en-US" sz="1800" b="1" dirty="0" err="1" smtClean="0">
                <a:cs typeface="Times New Roman"/>
              </a:rPr>
              <a:t>Apabila</a:t>
            </a:r>
            <a:r>
              <a:rPr lang="en-US" sz="1800" b="1" dirty="0" smtClean="0">
                <a:cs typeface="Times New Roman"/>
              </a:rPr>
              <a:t> </a:t>
            </a:r>
            <a:r>
              <a:rPr lang="en-US" sz="1800" b="1" dirty="0" err="1">
                <a:cs typeface="Times New Roman"/>
              </a:rPr>
              <a:t>Wajib</a:t>
            </a:r>
            <a:r>
              <a:rPr lang="en-US" sz="1800" b="1" dirty="0">
                <a:cs typeface="Times New Roman"/>
              </a:rPr>
              <a:t> </a:t>
            </a:r>
            <a:r>
              <a:rPr lang="en-US" sz="1800" b="1" dirty="0" err="1">
                <a:cs typeface="Times New Roman"/>
              </a:rPr>
              <a:t>Pajak</a:t>
            </a:r>
            <a:r>
              <a:rPr lang="en-US" sz="1800" b="1" dirty="0">
                <a:cs typeface="Times New Roman"/>
              </a:rPr>
              <a:t> </a:t>
            </a:r>
            <a:r>
              <a:rPr lang="en-US" sz="1800" b="1" dirty="0" err="1">
                <a:cs typeface="Times New Roman"/>
              </a:rPr>
              <a:t>baik</a:t>
            </a:r>
            <a:r>
              <a:rPr lang="en-US" sz="1800" b="1" dirty="0">
                <a:cs typeface="Times New Roman"/>
              </a:rPr>
              <a:t> orang </a:t>
            </a:r>
            <a:r>
              <a:rPr lang="en-US" sz="1800" b="1" dirty="0" err="1">
                <a:cs typeface="Times New Roman"/>
              </a:rPr>
              <a:t>pribadi</a:t>
            </a:r>
            <a:r>
              <a:rPr lang="en-US" sz="1800" b="1" dirty="0">
                <a:cs typeface="Times New Roman"/>
              </a:rPr>
              <a:t> </a:t>
            </a:r>
            <a:r>
              <a:rPr lang="en-US" sz="1800" b="1" dirty="0" err="1">
                <a:cs typeface="Times New Roman"/>
              </a:rPr>
              <a:t>maupun</a:t>
            </a:r>
            <a:r>
              <a:rPr lang="en-US" sz="1800" b="1" dirty="0">
                <a:cs typeface="Times New Roman"/>
              </a:rPr>
              <a:t> </a:t>
            </a:r>
            <a:r>
              <a:rPr lang="en-US" sz="1800" b="1" dirty="0" err="1">
                <a:cs typeface="Times New Roman"/>
              </a:rPr>
              <a:t>badan</a:t>
            </a:r>
            <a:r>
              <a:rPr lang="en-US" sz="1800" b="1" dirty="0">
                <a:cs typeface="Times New Roman"/>
              </a:rPr>
              <a:t> </a:t>
            </a:r>
            <a:r>
              <a:rPr lang="en-US" sz="1800" b="1" dirty="0" err="1">
                <a:cs typeface="Times New Roman"/>
              </a:rPr>
              <a:t>ternyata</a:t>
            </a:r>
            <a:r>
              <a:rPr lang="en-US" sz="1800" b="1" dirty="0">
                <a:cs typeface="Times New Roman"/>
              </a:rPr>
              <a:t> </a:t>
            </a:r>
            <a:r>
              <a:rPr lang="en-US" sz="1800" b="1" dirty="0" err="1">
                <a:cs typeface="Times New Roman"/>
              </a:rPr>
              <a:t>tidak</a:t>
            </a:r>
            <a:r>
              <a:rPr lang="en-US" sz="1800" b="1" dirty="0">
                <a:cs typeface="Times New Roman"/>
              </a:rPr>
              <a:t> </a:t>
            </a:r>
            <a:r>
              <a:rPr lang="en-US" sz="1800" b="1" dirty="0" err="1">
                <a:cs typeface="Times New Roman"/>
              </a:rPr>
              <a:t>dapat</a:t>
            </a:r>
            <a:r>
              <a:rPr lang="en-US" sz="1800" b="1" dirty="0">
                <a:cs typeface="Times New Roman"/>
              </a:rPr>
              <a:t> </a:t>
            </a:r>
            <a:r>
              <a:rPr lang="en-US" sz="1800" b="1" dirty="0" err="1">
                <a:cs typeface="Times New Roman"/>
              </a:rPr>
              <a:t>menyampaikan</a:t>
            </a:r>
            <a:r>
              <a:rPr lang="en-US" sz="1800" b="1" dirty="0">
                <a:cs typeface="Times New Roman"/>
              </a:rPr>
              <a:t> </a:t>
            </a:r>
            <a:r>
              <a:rPr lang="en-US" sz="1800" b="1" dirty="0" err="1">
                <a:cs typeface="Times New Roman"/>
              </a:rPr>
              <a:t>Surat</a:t>
            </a:r>
            <a:r>
              <a:rPr lang="en-US" sz="1800" b="1" dirty="0">
                <a:cs typeface="Times New Roman"/>
              </a:rPr>
              <a:t> </a:t>
            </a:r>
            <a:r>
              <a:rPr lang="en-US" sz="1800" b="1" dirty="0" err="1">
                <a:cs typeface="Times New Roman"/>
              </a:rPr>
              <a:t>Pemberitahuan</a:t>
            </a:r>
            <a:r>
              <a:rPr lang="en-US" sz="1800" b="1" dirty="0">
                <a:cs typeface="Times New Roman"/>
              </a:rPr>
              <a:t> </a:t>
            </a:r>
            <a:r>
              <a:rPr lang="en-US" sz="1800" b="1" dirty="0" err="1">
                <a:cs typeface="Times New Roman"/>
              </a:rPr>
              <a:t>dalam</a:t>
            </a:r>
            <a:r>
              <a:rPr lang="en-US" sz="1800" b="1" dirty="0">
                <a:cs typeface="Times New Roman"/>
              </a:rPr>
              <a:t> </a:t>
            </a:r>
            <a:r>
              <a:rPr lang="en-US" sz="1800" b="1" dirty="0" err="1">
                <a:cs typeface="Times New Roman"/>
              </a:rPr>
              <a:t>jangka</a:t>
            </a:r>
            <a:r>
              <a:rPr lang="en-US" sz="1800" b="1" dirty="0">
                <a:cs typeface="Times New Roman"/>
              </a:rPr>
              <a:t> </a:t>
            </a:r>
            <a:r>
              <a:rPr lang="en-US" sz="1800" b="1" dirty="0" err="1">
                <a:cs typeface="Times New Roman"/>
              </a:rPr>
              <a:t>waktu</a:t>
            </a:r>
            <a:r>
              <a:rPr lang="en-US" sz="1800" b="1" dirty="0">
                <a:cs typeface="Times New Roman"/>
              </a:rPr>
              <a:t> yang </a:t>
            </a:r>
            <a:r>
              <a:rPr lang="en-US" sz="1800" b="1" dirty="0" err="1">
                <a:cs typeface="Times New Roman"/>
              </a:rPr>
              <a:t>telah</a:t>
            </a:r>
            <a:r>
              <a:rPr lang="en-US" sz="1800" b="1" dirty="0">
                <a:cs typeface="Times New Roman"/>
              </a:rPr>
              <a:t> </a:t>
            </a:r>
            <a:r>
              <a:rPr lang="en-US" sz="1800" b="1" dirty="0" err="1" smtClean="0">
                <a:cs typeface="Times New Roman"/>
              </a:rPr>
              <a:t>ditetapkan</a:t>
            </a:r>
            <a:r>
              <a:rPr lang="en-US" sz="1800" b="1" dirty="0" smtClean="0">
                <a:cs typeface="Times New Roman"/>
              </a:rPr>
              <a:t> </a:t>
            </a:r>
            <a:r>
              <a:rPr lang="en-US" sz="1800" b="1" dirty="0" err="1" smtClean="0">
                <a:cs typeface="Times New Roman"/>
              </a:rPr>
              <a:t>karena</a:t>
            </a:r>
            <a:r>
              <a:rPr lang="en-US" sz="1800" b="1" dirty="0">
                <a:cs typeface="Times New Roman"/>
              </a:rPr>
              <a:t> </a:t>
            </a:r>
            <a:r>
              <a:rPr lang="en-US" sz="1800" b="1" dirty="0" err="1" smtClean="0">
                <a:cs typeface="Times New Roman"/>
              </a:rPr>
              <a:t>masalah</a:t>
            </a:r>
            <a:r>
              <a:rPr lang="en-US" sz="1800" b="1" dirty="0" err="1">
                <a:cs typeface="Times New Roman"/>
              </a:rPr>
              <a:t>-masalah</a:t>
            </a:r>
            <a:r>
              <a:rPr lang="en-US" sz="1800" b="1" dirty="0">
                <a:cs typeface="Times New Roman"/>
              </a:rPr>
              <a:t> </a:t>
            </a:r>
            <a:r>
              <a:rPr lang="en-US" sz="1800" b="1" dirty="0" err="1">
                <a:cs typeface="Times New Roman"/>
              </a:rPr>
              <a:t>teknis</a:t>
            </a:r>
            <a:r>
              <a:rPr lang="en-US" sz="1800" b="1" dirty="0">
                <a:cs typeface="Times New Roman"/>
              </a:rPr>
              <a:t> </a:t>
            </a:r>
            <a:r>
              <a:rPr lang="en-US" sz="1800" b="1" dirty="0" err="1">
                <a:cs typeface="Times New Roman"/>
              </a:rPr>
              <a:t>penyusunan</a:t>
            </a:r>
            <a:r>
              <a:rPr lang="en-US" sz="1800" b="1" dirty="0">
                <a:cs typeface="Times New Roman"/>
              </a:rPr>
              <a:t> </a:t>
            </a:r>
            <a:r>
              <a:rPr lang="en-US" sz="1800" b="1" dirty="0" err="1">
                <a:cs typeface="Times New Roman"/>
              </a:rPr>
              <a:t>laporan</a:t>
            </a:r>
            <a:r>
              <a:rPr lang="en-US" sz="1800" b="1" dirty="0">
                <a:cs typeface="Times New Roman"/>
              </a:rPr>
              <a:t> </a:t>
            </a:r>
            <a:r>
              <a:rPr lang="en-US" sz="1800" b="1" dirty="0" err="1" smtClean="0">
                <a:cs typeface="Times New Roman"/>
              </a:rPr>
              <a:t>keuangan</a:t>
            </a:r>
            <a:r>
              <a:rPr lang="en-US" sz="1800" b="1" dirty="0" smtClean="0">
                <a:cs typeface="Times New Roman"/>
              </a:rPr>
              <a:t>, </a:t>
            </a:r>
            <a:r>
              <a:rPr lang="en-US" sz="1800" b="1" dirty="0" err="1" smtClean="0">
                <a:cs typeface="Times New Roman"/>
              </a:rPr>
              <a:t>Wajib</a:t>
            </a:r>
            <a:r>
              <a:rPr lang="en-US" sz="1800" b="1" dirty="0" smtClean="0">
                <a:cs typeface="Times New Roman"/>
              </a:rPr>
              <a:t> </a:t>
            </a:r>
            <a:r>
              <a:rPr lang="en-US" sz="1800" b="1" dirty="0" err="1">
                <a:cs typeface="Times New Roman"/>
              </a:rPr>
              <a:t>Pajak</a:t>
            </a:r>
            <a:r>
              <a:rPr lang="en-US" sz="1800" b="1" dirty="0">
                <a:cs typeface="Times New Roman"/>
              </a:rPr>
              <a:t> </a:t>
            </a:r>
            <a:r>
              <a:rPr lang="en-US" sz="1800" b="1" dirty="0" err="1">
                <a:cs typeface="Times New Roman"/>
              </a:rPr>
              <a:t>dapat</a:t>
            </a:r>
            <a:r>
              <a:rPr lang="en-US" sz="1800" b="1" dirty="0">
                <a:cs typeface="Times New Roman"/>
              </a:rPr>
              <a:t> </a:t>
            </a:r>
            <a:r>
              <a:rPr lang="en-US" sz="1800" b="1" dirty="0" err="1">
                <a:cs typeface="Times New Roman"/>
              </a:rPr>
              <a:t>memperpanjang</a:t>
            </a:r>
            <a:r>
              <a:rPr lang="en-US" sz="1800" b="1" dirty="0">
                <a:cs typeface="Times New Roman"/>
              </a:rPr>
              <a:t> </a:t>
            </a:r>
            <a:r>
              <a:rPr lang="en-US" sz="1800" b="1" dirty="0" err="1">
                <a:cs typeface="Times New Roman"/>
              </a:rPr>
              <a:t>penyampaian</a:t>
            </a:r>
            <a:r>
              <a:rPr lang="en-US" sz="1800" b="1" dirty="0">
                <a:cs typeface="Times New Roman"/>
              </a:rPr>
              <a:t> </a:t>
            </a:r>
            <a:r>
              <a:rPr lang="en-US" sz="1800" b="1" dirty="0" err="1">
                <a:cs typeface="Times New Roman"/>
              </a:rPr>
              <a:t>Surat</a:t>
            </a:r>
            <a:r>
              <a:rPr lang="en-US" sz="1800" b="1" dirty="0">
                <a:cs typeface="Times New Roman"/>
              </a:rPr>
              <a:t> </a:t>
            </a:r>
            <a:r>
              <a:rPr lang="en-US" sz="1800" b="1" dirty="0" err="1">
                <a:cs typeface="Times New Roman"/>
              </a:rPr>
              <a:t>Pemberitahuan</a:t>
            </a:r>
            <a:r>
              <a:rPr lang="en-US" sz="1800" b="1" dirty="0">
                <a:cs typeface="Times New Roman"/>
              </a:rPr>
              <a:t> </a:t>
            </a:r>
            <a:r>
              <a:rPr lang="en-US" sz="1800" b="1" dirty="0" err="1">
                <a:cs typeface="Times New Roman"/>
              </a:rPr>
              <a:t>Tahunan</a:t>
            </a:r>
            <a:r>
              <a:rPr lang="en-US" sz="1800" b="1" dirty="0">
                <a:cs typeface="Times New Roman"/>
              </a:rPr>
              <a:t> </a:t>
            </a:r>
            <a:r>
              <a:rPr lang="en-US" sz="1800" b="1" dirty="0" err="1">
                <a:cs typeface="Times New Roman"/>
              </a:rPr>
              <a:t>Pajak</a:t>
            </a:r>
            <a:r>
              <a:rPr lang="en-US" sz="1800" b="1" dirty="0">
                <a:cs typeface="Times New Roman"/>
              </a:rPr>
              <a:t> </a:t>
            </a:r>
            <a:r>
              <a:rPr lang="en-US" sz="1800" b="1" dirty="0" err="1" smtClean="0">
                <a:cs typeface="Times New Roman"/>
              </a:rPr>
              <a:t>Penghasilan</a:t>
            </a:r>
            <a:r>
              <a:rPr lang="en-US" sz="1800" b="1" dirty="0" smtClean="0">
                <a:cs typeface="Times New Roman"/>
              </a:rPr>
              <a:t>. </a:t>
            </a:r>
            <a:r>
              <a:rPr lang="en-US" sz="1800" b="1" dirty="0" err="1" smtClean="0">
                <a:cs typeface="Times New Roman"/>
              </a:rPr>
              <a:t>Perpanjangan</a:t>
            </a:r>
            <a:r>
              <a:rPr lang="en-US" sz="1800" b="1" dirty="0" smtClean="0">
                <a:cs typeface="Times New Roman"/>
              </a:rPr>
              <a:t> paling lama 2 </a:t>
            </a:r>
            <a:r>
              <a:rPr lang="en-US" sz="1800" b="1" dirty="0" err="1" smtClean="0">
                <a:cs typeface="Times New Roman"/>
              </a:rPr>
              <a:t>bulan</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cara</a:t>
            </a:r>
            <a:r>
              <a:rPr lang="en-US" sz="1800" b="1" dirty="0" smtClean="0">
                <a:cs typeface="Times New Roman"/>
              </a:rPr>
              <a:t> </a:t>
            </a:r>
            <a:r>
              <a:rPr lang="en-US" sz="1800" b="1" dirty="0" err="1" smtClean="0">
                <a:cs typeface="Times New Roman"/>
              </a:rPr>
              <a:t>menyampaikan</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secara</a:t>
            </a:r>
            <a:r>
              <a:rPr lang="en-US" sz="1800" b="1" dirty="0" smtClean="0">
                <a:cs typeface="Times New Roman"/>
              </a:rPr>
              <a:t> </a:t>
            </a:r>
            <a:r>
              <a:rPr lang="en-US" sz="1800" b="1" dirty="0" err="1" smtClean="0">
                <a:cs typeface="Times New Roman"/>
              </a:rPr>
              <a:t>tertulis</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cara</a:t>
            </a:r>
            <a:r>
              <a:rPr lang="en-US" sz="1800" b="1" dirty="0" smtClean="0">
                <a:cs typeface="Times New Roman"/>
              </a:rPr>
              <a:t> lain </a:t>
            </a:r>
            <a:r>
              <a:rPr lang="en-US" sz="1800" b="1" dirty="0" err="1" smtClean="0">
                <a:cs typeface="Times New Roman"/>
              </a:rPr>
              <a:t>misalnya</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secara</a:t>
            </a:r>
            <a:r>
              <a:rPr lang="en-US" sz="1800" b="1" dirty="0" smtClean="0">
                <a:cs typeface="Times New Roman"/>
              </a:rPr>
              <a:t> </a:t>
            </a:r>
            <a:r>
              <a:rPr lang="en-US" sz="1800" b="1" dirty="0" err="1" smtClean="0">
                <a:cs typeface="Times New Roman"/>
              </a:rPr>
              <a:t>elektronik</a:t>
            </a:r>
            <a:r>
              <a:rPr lang="en-US" sz="1800" b="1" dirty="0" smtClean="0">
                <a:cs typeface="Times New Roman"/>
              </a:rPr>
              <a:t> </a:t>
            </a:r>
            <a:r>
              <a:rPr lang="en-US" sz="1800" b="1" dirty="0" err="1" smtClean="0">
                <a:cs typeface="Times New Roman"/>
              </a:rPr>
              <a:t>kepada</a:t>
            </a:r>
            <a:r>
              <a:rPr lang="en-US" sz="1800" b="1" dirty="0" smtClean="0">
                <a:cs typeface="Times New Roman"/>
              </a:rPr>
              <a:t> </a:t>
            </a:r>
            <a:r>
              <a:rPr lang="en-US" sz="1800" b="1" dirty="0" err="1" smtClean="0">
                <a:cs typeface="Times New Roman"/>
              </a:rPr>
              <a:t>Direktur</a:t>
            </a:r>
            <a:r>
              <a:rPr lang="en-US" sz="1800" b="1" dirty="0" smtClean="0">
                <a:cs typeface="Times New Roman"/>
              </a:rPr>
              <a:t> </a:t>
            </a:r>
            <a:r>
              <a:rPr lang="en-US" sz="1800" b="1" dirty="0" err="1" smtClean="0">
                <a:cs typeface="Times New Roman"/>
              </a:rPr>
              <a:t>Jenderal</a:t>
            </a:r>
            <a:r>
              <a:rPr lang="en-US" sz="1800" b="1" dirty="0" smtClean="0">
                <a:cs typeface="Times New Roman"/>
              </a:rPr>
              <a:t> </a:t>
            </a:r>
            <a:r>
              <a:rPr lang="en-US" sz="1800" b="1" dirty="0" err="1" smtClean="0">
                <a:cs typeface="Times New Roman"/>
              </a:rPr>
              <a:t>Pajak</a:t>
            </a:r>
            <a:r>
              <a:rPr lang="en-US" sz="1800" b="1" dirty="0" smtClean="0">
                <a:cs typeface="Times New Roman"/>
              </a:rPr>
              <a:t>. </a:t>
            </a:r>
          </a:p>
          <a:p>
            <a:pPr>
              <a:lnSpc>
                <a:spcPct val="110000"/>
              </a:lnSpc>
            </a:pPr>
            <a:endParaRPr lang="en-US" sz="1800" b="1" dirty="0">
              <a:cs typeface="Times New Roman"/>
            </a:endParaRPr>
          </a:p>
        </p:txBody>
      </p:sp>
    </p:spTree>
    <p:extLst>
      <p:ext uri="{BB962C8B-B14F-4D97-AF65-F5344CB8AC3E}">
        <p14:creationId xmlns:p14="http://schemas.microsoft.com/office/powerpoint/2010/main" xmlns="" val="35412175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2"/>
            </a:pPr>
            <a:r>
              <a:rPr lang="en-US" sz="2000" b="1" dirty="0" err="1">
                <a:solidFill>
                  <a:srgbClr val="FFFF00"/>
                </a:solidFill>
              </a:rPr>
              <a:t>Dalam</a:t>
            </a:r>
            <a:r>
              <a:rPr lang="en-US" sz="2000" b="1" dirty="0">
                <a:solidFill>
                  <a:srgbClr val="FFFF00"/>
                </a:solidFill>
              </a:rPr>
              <a:t> </a:t>
            </a:r>
            <a:r>
              <a:rPr lang="en-US" sz="2000" b="1" dirty="0" err="1">
                <a:solidFill>
                  <a:srgbClr val="FFFF00"/>
                </a:solidFill>
              </a:rPr>
              <a:t>menghadapi</a:t>
            </a:r>
            <a:r>
              <a:rPr lang="en-US" sz="2000" b="1" dirty="0">
                <a:solidFill>
                  <a:srgbClr val="FFFF00"/>
                </a:solidFill>
              </a:rPr>
              <a:t> </a:t>
            </a:r>
            <a:r>
              <a:rPr lang="en-US" sz="2000" b="1" dirty="0" err="1">
                <a:solidFill>
                  <a:srgbClr val="FFFF00"/>
                </a:solidFill>
              </a:rPr>
              <a:t>kondisi</a:t>
            </a:r>
            <a:r>
              <a:rPr lang="en-US" sz="2000" b="1" dirty="0">
                <a:solidFill>
                  <a:srgbClr val="FFFF00"/>
                </a:solidFill>
              </a:rPr>
              <a:t> </a:t>
            </a:r>
            <a:r>
              <a:rPr lang="en-US" sz="2000" b="1" dirty="0" err="1">
                <a:solidFill>
                  <a:srgbClr val="FFFF00"/>
                </a:solidFill>
              </a:rPr>
              <a:t>dimana</a:t>
            </a:r>
            <a:r>
              <a:rPr lang="en-US" sz="2000" b="1" dirty="0">
                <a:solidFill>
                  <a:srgbClr val="FFFF00"/>
                </a:solidFill>
              </a:rPr>
              <a:t> </a:t>
            </a:r>
            <a:r>
              <a:rPr lang="en-US" sz="2000" b="1" dirty="0" err="1">
                <a:solidFill>
                  <a:srgbClr val="FFFF00"/>
                </a:solidFill>
              </a:rPr>
              <a:t>laporan</a:t>
            </a:r>
            <a:r>
              <a:rPr lang="en-US" sz="2000" b="1" dirty="0">
                <a:solidFill>
                  <a:srgbClr val="FFFF00"/>
                </a:solidFill>
              </a:rPr>
              <a:t> </a:t>
            </a:r>
            <a:r>
              <a:rPr lang="en-US" sz="2000" b="1" dirty="0" err="1">
                <a:solidFill>
                  <a:srgbClr val="FFFF00"/>
                </a:solidFill>
              </a:rPr>
              <a:t>keuangan</a:t>
            </a:r>
            <a:r>
              <a:rPr lang="en-US" sz="2000" b="1" dirty="0">
                <a:solidFill>
                  <a:srgbClr val="FFFF00"/>
                </a:solidFill>
              </a:rPr>
              <a:t> </a:t>
            </a:r>
            <a:r>
              <a:rPr lang="en-US" sz="2000" b="1" dirty="0" err="1">
                <a:solidFill>
                  <a:srgbClr val="FFFF00"/>
                </a:solidFill>
              </a:rPr>
              <a:t>belum</a:t>
            </a:r>
            <a:r>
              <a:rPr lang="en-US" sz="2000" b="1" dirty="0">
                <a:solidFill>
                  <a:srgbClr val="FFFF00"/>
                </a:solidFill>
              </a:rPr>
              <a:t> </a:t>
            </a:r>
            <a:r>
              <a:rPr lang="en-US" sz="2000" b="1" dirty="0" err="1">
                <a:solidFill>
                  <a:srgbClr val="FFFF00"/>
                </a:solidFill>
              </a:rPr>
              <a:t>dapat</a:t>
            </a:r>
            <a:r>
              <a:rPr lang="en-US" sz="2000" b="1" dirty="0">
                <a:solidFill>
                  <a:srgbClr val="FFFF00"/>
                </a:solidFill>
              </a:rPr>
              <a:t> </a:t>
            </a:r>
            <a:r>
              <a:rPr lang="en-US" sz="2000" b="1" dirty="0" err="1">
                <a:solidFill>
                  <a:srgbClr val="FFFF00"/>
                </a:solidFill>
              </a:rPr>
              <a:t>diselesaikan</a:t>
            </a:r>
            <a:r>
              <a:rPr lang="en-US" sz="2000" b="1" dirty="0">
                <a:solidFill>
                  <a:srgbClr val="FFFF00"/>
                </a:solidFill>
              </a:rPr>
              <a:t> </a:t>
            </a:r>
            <a:r>
              <a:rPr lang="en-US" sz="2000" b="1" dirty="0" err="1">
                <a:solidFill>
                  <a:srgbClr val="FFFF00"/>
                </a:solidFill>
              </a:rPr>
              <a:t>tepat</a:t>
            </a:r>
            <a:r>
              <a:rPr lang="en-US" sz="2000" b="1" dirty="0">
                <a:solidFill>
                  <a:srgbClr val="FFFF00"/>
                </a:solidFill>
              </a:rPr>
              <a:t> </a:t>
            </a:r>
            <a:r>
              <a:rPr lang="en-US" sz="2000" b="1" dirty="0" err="1">
                <a:solidFill>
                  <a:srgbClr val="FFFF00"/>
                </a:solidFill>
              </a:rPr>
              <a:t>waktu</a:t>
            </a:r>
            <a:r>
              <a:rPr lang="en-US" sz="2000" b="1" dirty="0">
                <a:solidFill>
                  <a:srgbClr val="FFFF00"/>
                </a:solidFill>
              </a:rPr>
              <a:t>, </a:t>
            </a:r>
            <a:r>
              <a:rPr lang="en-US" sz="2000" b="1" dirty="0" err="1">
                <a:solidFill>
                  <a:srgbClr val="FFFF00"/>
                </a:solidFill>
              </a:rPr>
              <a:t>apa</a:t>
            </a:r>
            <a:r>
              <a:rPr lang="en-US" sz="2000" b="1" dirty="0">
                <a:solidFill>
                  <a:srgbClr val="FFFF00"/>
                </a:solidFill>
              </a:rPr>
              <a:t> yang </a:t>
            </a:r>
            <a:r>
              <a:rPr lang="en-US" sz="2000" b="1" dirty="0" err="1">
                <a:solidFill>
                  <a:srgbClr val="FFFF00"/>
                </a:solidFill>
              </a:rPr>
              <a:t>seharusnya</a:t>
            </a:r>
            <a:r>
              <a:rPr lang="en-US" sz="2000" b="1" dirty="0">
                <a:solidFill>
                  <a:srgbClr val="FFFF00"/>
                </a:solidFill>
              </a:rPr>
              <a:t> </a:t>
            </a:r>
            <a:r>
              <a:rPr lang="en-US" sz="2000" b="1" dirty="0" err="1">
                <a:solidFill>
                  <a:srgbClr val="FFFF00"/>
                </a:solidFill>
              </a:rPr>
              <a:t>dilakukan</a:t>
            </a:r>
            <a:r>
              <a:rPr lang="en-US" sz="2000" b="1" dirty="0">
                <a:solidFill>
                  <a:srgbClr val="FFFF00"/>
                </a:solidFill>
              </a:rPr>
              <a:t> </a:t>
            </a:r>
            <a:r>
              <a:rPr lang="en-US" sz="2000" b="1" dirty="0" err="1">
                <a:solidFill>
                  <a:srgbClr val="FFFF00"/>
                </a:solidFill>
              </a:rPr>
              <a:t>oleh</a:t>
            </a:r>
            <a:r>
              <a:rPr lang="en-US" sz="2000" b="1" dirty="0">
                <a:solidFill>
                  <a:srgbClr val="FFFF00"/>
                </a:solidFill>
              </a:rPr>
              <a:t> </a:t>
            </a:r>
            <a:r>
              <a:rPr lang="en-US" sz="2000" b="1" dirty="0" err="1">
                <a:solidFill>
                  <a:srgbClr val="FFFF00"/>
                </a:solidFill>
              </a:rPr>
              <a:t>manajemen</a:t>
            </a:r>
            <a:r>
              <a:rPr lang="en-US" sz="2000" b="1" dirty="0">
                <a:solidFill>
                  <a:srgbClr val="FFFF00"/>
                </a:solidFill>
              </a:rPr>
              <a:t> PTLP</a:t>
            </a:r>
            <a:r>
              <a:rPr lang="en-US" sz="2000" b="1" dirty="0" smtClean="0">
                <a:solidFill>
                  <a:srgbClr val="FFFF00"/>
                </a:solidFill>
              </a:rPr>
              <a:t>? (</a:t>
            </a:r>
            <a:r>
              <a:rPr lang="en-US" sz="2000" b="1" dirty="0" err="1" smtClean="0">
                <a:solidFill>
                  <a:srgbClr val="FFFF00"/>
                </a:solidFill>
              </a:rPr>
              <a:t>Lanjutan</a:t>
            </a:r>
            <a:r>
              <a:rPr lang="en-US" sz="2000" b="1" dirty="0" smtClean="0">
                <a:solidFill>
                  <a:srgbClr val="FFFF00"/>
                </a:solidFill>
              </a:rPr>
              <a:t> </a:t>
            </a:r>
            <a:r>
              <a:rPr lang="en-US" sz="2000" b="1" dirty="0" err="1" smtClean="0">
                <a:solidFill>
                  <a:srgbClr val="FFFF00"/>
                </a:solidFill>
              </a:rPr>
              <a:t>Jawaban</a:t>
            </a:r>
            <a:r>
              <a:rPr lang="en-US" sz="2000" b="1" dirty="0" smtClean="0">
                <a:solidFill>
                  <a:srgbClr val="FFFF00"/>
                </a:solidFill>
              </a:rPr>
              <a:t>)</a:t>
            </a:r>
            <a:endParaRPr lang="en-US" sz="2000" b="1" dirty="0">
              <a:solidFill>
                <a:srgbClr val="FFFF00"/>
              </a:solidFill>
            </a:endParaRPr>
          </a:p>
        </p:txBody>
      </p:sp>
      <p:sp>
        <p:nvSpPr>
          <p:cNvPr id="4" name="Content Placeholder 2"/>
          <p:cNvSpPr txBox="1">
            <a:spLocks/>
          </p:cNvSpPr>
          <p:nvPr/>
        </p:nvSpPr>
        <p:spPr>
          <a:xfrm>
            <a:off x="457200" y="1600200"/>
            <a:ext cx="8127015" cy="491025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n-US" sz="1800" b="1" dirty="0" err="1" smtClean="0">
                <a:cs typeface="Times New Roman"/>
              </a:rPr>
              <a:t>Menurut</a:t>
            </a:r>
            <a:r>
              <a:rPr lang="en-US" sz="1800" b="1" dirty="0" smtClean="0">
                <a:cs typeface="Times New Roman"/>
              </a:rPr>
              <a:t> </a:t>
            </a:r>
            <a:r>
              <a:rPr lang="en-US" sz="1800" b="1" dirty="0" err="1" smtClean="0">
                <a:cs typeface="Times New Roman"/>
              </a:rPr>
              <a:t>Pasal</a:t>
            </a:r>
            <a:r>
              <a:rPr lang="en-US" sz="1800" b="1" dirty="0" smtClean="0">
                <a:cs typeface="Times New Roman"/>
              </a:rPr>
              <a:t> 3 </a:t>
            </a:r>
            <a:r>
              <a:rPr lang="en-US" sz="1800" b="1" dirty="0" err="1" smtClean="0">
                <a:cs typeface="Times New Roman"/>
              </a:rPr>
              <a:t>Ayat</a:t>
            </a:r>
            <a:r>
              <a:rPr lang="en-US" sz="1800" b="1" dirty="0" smtClean="0">
                <a:cs typeface="Times New Roman"/>
              </a:rPr>
              <a:t> (5) </a:t>
            </a:r>
            <a:r>
              <a:rPr lang="en-US" sz="1800" b="1" dirty="0" err="1" smtClean="0">
                <a:cs typeface="Times New Roman"/>
              </a:rPr>
              <a:t>Untuk</a:t>
            </a:r>
            <a:r>
              <a:rPr lang="en-US" sz="1800" b="1" dirty="0" smtClean="0">
                <a:cs typeface="Times New Roman"/>
              </a:rPr>
              <a:t> </a:t>
            </a:r>
            <a:r>
              <a:rPr lang="en-US" sz="1800" b="1" dirty="0" err="1" smtClean="0">
                <a:cs typeface="Times New Roman"/>
              </a:rPr>
              <a:t>mencegah</a:t>
            </a:r>
            <a:r>
              <a:rPr lang="en-US" sz="1800" b="1" dirty="0" smtClean="0">
                <a:cs typeface="Times New Roman"/>
              </a:rPr>
              <a:t> </a:t>
            </a:r>
            <a:r>
              <a:rPr lang="en-US" sz="1800" b="1" dirty="0" err="1" smtClean="0">
                <a:cs typeface="Times New Roman"/>
              </a:rPr>
              <a:t>usaha</a:t>
            </a:r>
            <a:r>
              <a:rPr lang="en-US" sz="1800" b="1" dirty="0" smtClean="0">
                <a:cs typeface="Times New Roman"/>
              </a:rPr>
              <a:t> </a:t>
            </a:r>
            <a:r>
              <a:rPr lang="en-US" sz="1800" b="1" dirty="0" err="1" smtClean="0">
                <a:cs typeface="Times New Roman"/>
              </a:rPr>
              <a:t>penghindaran</a:t>
            </a:r>
            <a:r>
              <a:rPr lang="en-US" sz="1800" b="1" dirty="0" smtClean="0">
                <a:cs typeface="Times New Roman"/>
              </a:rPr>
              <a:t> </a:t>
            </a:r>
            <a:r>
              <a:rPr lang="en-US" sz="1800" b="1" dirty="0" err="1" smtClean="0">
                <a:cs typeface="Times New Roman"/>
              </a:rPr>
              <a:t>dan</a:t>
            </a:r>
            <a:r>
              <a:rPr lang="en-US" sz="1800" b="1" dirty="0" smtClean="0">
                <a:cs typeface="Times New Roman"/>
              </a:rPr>
              <a:t>/</a:t>
            </a:r>
            <a:r>
              <a:rPr lang="en-US" sz="1800" b="1" dirty="0" err="1" smtClean="0">
                <a:cs typeface="Times New Roman"/>
              </a:rPr>
              <a:t>atau</a:t>
            </a:r>
            <a:r>
              <a:rPr lang="en-US" sz="1800" b="1" dirty="0" smtClean="0">
                <a:cs typeface="Times New Roman"/>
              </a:rPr>
              <a:t> </a:t>
            </a:r>
            <a:r>
              <a:rPr lang="en-US" sz="1800" b="1" dirty="0" err="1" smtClean="0">
                <a:cs typeface="Times New Roman"/>
              </a:rPr>
              <a:t>perpanjangan</a:t>
            </a:r>
            <a:r>
              <a:rPr lang="en-US" sz="1800" b="1" dirty="0" smtClean="0">
                <a:cs typeface="Times New Roman"/>
              </a:rPr>
              <a:t> </a:t>
            </a:r>
            <a:r>
              <a:rPr lang="en-US" sz="1800" b="1" dirty="0" err="1" smtClean="0">
                <a:cs typeface="Times New Roman"/>
              </a:rPr>
              <a:t>waktu</a:t>
            </a:r>
            <a:r>
              <a:rPr lang="en-US" sz="1800" b="1" dirty="0" smtClean="0">
                <a:cs typeface="Times New Roman"/>
              </a:rPr>
              <a:t> </a:t>
            </a:r>
            <a:r>
              <a:rPr lang="en-US" sz="1800" b="1" dirty="0" err="1" smtClean="0">
                <a:cs typeface="Times New Roman"/>
              </a:rPr>
              <a:t>pembayaran</a:t>
            </a:r>
            <a:r>
              <a:rPr lang="en-US" sz="1800" b="1" dirty="0" smtClean="0">
                <a:cs typeface="Times New Roman"/>
              </a:rPr>
              <a:t> </a:t>
            </a:r>
            <a:r>
              <a:rPr lang="en-US" sz="1800" b="1" dirty="0" err="1" smtClean="0">
                <a:cs typeface="Times New Roman"/>
              </a:rPr>
              <a:t>pajak</a:t>
            </a:r>
            <a:r>
              <a:rPr lang="en-US" sz="1800" b="1" dirty="0" smtClean="0">
                <a:cs typeface="Times New Roman"/>
              </a:rPr>
              <a:t> yang </a:t>
            </a:r>
            <a:r>
              <a:rPr lang="en-US" sz="1800" b="1" dirty="0" err="1" smtClean="0">
                <a:cs typeface="Times New Roman"/>
              </a:rPr>
              <a:t>terutang</a:t>
            </a:r>
            <a:r>
              <a:rPr lang="en-US" sz="1800" b="1" dirty="0" smtClean="0">
                <a:cs typeface="Times New Roman"/>
              </a:rPr>
              <a:t> </a:t>
            </a:r>
            <a:r>
              <a:rPr lang="en-US" sz="1800" b="1" dirty="0" err="1" smtClean="0">
                <a:cs typeface="Times New Roman"/>
              </a:rPr>
              <a:t>dalam</a:t>
            </a:r>
            <a:r>
              <a:rPr lang="en-US" sz="1800" b="1" dirty="0" smtClean="0">
                <a:cs typeface="Times New Roman"/>
              </a:rPr>
              <a:t> 1 (</a:t>
            </a:r>
            <a:r>
              <a:rPr lang="en-US" sz="1800" b="1" dirty="0" err="1" smtClean="0">
                <a:cs typeface="Times New Roman"/>
              </a:rPr>
              <a:t>satu</a:t>
            </a:r>
            <a:r>
              <a:rPr lang="en-US" sz="1800" b="1" dirty="0" smtClean="0">
                <a:cs typeface="Times New Roman"/>
              </a:rPr>
              <a:t>) </a:t>
            </a:r>
            <a:r>
              <a:rPr lang="en-US" sz="1800" b="1" dirty="0" err="1" smtClean="0">
                <a:cs typeface="Times New Roman"/>
              </a:rPr>
              <a:t>Tahun</a:t>
            </a:r>
            <a:r>
              <a:rPr lang="en-US" sz="1800" b="1" dirty="0" smtClean="0">
                <a:cs typeface="Times New Roman"/>
              </a:rPr>
              <a:t> </a:t>
            </a:r>
            <a:r>
              <a:rPr lang="en-US" sz="1800" b="1" dirty="0" err="1" smtClean="0">
                <a:cs typeface="Times New Roman"/>
              </a:rPr>
              <a:t>Pajak</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r>
              <a:rPr lang="en-US" sz="1800" b="1" dirty="0" smtClean="0">
                <a:cs typeface="Times New Roman"/>
              </a:rPr>
              <a:t> </a:t>
            </a:r>
            <a:r>
              <a:rPr lang="en-US" sz="1800" b="1" dirty="0" err="1" smtClean="0">
                <a:cs typeface="Times New Roman"/>
              </a:rPr>
              <a:t>sebelum</a:t>
            </a:r>
            <a:r>
              <a:rPr lang="en-US" sz="1800" b="1" dirty="0" smtClean="0">
                <a:cs typeface="Times New Roman"/>
              </a:rPr>
              <a:t> </a:t>
            </a:r>
            <a:r>
              <a:rPr lang="en-US" sz="1800" b="1" dirty="0" err="1" smtClean="0">
                <a:cs typeface="Times New Roman"/>
              </a:rPr>
              <a:t>batas</a:t>
            </a:r>
            <a:r>
              <a:rPr lang="en-US" sz="1800" b="1" dirty="0" smtClean="0">
                <a:cs typeface="Times New Roman"/>
              </a:rPr>
              <a:t> </a:t>
            </a:r>
            <a:r>
              <a:rPr lang="en-US" sz="1800" b="1" dirty="0" err="1" smtClean="0">
                <a:cs typeface="Times New Roman"/>
              </a:rPr>
              <a:t>waktu</a:t>
            </a:r>
            <a:r>
              <a:rPr lang="en-US" sz="1800" b="1" dirty="0" smtClean="0">
                <a:cs typeface="Times New Roman"/>
              </a:rPr>
              <a:t> </a:t>
            </a:r>
            <a:r>
              <a:rPr lang="en-US" sz="1800" b="1" dirty="0" err="1" smtClean="0">
                <a:cs typeface="Times New Roman"/>
              </a:rPr>
              <a:t>penyampaian</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Tahunan</a:t>
            </a:r>
            <a:r>
              <a:rPr lang="en-US" sz="1800" b="1" dirty="0" smtClean="0">
                <a:cs typeface="Times New Roman"/>
              </a:rPr>
              <a:t>, </a:t>
            </a:r>
            <a:r>
              <a:rPr lang="en-US" sz="1800" b="1" dirty="0" err="1" smtClean="0">
                <a:cs typeface="Times New Roman"/>
              </a:rPr>
              <a:t>perlu</a:t>
            </a:r>
            <a:r>
              <a:rPr lang="en-US" sz="1800" b="1" dirty="0" smtClean="0">
                <a:cs typeface="Times New Roman"/>
              </a:rPr>
              <a:t> </a:t>
            </a:r>
            <a:r>
              <a:rPr lang="en-US" sz="1800" b="1" dirty="0" err="1" smtClean="0">
                <a:cs typeface="Times New Roman"/>
              </a:rPr>
              <a:t>ditetapkan</a:t>
            </a:r>
            <a:r>
              <a:rPr lang="en-US" sz="1800" b="1" dirty="0" smtClean="0">
                <a:cs typeface="Times New Roman"/>
              </a:rPr>
              <a:t> </a:t>
            </a:r>
            <a:r>
              <a:rPr lang="en-US" sz="1800" b="1" dirty="0" err="1" smtClean="0">
                <a:cs typeface="Times New Roman"/>
              </a:rPr>
              <a:t>persyaratan</a:t>
            </a:r>
            <a:r>
              <a:rPr lang="en-US" sz="1800" b="1" dirty="0" smtClean="0">
                <a:cs typeface="Times New Roman"/>
              </a:rPr>
              <a:t> yang </a:t>
            </a:r>
            <a:r>
              <a:rPr lang="en-US" sz="1800" b="1" dirty="0" err="1" smtClean="0">
                <a:cs typeface="Times New Roman"/>
              </a:rPr>
              <a:t>berakibat</a:t>
            </a:r>
            <a:r>
              <a:rPr lang="en-US" sz="1800" b="1" dirty="0" smtClean="0">
                <a:cs typeface="Times New Roman"/>
              </a:rPr>
              <a:t> </a:t>
            </a:r>
            <a:r>
              <a:rPr lang="en-US" sz="1800" b="1" dirty="0" err="1" smtClean="0">
                <a:cs typeface="Times New Roman"/>
              </a:rPr>
              <a:t>pengenaan</a:t>
            </a:r>
            <a:r>
              <a:rPr lang="en-US" sz="1800" b="1" dirty="0" smtClean="0">
                <a:cs typeface="Times New Roman"/>
              </a:rPr>
              <a:t> </a:t>
            </a:r>
            <a:r>
              <a:rPr lang="en-US" sz="1800" b="1" dirty="0" err="1" smtClean="0">
                <a:cs typeface="Times New Roman"/>
              </a:rPr>
              <a:t>sanksi</a:t>
            </a:r>
            <a:r>
              <a:rPr lang="en-US" sz="1800" b="1" dirty="0" smtClean="0">
                <a:cs typeface="Times New Roman"/>
              </a:rPr>
              <a:t> </a:t>
            </a:r>
            <a:r>
              <a:rPr lang="en-US" sz="1800" b="1" dirty="0" err="1" smtClean="0">
                <a:cs typeface="Times New Roman"/>
              </a:rPr>
              <a:t>administrasi</a:t>
            </a:r>
            <a:r>
              <a:rPr lang="en-US" sz="1800" b="1" dirty="0" smtClean="0">
                <a:cs typeface="Times New Roman"/>
              </a:rPr>
              <a:t> </a:t>
            </a:r>
            <a:r>
              <a:rPr lang="en-US" sz="1800" b="1" dirty="0" err="1" smtClean="0">
                <a:cs typeface="Times New Roman"/>
              </a:rPr>
              <a:t>berupa</a:t>
            </a:r>
            <a:r>
              <a:rPr lang="en-US" sz="1800" b="1" dirty="0" smtClean="0">
                <a:cs typeface="Times New Roman"/>
              </a:rPr>
              <a:t> </a:t>
            </a:r>
            <a:r>
              <a:rPr lang="en-US" sz="1800" b="1" dirty="0" err="1" smtClean="0">
                <a:cs typeface="Times New Roman"/>
              </a:rPr>
              <a:t>bunga</a:t>
            </a:r>
            <a:r>
              <a:rPr lang="en-US" sz="1800" b="1" dirty="0" smtClean="0">
                <a:cs typeface="Times New Roman"/>
              </a:rPr>
              <a:t> </a:t>
            </a:r>
            <a:r>
              <a:rPr lang="en-US" sz="1800" b="1" dirty="0" err="1" smtClean="0">
                <a:cs typeface="Times New Roman"/>
              </a:rPr>
              <a:t>bagi</a:t>
            </a:r>
            <a:r>
              <a:rPr lang="en-US" sz="1800" b="1" dirty="0" smtClean="0">
                <a:cs typeface="Times New Roman"/>
              </a:rPr>
              <a:t> </a:t>
            </a:r>
            <a:r>
              <a:rPr lang="en-US" sz="1800" b="1" dirty="0" err="1" smtClean="0">
                <a:cs typeface="Times New Roman"/>
              </a:rPr>
              <a:t>Wajib</a:t>
            </a:r>
            <a:r>
              <a:rPr lang="en-US" sz="1800" b="1" dirty="0" smtClean="0">
                <a:cs typeface="Times New Roman"/>
              </a:rPr>
              <a:t> </a:t>
            </a:r>
            <a:r>
              <a:rPr lang="en-US" sz="1800" b="1" dirty="0" err="1" smtClean="0">
                <a:cs typeface="Times New Roman"/>
              </a:rPr>
              <a:t>Pajak</a:t>
            </a:r>
            <a:r>
              <a:rPr lang="en-US" sz="1800" b="1" dirty="0" smtClean="0">
                <a:cs typeface="Times New Roman"/>
              </a:rPr>
              <a:t> yang </a:t>
            </a:r>
            <a:r>
              <a:rPr lang="en-US" sz="1800" b="1" dirty="0" err="1" smtClean="0">
                <a:cs typeface="Times New Roman"/>
              </a:rPr>
              <a:t>ingin</a:t>
            </a:r>
            <a:r>
              <a:rPr lang="en-US" sz="1800" b="1" dirty="0" smtClean="0">
                <a:cs typeface="Times New Roman"/>
              </a:rPr>
              <a:t> </a:t>
            </a:r>
            <a:r>
              <a:rPr lang="en-US" sz="1800" b="1" dirty="0" err="1" smtClean="0">
                <a:cs typeface="Times New Roman"/>
              </a:rPr>
              <a:t>memperpanjang</a:t>
            </a:r>
            <a:r>
              <a:rPr lang="en-US" sz="1800" b="1" dirty="0" smtClean="0">
                <a:cs typeface="Times New Roman"/>
              </a:rPr>
              <a:t> </a:t>
            </a:r>
            <a:r>
              <a:rPr lang="en-US" sz="1800" b="1" dirty="0" err="1" smtClean="0">
                <a:cs typeface="Times New Roman"/>
              </a:rPr>
              <a:t>waktu</a:t>
            </a:r>
            <a:r>
              <a:rPr lang="en-US" sz="1800" b="1" dirty="0" smtClean="0">
                <a:cs typeface="Times New Roman"/>
              </a:rPr>
              <a:t> </a:t>
            </a:r>
            <a:r>
              <a:rPr lang="en-US" sz="1800" b="1" dirty="0" err="1" smtClean="0">
                <a:cs typeface="Times New Roman"/>
              </a:rPr>
              <a:t>penyampaian</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Tahunan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Penghasilan</a:t>
            </a:r>
            <a:r>
              <a:rPr lang="en-US" sz="1800" b="1" dirty="0" smtClean="0">
                <a:cs typeface="Times New Roman"/>
              </a:rPr>
              <a:t>. </a:t>
            </a:r>
            <a:endParaRPr lang="en-US" sz="1800" b="1" dirty="0" smtClean="0">
              <a:cs typeface="Times New Roman"/>
            </a:endParaRPr>
          </a:p>
          <a:p>
            <a:pPr algn="just">
              <a:lnSpc>
                <a:spcPct val="120000"/>
              </a:lnSpc>
            </a:pPr>
            <a:endParaRPr lang="en-US" sz="1800" b="1" dirty="0" smtClean="0">
              <a:cs typeface="Times New Roman"/>
            </a:endParaRPr>
          </a:p>
          <a:p>
            <a:pPr algn="just">
              <a:lnSpc>
                <a:spcPct val="120000"/>
              </a:lnSpc>
            </a:pPr>
            <a:r>
              <a:rPr lang="en-US" sz="1800" b="1" dirty="0" err="1" smtClean="0">
                <a:cs typeface="Times New Roman"/>
              </a:rPr>
              <a:t>Persyaratan</a:t>
            </a:r>
            <a:r>
              <a:rPr lang="en-US" sz="1800" b="1" dirty="0" smtClean="0">
                <a:cs typeface="Times New Roman"/>
              </a:rPr>
              <a:t> </a:t>
            </a:r>
            <a:r>
              <a:rPr lang="en-US" sz="1800" b="1" dirty="0" err="1" smtClean="0">
                <a:cs typeface="Times New Roman"/>
              </a:rPr>
              <a:t>tersebut</a:t>
            </a:r>
            <a:r>
              <a:rPr lang="en-US" sz="1800" b="1" dirty="0" smtClean="0">
                <a:cs typeface="Times New Roman"/>
              </a:rPr>
              <a:t> </a:t>
            </a:r>
            <a:r>
              <a:rPr lang="en-US" sz="1800" b="1" dirty="0" err="1" smtClean="0">
                <a:cs typeface="Times New Roman"/>
              </a:rPr>
              <a:t>berupa</a:t>
            </a:r>
            <a:r>
              <a:rPr lang="en-US" sz="1800" b="1" dirty="0" smtClean="0">
                <a:cs typeface="Times New Roman"/>
              </a:rPr>
              <a:t> </a:t>
            </a:r>
            <a:r>
              <a:rPr lang="en-US" sz="1800" b="1" dirty="0" err="1" smtClean="0">
                <a:cs typeface="Times New Roman"/>
              </a:rPr>
              <a:t>keharusan</a:t>
            </a:r>
            <a:r>
              <a:rPr lang="en-US" sz="1800" b="1" dirty="0" smtClean="0">
                <a:cs typeface="Times New Roman"/>
              </a:rPr>
              <a:t> </a:t>
            </a:r>
            <a:r>
              <a:rPr lang="en-US" sz="1800" b="1" dirty="0" err="1" smtClean="0">
                <a:cs typeface="Times New Roman"/>
              </a:rPr>
              <a:t>menyampaikan</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sementara</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menyebutkan</a:t>
            </a:r>
            <a:r>
              <a:rPr lang="en-US" sz="1800" b="1" dirty="0" smtClean="0">
                <a:cs typeface="Times New Roman"/>
              </a:rPr>
              <a:t> </a:t>
            </a:r>
            <a:r>
              <a:rPr lang="en-US" sz="1800" b="1" dirty="0" err="1" smtClean="0">
                <a:cs typeface="Times New Roman"/>
              </a:rPr>
              <a:t>besarnya</a:t>
            </a:r>
            <a:r>
              <a:rPr lang="en-US" sz="1800" b="1" dirty="0" smtClean="0">
                <a:cs typeface="Times New Roman"/>
              </a:rPr>
              <a:t> </a:t>
            </a:r>
            <a:r>
              <a:rPr lang="en-US" sz="1800" b="1" dirty="0" err="1" smtClean="0">
                <a:cs typeface="Times New Roman"/>
              </a:rPr>
              <a:t>pajak</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r>
              <a:rPr lang="en-US" sz="1800" b="1" dirty="0" smtClean="0">
                <a:cs typeface="Times New Roman"/>
              </a:rPr>
              <a:t> </a:t>
            </a:r>
            <a:r>
              <a:rPr lang="en-US" sz="1800" b="1" dirty="0" err="1" smtClean="0">
                <a:cs typeface="Times New Roman"/>
              </a:rPr>
              <a:t>berdasarkan</a:t>
            </a:r>
            <a:r>
              <a:rPr lang="en-US" sz="1800" b="1" dirty="0" smtClean="0">
                <a:cs typeface="Times New Roman"/>
              </a:rPr>
              <a:t> </a:t>
            </a:r>
            <a:r>
              <a:rPr lang="en-US" sz="1800" b="1" dirty="0" err="1" smtClean="0">
                <a:cs typeface="Times New Roman"/>
              </a:rPr>
              <a:t>penghitungan</a:t>
            </a:r>
            <a:r>
              <a:rPr lang="en-US" sz="1800" b="1" dirty="0" smtClean="0">
                <a:cs typeface="Times New Roman"/>
              </a:rPr>
              <a:t> </a:t>
            </a:r>
            <a:r>
              <a:rPr lang="en-US" sz="1800" b="1" dirty="0" err="1" smtClean="0">
                <a:cs typeface="Times New Roman"/>
              </a:rPr>
              <a:t>sementara</a:t>
            </a:r>
            <a:r>
              <a:rPr lang="en-US" sz="1800" b="1" dirty="0" smtClean="0">
                <a:cs typeface="Times New Roman"/>
              </a:rPr>
              <a:t> </a:t>
            </a:r>
            <a:r>
              <a:rPr lang="en-US" sz="1800" b="1" dirty="0" err="1" smtClean="0">
                <a:cs typeface="Times New Roman"/>
              </a:rPr>
              <a:t>pajak</a:t>
            </a:r>
            <a:r>
              <a:rPr lang="en-US" sz="1800" b="1" dirty="0" smtClean="0">
                <a:cs typeface="Times New Roman"/>
              </a:rPr>
              <a:t> yang </a:t>
            </a:r>
            <a:r>
              <a:rPr lang="en-US" sz="1800" b="1" dirty="0" err="1" smtClean="0">
                <a:cs typeface="Times New Roman"/>
              </a:rPr>
              <a:t>terutang</a:t>
            </a:r>
            <a:r>
              <a:rPr lang="en-US" sz="1800" b="1" dirty="0" smtClean="0">
                <a:cs typeface="Times New Roman"/>
              </a:rPr>
              <a:t> </a:t>
            </a:r>
            <a:r>
              <a:rPr lang="en-US" sz="1800" b="1" dirty="0" err="1" smtClean="0">
                <a:cs typeface="Times New Roman"/>
              </a:rPr>
              <a:t>dalam</a:t>
            </a:r>
            <a:r>
              <a:rPr lang="en-US" sz="1800" b="1" dirty="0" smtClean="0">
                <a:cs typeface="Times New Roman"/>
              </a:rPr>
              <a:t> 1 (</a:t>
            </a:r>
            <a:r>
              <a:rPr lang="en-US" sz="1800" b="1" dirty="0" err="1" smtClean="0">
                <a:cs typeface="Times New Roman"/>
              </a:rPr>
              <a:t>satu</a:t>
            </a:r>
            <a:r>
              <a:rPr lang="en-US" sz="1800" b="1" dirty="0" smtClean="0">
                <a:cs typeface="Times New Roman"/>
              </a:rPr>
              <a:t>) </a:t>
            </a:r>
            <a:r>
              <a:rPr lang="en-US" sz="1800" b="1" dirty="0" err="1" smtClean="0">
                <a:cs typeface="Times New Roman"/>
              </a:rPr>
              <a:t>Tahun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dan</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Setoran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sebagai</a:t>
            </a:r>
            <a:r>
              <a:rPr lang="en-US" sz="1800" b="1" dirty="0" smtClean="0">
                <a:cs typeface="Times New Roman"/>
              </a:rPr>
              <a:t> </a:t>
            </a:r>
            <a:r>
              <a:rPr lang="en-US" sz="1800" b="1" dirty="0" err="1" smtClean="0">
                <a:cs typeface="Times New Roman"/>
              </a:rPr>
              <a:t>bukti</a:t>
            </a:r>
            <a:r>
              <a:rPr lang="en-US" sz="1800" b="1" dirty="0" smtClean="0">
                <a:cs typeface="Times New Roman"/>
              </a:rPr>
              <a:t> </a:t>
            </a:r>
            <a:r>
              <a:rPr lang="en-US" sz="1800" b="1" dirty="0" err="1" smtClean="0">
                <a:cs typeface="Times New Roman"/>
              </a:rPr>
              <a:t>pelunasan</a:t>
            </a:r>
            <a:r>
              <a:rPr lang="en-US" sz="1800" b="1" dirty="0" smtClean="0">
                <a:cs typeface="Times New Roman"/>
              </a:rPr>
              <a:t>, </a:t>
            </a:r>
            <a:r>
              <a:rPr lang="en-US" sz="1800" b="1" dirty="0" err="1" smtClean="0">
                <a:cs typeface="Times New Roman"/>
              </a:rPr>
              <a:t>sebagai</a:t>
            </a:r>
            <a:r>
              <a:rPr lang="en-US" sz="1800" b="1" dirty="0" smtClean="0">
                <a:cs typeface="Times New Roman"/>
              </a:rPr>
              <a:t> </a:t>
            </a:r>
            <a:r>
              <a:rPr lang="en-US" sz="1800" b="1" dirty="0" err="1" smtClean="0">
                <a:cs typeface="Times New Roman"/>
              </a:rPr>
              <a:t>lampiran</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perpanjangan</a:t>
            </a:r>
            <a:r>
              <a:rPr lang="en-US" sz="1800" b="1" dirty="0" smtClean="0">
                <a:cs typeface="Times New Roman"/>
              </a:rPr>
              <a:t> </a:t>
            </a:r>
            <a:r>
              <a:rPr lang="en-US" sz="1800" b="1" dirty="0" err="1" smtClean="0">
                <a:cs typeface="Times New Roman"/>
              </a:rPr>
              <a:t>jangka</a:t>
            </a:r>
            <a:r>
              <a:rPr lang="en-US" sz="1800" b="1" dirty="0" smtClean="0">
                <a:cs typeface="Times New Roman"/>
              </a:rPr>
              <a:t> </a:t>
            </a:r>
            <a:r>
              <a:rPr lang="en-US" sz="1800" b="1" dirty="0" err="1" smtClean="0">
                <a:cs typeface="Times New Roman"/>
              </a:rPr>
              <a:t>waktu</a:t>
            </a:r>
            <a:r>
              <a:rPr lang="en-US" sz="1800" b="1" dirty="0" smtClean="0">
                <a:cs typeface="Times New Roman"/>
              </a:rPr>
              <a:t> </a:t>
            </a:r>
            <a:r>
              <a:rPr lang="en-US" sz="1800" b="1" dirty="0" err="1" smtClean="0">
                <a:cs typeface="Times New Roman"/>
              </a:rPr>
              <a:t>penyampaian</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Pemberitahuan</a:t>
            </a:r>
            <a:r>
              <a:rPr lang="en-US" sz="1800" b="1" dirty="0" smtClean="0">
                <a:cs typeface="Times New Roman"/>
              </a:rPr>
              <a:t> </a:t>
            </a:r>
            <a:r>
              <a:rPr lang="en-US" sz="1800" b="1" dirty="0" err="1" smtClean="0">
                <a:cs typeface="Times New Roman"/>
              </a:rPr>
              <a:t>Tahunan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Penghasilan</a:t>
            </a:r>
            <a:r>
              <a:rPr lang="en-US" sz="1800" b="1" dirty="0" smtClean="0">
                <a:cs typeface="Times New Roman"/>
              </a:rPr>
              <a:t>. </a:t>
            </a:r>
            <a:endParaRPr lang="en-US" sz="1800" b="1" dirty="0">
              <a:cs typeface="Times New Roman"/>
            </a:endParaRPr>
          </a:p>
        </p:txBody>
      </p:sp>
    </p:spTree>
    <p:extLst>
      <p:ext uri="{BB962C8B-B14F-4D97-AF65-F5344CB8AC3E}">
        <p14:creationId xmlns:p14="http://schemas.microsoft.com/office/powerpoint/2010/main" xmlns="" val="3541217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Wingdings" charset="2"/>
              <a:buAutoNum type="arabicPlain" startAt="3"/>
            </a:pPr>
            <a:r>
              <a:rPr lang="en-US" sz="2000" b="1" dirty="0" err="1">
                <a:solidFill>
                  <a:srgbClr val="EAEF42"/>
                </a:solidFill>
              </a:rPr>
              <a:t>Bagaimana</a:t>
            </a:r>
            <a:r>
              <a:rPr lang="en-US" sz="2000" b="1" dirty="0">
                <a:solidFill>
                  <a:srgbClr val="EAEF42"/>
                </a:solidFill>
              </a:rPr>
              <a:t> </a:t>
            </a:r>
            <a:r>
              <a:rPr lang="en-US" sz="2000" b="1" dirty="0" err="1">
                <a:solidFill>
                  <a:srgbClr val="EAEF42"/>
                </a:solidFill>
              </a:rPr>
              <a:t>pengenaan</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terkait</a:t>
            </a:r>
            <a:r>
              <a:rPr lang="en-US" sz="2000" b="1" dirty="0">
                <a:solidFill>
                  <a:srgbClr val="EAEF42"/>
                </a:solidFill>
              </a:rPr>
              <a:t> </a:t>
            </a:r>
            <a:r>
              <a:rPr lang="en-US" sz="2000" b="1" dirty="0" err="1">
                <a:solidFill>
                  <a:srgbClr val="EAEF42"/>
                </a:solidFill>
              </a:rPr>
              <a:t>dengan</a:t>
            </a:r>
            <a:r>
              <a:rPr lang="en-US" sz="2000" b="1" dirty="0">
                <a:solidFill>
                  <a:srgbClr val="EAEF42"/>
                </a:solidFill>
              </a:rPr>
              <a:t> </a:t>
            </a:r>
            <a:r>
              <a:rPr lang="en-US" sz="2000" b="1" dirty="0" err="1">
                <a:solidFill>
                  <a:srgbClr val="EAEF42"/>
                </a:solidFill>
              </a:rPr>
              <a:t>tindakan</a:t>
            </a:r>
            <a:r>
              <a:rPr lang="en-US" sz="2000" b="1" dirty="0">
                <a:solidFill>
                  <a:srgbClr val="EAEF42"/>
                </a:solidFill>
              </a:rPr>
              <a:t> yang </a:t>
            </a:r>
            <a:r>
              <a:rPr lang="en-US" sz="2000" b="1" dirty="0" err="1">
                <a:solidFill>
                  <a:srgbClr val="EAEF42"/>
                </a:solidFill>
              </a:rPr>
              <a:t>dilakukan</a:t>
            </a:r>
            <a:r>
              <a:rPr lang="en-US" sz="2000" b="1" dirty="0">
                <a:solidFill>
                  <a:srgbClr val="EAEF42"/>
                </a:solidFill>
              </a:rPr>
              <a:t> </a:t>
            </a:r>
            <a:r>
              <a:rPr lang="en-US" sz="2000" b="1" dirty="0" err="1">
                <a:solidFill>
                  <a:srgbClr val="EAEF42"/>
                </a:solidFill>
              </a:rPr>
              <a:t>oleh</a:t>
            </a:r>
            <a:r>
              <a:rPr lang="en-US" sz="2000" b="1" dirty="0">
                <a:solidFill>
                  <a:srgbClr val="EAEF42"/>
                </a:solidFill>
              </a:rPr>
              <a:t> PTLP </a:t>
            </a:r>
            <a:r>
              <a:rPr lang="en-US" sz="2000" b="1" dirty="0" err="1">
                <a:solidFill>
                  <a:srgbClr val="EAEF42"/>
                </a:solidFill>
              </a:rPr>
              <a:t>terhadap</a:t>
            </a:r>
            <a:r>
              <a:rPr lang="en-US" sz="2000" b="1" dirty="0">
                <a:solidFill>
                  <a:srgbClr val="EAEF42"/>
                </a:solidFill>
              </a:rPr>
              <a:t> SPT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p>
        </p:txBody>
      </p:sp>
      <p:sp>
        <p:nvSpPr>
          <p:cNvPr id="3" name="Content Placeholder 2"/>
          <p:cNvSpPr>
            <a:spLocks noGrp="1"/>
          </p:cNvSpPr>
          <p:nvPr>
            <p:ph idx="1"/>
          </p:nvPr>
        </p:nvSpPr>
        <p:spPr/>
        <p:txBody>
          <a:bodyPr>
            <a:normAutofit fontScale="25000" lnSpcReduction="20000"/>
          </a:bodyPr>
          <a:lstStyle/>
          <a:p>
            <a:pPr algn="just">
              <a:lnSpc>
                <a:spcPct val="170000"/>
              </a:lnSpc>
            </a:pPr>
            <a:r>
              <a:rPr lang="en-US" sz="7200" b="1" dirty="0" err="1" smtClean="0">
                <a:solidFill>
                  <a:srgbClr val="FFFF00"/>
                </a:solidFill>
              </a:rPr>
              <a:t>Berdasarkan</a:t>
            </a:r>
            <a:r>
              <a:rPr lang="en-US" sz="7200" b="1" dirty="0" smtClean="0">
                <a:solidFill>
                  <a:srgbClr val="FFFF00"/>
                </a:solidFill>
              </a:rPr>
              <a:t> </a:t>
            </a:r>
            <a:r>
              <a:rPr lang="en-US" sz="7200" b="1" dirty="0" err="1" smtClean="0">
                <a:solidFill>
                  <a:srgbClr val="FFFF00"/>
                </a:solidFill>
              </a:rPr>
              <a:t>Pasal</a:t>
            </a:r>
            <a:r>
              <a:rPr lang="en-US" sz="7200" b="1" dirty="0" smtClean="0">
                <a:solidFill>
                  <a:srgbClr val="FFFF00"/>
                </a:solidFill>
              </a:rPr>
              <a:t> 3 </a:t>
            </a:r>
            <a:r>
              <a:rPr lang="en-US" sz="7200" b="1" dirty="0" err="1" smtClean="0">
                <a:solidFill>
                  <a:srgbClr val="FFFF00"/>
                </a:solidFill>
              </a:rPr>
              <a:t>ayat</a:t>
            </a:r>
            <a:r>
              <a:rPr lang="en-US" sz="7200" b="1" dirty="0" smtClean="0">
                <a:solidFill>
                  <a:srgbClr val="FFFF00"/>
                </a:solidFill>
              </a:rPr>
              <a:t> (3) </a:t>
            </a:r>
            <a:r>
              <a:rPr lang="en-US" sz="7200" b="1" dirty="0" smtClean="0">
                <a:solidFill>
                  <a:srgbClr val="FFFF00"/>
                </a:solidFill>
              </a:rPr>
              <a:t>, </a:t>
            </a:r>
            <a:r>
              <a:rPr lang="en-US" sz="7200" b="1" dirty="0" err="1" smtClean="0">
                <a:solidFill>
                  <a:srgbClr val="FFFF00"/>
                </a:solidFill>
              </a:rPr>
              <a:t>dapat</a:t>
            </a:r>
            <a:r>
              <a:rPr lang="en-US" sz="7200" b="1" dirty="0" smtClean="0">
                <a:solidFill>
                  <a:srgbClr val="FFFF00"/>
                </a:solidFill>
              </a:rPr>
              <a:t> </a:t>
            </a:r>
            <a:r>
              <a:rPr lang="en-US" sz="7200" b="1" dirty="0" err="1" smtClean="0">
                <a:solidFill>
                  <a:srgbClr val="FFFF00"/>
                </a:solidFill>
              </a:rPr>
              <a:t>kita</a:t>
            </a:r>
            <a:r>
              <a:rPr lang="en-US" sz="7200" b="1" dirty="0" smtClean="0">
                <a:solidFill>
                  <a:srgbClr val="FFFF00"/>
                </a:solidFill>
              </a:rPr>
              <a:t> </a:t>
            </a:r>
            <a:r>
              <a:rPr lang="en-US" sz="7200" b="1" dirty="0" err="1" smtClean="0">
                <a:solidFill>
                  <a:srgbClr val="FFFF00"/>
                </a:solidFill>
              </a:rPr>
              <a:t>ketahui</a:t>
            </a:r>
            <a:r>
              <a:rPr lang="en-US" sz="7200" b="1" dirty="0" smtClean="0">
                <a:solidFill>
                  <a:srgbClr val="FFFF00"/>
                </a:solidFill>
              </a:rPr>
              <a:t> </a:t>
            </a:r>
            <a:r>
              <a:rPr lang="en-US" sz="7200" b="1" dirty="0" err="1" smtClean="0">
                <a:solidFill>
                  <a:srgbClr val="FFFF00"/>
                </a:solidFill>
              </a:rPr>
              <a:t>bahwa</a:t>
            </a:r>
            <a:r>
              <a:rPr lang="en-US" sz="7200" b="1" dirty="0" smtClean="0">
                <a:solidFill>
                  <a:srgbClr val="FFFF00"/>
                </a:solidFill>
              </a:rPr>
              <a:t> </a:t>
            </a:r>
            <a:r>
              <a:rPr lang="en-US" sz="7200" b="1" dirty="0" err="1" smtClean="0">
                <a:solidFill>
                  <a:srgbClr val="FFFF00"/>
                </a:solidFill>
              </a:rPr>
              <a:t>b</a:t>
            </a:r>
            <a:r>
              <a:rPr lang="en-US" sz="7200" b="1" dirty="0" err="1" smtClean="0">
                <a:solidFill>
                  <a:srgbClr val="FFFF00"/>
                </a:solidFill>
              </a:rPr>
              <a:t>atas</a:t>
            </a:r>
            <a:r>
              <a:rPr lang="en-US" sz="7200" b="1" dirty="0" smtClean="0">
                <a:solidFill>
                  <a:srgbClr val="FFFF00"/>
                </a:solidFill>
              </a:rPr>
              <a:t> </a:t>
            </a:r>
            <a:r>
              <a:rPr lang="en-US" sz="7200" b="1" dirty="0" err="1" smtClean="0">
                <a:solidFill>
                  <a:srgbClr val="FFFF00"/>
                </a:solidFill>
              </a:rPr>
              <a:t>waktu</a:t>
            </a:r>
            <a:r>
              <a:rPr lang="en-US" sz="7200" b="1" dirty="0" smtClean="0">
                <a:solidFill>
                  <a:srgbClr val="FFFF00"/>
                </a:solidFill>
              </a:rPr>
              <a:t> </a:t>
            </a:r>
            <a:r>
              <a:rPr lang="en-US" sz="7200" b="1" dirty="0" err="1" smtClean="0">
                <a:solidFill>
                  <a:srgbClr val="FFFF00"/>
                </a:solidFill>
              </a:rPr>
              <a:t>penyampaian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adalah</a:t>
            </a:r>
            <a:r>
              <a:rPr lang="en-US" sz="7200" b="1" dirty="0" smtClean="0">
                <a:solidFill>
                  <a:srgbClr val="FFFF00"/>
                </a:solidFill>
              </a:rPr>
              <a:t> </a:t>
            </a:r>
            <a:r>
              <a:rPr lang="en-US" sz="7200" b="1" dirty="0" err="1" smtClean="0">
                <a:solidFill>
                  <a:srgbClr val="FFFF00"/>
                </a:solidFill>
              </a:rPr>
              <a:t>untuk</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Penghasilan</a:t>
            </a:r>
            <a:r>
              <a:rPr lang="en-US" sz="7200" b="1" dirty="0" smtClean="0">
                <a:solidFill>
                  <a:srgbClr val="FFFF00"/>
                </a:solidFill>
              </a:rPr>
              <a:t> </a:t>
            </a:r>
            <a:r>
              <a:rPr lang="en-US" sz="7200" b="1" dirty="0" err="1" smtClean="0">
                <a:solidFill>
                  <a:srgbClr val="FFFF00"/>
                </a:solidFill>
              </a:rPr>
              <a:t>Wajib</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badan</a:t>
            </a:r>
            <a:r>
              <a:rPr lang="en-US" sz="7200" b="1" dirty="0" smtClean="0">
                <a:solidFill>
                  <a:srgbClr val="FFFF00"/>
                </a:solidFill>
              </a:rPr>
              <a:t>, paling lama 4 (</a:t>
            </a:r>
            <a:r>
              <a:rPr lang="en-US" sz="7200" b="1" dirty="0" err="1" smtClean="0">
                <a:solidFill>
                  <a:srgbClr val="FFFF00"/>
                </a:solidFill>
              </a:rPr>
              <a:t>empat</a:t>
            </a:r>
            <a:r>
              <a:rPr lang="en-US" sz="7200" b="1" dirty="0" smtClean="0">
                <a:solidFill>
                  <a:srgbClr val="FFFF00"/>
                </a:solidFill>
              </a:rPr>
              <a:t>) </a:t>
            </a:r>
            <a:r>
              <a:rPr lang="en-US" sz="7200" b="1" dirty="0" err="1" smtClean="0">
                <a:solidFill>
                  <a:srgbClr val="FFFF00"/>
                </a:solidFill>
              </a:rPr>
              <a:t>bulan</a:t>
            </a:r>
            <a:r>
              <a:rPr lang="en-US" sz="7200" b="1" dirty="0" smtClean="0">
                <a:solidFill>
                  <a:srgbClr val="FFFF00"/>
                </a:solidFill>
              </a:rPr>
              <a:t> </a:t>
            </a:r>
            <a:r>
              <a:rPr lang="en-US" sz="7200" b="1" dirty="0" err="1" smtClean="0">
                <a:solidFill>
                  <a:srgbClr val="FFFF00"/>
                </a:solidFill>
              </a:rPr>
              <a:t>setelah</a:t>
            </a:r>
            <a:r>
              <a:rPr lang="en-US" sz="7200" b="1" dirty="0" smtClean="0">
                <a:solidFill>
                  <a:srgbClr val="FFFF00"/>
                </a:solidFill>
              </a:rPr>
              <a:t> </a:t>
            </a:r>
            <a:r>
              <a:rPr lang="en-US" sz="7200" b="1" dirty="0" err="1" smtClean="0">
                <a:solidFill>
                  <a:srgbClr val="FFFF00"/>
                </a:solidFill>
              </a:rPr>
              <a:t>akhir</a:t>
            </a:r>
            <a:r>
              <a:rPr lang="en-US" sz="7200" b="1" dirty="0" smtClean="0">
                <a:solidFill>
                  <a:srgbClr val="FFFF00"/>
                </a:solidFill>
              </a:rPr>
              <a:t> </a:t>
            </a:r>
            <a:r>
              <a:rPr lang="en-US" sz="7200" b="1" dirty="0" err="1" smtClean="0">
                <a:solidFill>
                  <a:srgbClr val="FFFF00"/>
                </a:solidFill>
              </a:rPr>
              <a:t>Tahun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(PTLP </a:t>
            </a:r>
            <a:r>
              <a:rPr lang="en-US" sz="7200" b="1" dirty="0" err="1" smtClean="0">
                <a:solidFill>
                  <a:srgbClr val="FFFF00"/>
                </a:solidFill>
              </a:rPr>
              <a:t>baru</a:t>
            </a:r>
            <a:r>
              <a:rPr lang="en-US" sz="7200" b="1" dirty="0" smtClean="0">
                <a:solidFill>
                  <a:srgbClr val="FFFF00"/>
                </a:solidFill>
              </a:rPr>
              <a:t> </a:t>
            </a:r>
            <a:r>
              <a:rPr lang="en-US" sz="7200" b="1" dirty="0" err="1" smtClean="0">
                <a:solidFill>
                  <a:srgbClr val="FFFF00"/>
                </a:solidFill>
              </a:rPr>
              <a:t>menyelesaikan</a:t>
            </a:r>
            <a:r>
              <a:rPr lang="en-US" sz="7200" b="1" dirty="0" smtClean="0">
                <a:solidFill>
                  <a:srgbClr val="FFFF00"/>
                </a:solidFill>
              </a:rPr>
              <a:t> SPT </a:t>
            </a:r>
            <a:r>
              <a:rPr lang="en-US" sz="7200" b="1" dirty="0" err="1" smtClean="0">
                <a:solidFill>
                  <a:srgbClr val="FFFF00"/>
                </a:solidFill>
              </a:rPr>
              <a:t>Badan</a:t>
            </a:r>
            <a:r>
              <a:rPr lang="en-US" sz="7200" b="1" dirty="0" smtClean="0">
                <a:solidFill>
                  <a:srgbClr val="FFFF00"/>
                </a:solidFill>
              </a:rPr>
              <a:t> </a:t>
            </a:r>
            <a:r>
              <a:rPr lang="en-US" sz="7200" b="1" dirty="0" err="1" smtClean="0">
                <a:solidFill>
                  <a:srgbClr val="FFFF00"/>
                </a:solidFill>
              </a:rPr>
              <a:t>tgl</a:t>
            </a:r>
            <a:r>
              <a:rPr lang="en-US" sz="7200" b="1" dirty="0" smtClean="0">
                <a:solidFill>
                  <a:srgbClr val="FFFF00"/>
                </a:solidFill>
              </a:rPr>
              <a:t> 25 Mei 2013, </a:t>
            </a:r>
            <a:r>
              <a:rPr lang="en-US" sz="7200" b="1" dirty="0" err="1" smtClean="0">
                <a:solidFill>
                  <a:srgbClr val="FFFF00"/>
                </a:solidFill>
              </a:rPr>
              <a:t>sehingga</a:t>
            </a:r>
            <a:r>
              <a:rPr lang="en-US" sz="7200" b="1" dirty="0" smtClean="0">
                <a:solidFill>
                  <a:srgbClr val="FFFF00"/>
                </a:solidFill>
              </a:rPr>
              <a:t> PTLP </a:t>
            </a:r>
            <a:r>
              <a:rPr lang="en-US" sz="7200" b="1" dirty="0" err="1" smtClean="0">
                <a:solidFill>
                  <a:srgbClr val="FFFF00"/>
                </a:solidFill>
              </a:rPr>
              <a:t>telat</a:t>
            </a:r>
            <a:r>
              <a:rPr lang="en-US" sz="7200" b="1" dirty="0" smtClean="0">
                <a:solidFill>
                  <a:srgbClr val="FFFF00"/>
                </a:solidFill>
              </a:rPr>
              <a:t> </a:t>
            </a:r>
            <a:r>
              <a:rPr lang="en-US" sz="7200" b="1" dirty="0" err="1" smtClean="0">
                <a:solidFill>
                  <a:srgbClr val="FFFF00"/>
                </a:solidFill>
              </a:rPr>
              <a:t>lapor</a:t>
            </a:r>
            <a:r>
              <a:rPr lang="en-US" sz="7200" b="1" dirty="0" smtClean="0">
                <a:solidFill>
                  <a:srgbClr val="FFFF00"/>
                </a:solidFill>
              </a:rPr>
              <a:t> </a:t>
            </a:r>
            <a:r>
              <a:rPr lang="en-US" sz="7200" b="1" dirty="0" err="1" smtClean="0">
                <a:solidFill>
                  <a:srgbClr val="FFFF00"/>
                </a:solidFill>
              </a:rPr>
              <a:t>selama</a:t>
            </a:r>
            <a:r>
              <a:rPr lang="en-US" sz="7200" b="1" dirty="0" smtClean="0">
                <a:solidFill>
                  <a:srgbClr val="FFFF00"/>
                </a:solidFill>
              </a:rPr>
              <a:t> 1 </a:t>
            </a:r>
            <a:r>
              <a:rPr lang="en-US" sz="7200" b="1" dirty="0" err="1" smtClean="0">
                <a:solidFill>
                  <a:srgbClr val="FFFF00"/>
                </a:solidFill>
              </a:rPr>
              <a:t>bulan</a:t>
            </a:r>
            <a:r>
              <a:rPr lang="en-US" sz="7200" b="1" dirty="0" smtClean="0">
                <a:solidFill>
                  <a:srgbClr val="FFFF00"/>
                </a:solidFill>
              </a:rPr>
              <a:t>).</a:t>
            </a:r>
            <a:endParaRPr lang="en-US" sz="7200" b="1" dirty="0" smtClean="0">
              <a:solidFill>
                <a:srgbClr val="FFFF00"/>
              </a:solidFill>
            </a:endParaRPr>
          </a:p>
          <a:p>
            <a:pPr algn="just">
              <a:lnSpc>
                <a:spcPct val="170000"/>
              </a:lnSpc>
            </a:pPr>
            <a:r>
              <a:rPr lang="en-US" sz="7200" b="1" dirty="0" err="1" smtClean="0">
                <a:solidFill>
                  <a:srgbClr val="FFFF00"/>
                </a:solidFill>
              </a:rPr>
              <a:t>Lalu</a:t>
            </a:r>
            <a:r>
              <a:rPr lang="en-US" sz="7200" b="1" dirty="0" smtClean="0">
                <a:solidFill>
                  <a:srgbClr val="FFFF00"/>
                </a:solidFill>
              </a:rPr>
              <a:t>, </a:t>
            </a:r>
            <a:r>
              <a:rPr lang="en-US" sz="7200" b="1" dirty="0" err="1" smtClean="0">
                <a:solidFill>
                  <a:srgbClr val="FFFF00"/>
                </a:solidFill>
              </a:rPr>
              <a:t>pada</a:t>
            </a:r>
            <a:r>
              <a:rPr lang="en-US" sz="7200" b="1" dirty="0" smtClean="0">
                <a:solidFill>
                  <a:srgbClr val="FFFF00"/>
                </a:solidFill>
              </a:rPr>
              <a:t> </a:t>
            </a:r>
            <a:r>
              <a:rPr lang="en-US" sz="7200" b="1" dirty="0" err="1" smtClean="0">
                <a:solidFill>
                  <a:srgbClr val="FFFF00"/>
                </a:solidFill>
              </a:rPr>
              <a:t>Pasal</a:t>
            </a:r>
            <a:r>
              <a:rPr lang="en-US" sz="7200" b="1" dirty="0" smtClean="0">
                <a:solidFill>
                  <a:srgbClr val="FFFF00"/>
                </a:solidFill>
              </a:rPr>
              <a:t> </a:t>
            </a:r>
            <a:r>
              <a:rPr lang="en-US" sz="7200" b="1" dirty="0" smtClean="0">
                <a:solidFill>
                  <a:srgbClr val="FFFF00"/>
                </a:solidFill>
              </a:rPr>
              <a:t>3 </a:t>
            </a:r>
            <a:r>
              <a:rPr lang="en-US" sz="7200" b="1" dirty="0" err="1" smtClean="0">
                <a:solidFill>
                  <a:srgbClr val="FFFF00"/>
                </a:solidFill>
              </a:rPr>
              <a:t>ayat</a:t>
            </a:r>
            <a:r>
              <a:rPr lang="en-US" sz="7200" b="1" dirty="0" smtClean="0">
                <a:solidFill>
                  <a:srgbClr val="FFFF00"/>
                </a:solidFill>
              </a:rPr>
              <a:t> (</a:t>
            </a:r>
            <a:r>
              <a:rPr lang="en-US" sz="7200" b="1" dirty="0" smtClean="0">
                <a:solidFill>
                  <a:srgbClr val="FFFF00"/>
                </a:solidFill>
              </a:rPr>
              <a:t>4) ,</a:t>
            </a:r>
            <a:r>
              <a:rPr lang="en-US" sz="7200" b="1" dirty="0" err="1" smtClean="0">
                <a:solidFill>
                  <a:srgbClr val="FFFF00"/>
                </a:solidFill>
              </a:rPr>
              <a:t>Wajib</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dapat</a:t>
            </a:r>
            <a:r>
              <a:rPr lang="en-US" sz="7200" b="1" dirty="0" smtClean="0">
                <a:solidFill>
                  <a:srgbClr val="FFFF00"/>
                </a:solidFill>
              </a:rPr>
              <a:t> </a:t>
            </a:r>
            <a:r>
              <a:rPr lang="en-US" sz="7200" b="1" dirty="0" err="1" smtClean="0">
                <a:solidFill>
                  <a:srgbClr val="FFFF00"/>
                </a:solidFill>
              </a:rPr>
              <a:t>memperpanjang</a:t>
            </a:r>
            <a:r>
              <a:rPr lang="en-US" sz="7200" b="1" dirty="0" smtClean="0">
                <a:solidFill>
                  <a:srgbClr val="FFFF00"/>
                </a:solidFill>
              </a:rPr>
              <a:t> </a:t>
            </a:r>
            <a:r>
              <a:rPr lang="en-US" sz="7200" b="1" dirty="0" err="1" smtClean="0">
                <a:solidFill>
                  <a:srgbClr val="FFFF00"/>
                </a:solidFill>
              </a:rPr>
              <a:t>jangka</a:t>
            </a:r>
            <a:r>
              <a:rPr lang="en-US" sz="7200" b="1" dirty="0" smtClean="0">
                <a:solidFill>
                  <a:srgbClr val="FFFF00"/>
                </a:solidFill>
              </a:rPr>
              <a:t> </a:t>
            </a:r>
            <a:r>
              <a:rPr lang="en-US" sz="7200" b="1" dirty="0" err="1" smtClean="0">
                <a:solidFill>
                  <a:srgbClr val="FFFF00"/>
                </a:solidFill>
              </a:rPr>
              <a:t>waktu</a:t>
            </a:r>
            <a:r>
              <a:rPr lang="en-US" sz="7200" b="1" dirty="0" smtClean="0">
                <a:solidFill>
                  <a:srgbClr val="FFFF00"/>
                </a:solidFill>
              </a:rPr>
              <a:t> </a:t>
            </a:r>
            <a:r>
              <a:rPr lang="en-US" sz="7200" b="1" dirty="0" err="1" smtClean="0">
                <a:solidFill>
                  <a:srgbClr val="FFFF00"/>
                </a:solidFill>
              </a:rPr>
              <a:t>penyampaian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Penghasilan</a:t>
            </a:r>
            <a:r>
              <a:rPr lang="en-US" sz="7200" b="1" dirty="0" smtClean="0">
                <a:solidFill>
                  <a:srgbClr val="FFFF00"/>
                </a:solidFill>
              </a:rPr>
              <a:t> paling lama 2 (</a:t>
            </a:r>
            <a:r>
              <a:rPr lang="en-US" sz="7200" b="1" dirty="0" err="1" smtClean="0">
                <a:solidFill>
                  <a:srgbClr val="FFFF00"/>
                </a:solidFill>
              </a:rPr>
              <a:t>dua</a:t>
            </a:r>
            <a:r>
              <a:rPr lang="en-US" sz="7200" b="1" dirty="0" smtClean="0">
                <a:solidFill>
                  <a:srgbClr val="FFFF00"/>
                </a:solidFill>
              </a:rPr>
              <a:t>) </a:t>
            </a:r>
            <a:r>
              <a:rPr lang="en-US" sz="7200" b="1" dirty="0" err="1" smtClean="0">
                <a:solidFill>
                  <a:srgbClr val="FFFF00"/>
                </a:solidFill>
              </a:rPr>
              <a:t>bulan</a:t>
            </a:r>
            <a:r>
              <a:rPr lang="en-US" sz="7200" b="1" dirty="0" smtClean="0">
                <a:solidFill>
                  <a:srgbClr val="FFFF00"/>
                </a:solidFill>
              </a:rPr>
              <a:t> </a:t>
            </a:r>
            <a:r>
              <a:rPr lang="en-US" sz="7200" b="1" dirty="0" err="1" smtClean="0">
                <a:solidFill>
                  <a:srgbClr val="FFFF00"/>
                </a:solidFill>
              </a:rPr>
              <a:t>dengan</a:t>
            </a:r>
            <a:r>
              <a:rPr lang="en-US" sz="7200" b="1" dirty="0" smtClean="0">
                <a:solidFill>
                  <a:srgbClr val="FFFF00"/>
                </a:solidFill>
              </a:rPr>
              <a:t> </a:t>
            </a:r>
            <a:r>
              <a:rPr lang="en-US" sz="7200" b="1" dirty="0" err="1" smtClean="0">
                <a:solidFill>
                  <a:srgbClr val="FFFF00"/>
                </a:solidFill>
              </a:rPr>
              <a:t>cara</a:t>
            </a:r>
            <a:r>
              <a:rPr lang="en-US" sz="7200" b="1" dirty="0" smtClean="0">
                <a:solidFill>
                  <a:srgbClr val="FFFF00"/>
                </a:solidFill>
              </a:rPr>
              <a:t> </a:t>
            </a:r>
            <a:r>
              <a:rPr lang="en-US" sz="7200" b="1" dirty="0" err="1" smtClean="0">
                <a:solidFill>
                  <a:srgbClr val="FFFF00"/>
                </a:solidFill>
              </a:rPr>
              <a:t>menyampaikan</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secara</a:t>
            </a:r>
            <a:r>
              <a:rPr lang="en-US" sz="7200" b="1" dirty="0" smtClean="0">
                <a:solidFill>
                  <a:srgbClr val="FFFF00"/>
                </a:solidFill>
              </a:rPr>
              <a:t> </a:t>
            </a:r>
            <a:r>
              <a:rPr lang="en-US" sz="7200" b="1" dirty="0" err="1" smtClean="0">
                <a:solidFill>
                  <a:srgbClr val="FFFF00"/>
                </a:solidFill>
              </a:rPr>
              <a:t>tertulis</a:t>
            </a:r>
            <a:r>
              <a:rPr lang="en-US" sz="7200" b="1" dirty="0" smtClean="0">
                <a:solidFill>
                  <a:srgbClr val="FFFF00"/>
                </a:solidFill>
              </a:rPr>
              <a:t> </a:t>
            </a:r>
            <a:r>
              <a:rPr lang="en-US" sz="7200" b="1" dirty="0" smtClean="0">
                <a:solidFill>
                  <a:srgbClr val="FFFF00"/>
                </a:solidFill>
              </a:rPr>
              <a:t>. </a:t>
            </a:r>
            <a:r>
              <a:rPr lang="en-US" sz="7200" b="1" dirty="0" err="1" smtClean="0">
                <a:solidFill>
                  <a:srgbClr val="FFFF00"/>
                </a:solidFill>
              </a:rPr>
              <a:t>Tidak</a:t>
            </a:r>
            <a:r>
              <a:rPr lang="en-US" sz="7200" b="1" dirty="0" smtClean="0">
                <a:solidFill>
                  <a:srgbClr val="FFFF00"/>
                </a:solidFill>
              </a:rPr>
              <a:t> </a:t>
            </a:r>
            <a:r>
              <a:rPr lang="en-US" sz="7200" b="1" dirty="0" err="1" smtClean="0">
                <a:solidFill>
                  <a:srgbClr val="FFFF00"/>
                </a:solidFill>
              </a:rPr>
              <a:t>ada</a:t>
            </a:r>
            <a:r>
              <a:rPr lang="en-US" sz="7200" b="1" dirty="0" smtClean="0">
                <a:solidFill>
                  <a:srgbClr val="FFFF00"/>
                </a:solidFill>
              </a:rPr>
              <a:t> </a:t>
            </a:r>
            <a:r>
              <a:rPr lang="en-US" sz="7200" b="1" dirty="0" err="1" smtClean="0">
                <a:solidFill>
                  <a:srgbClr val="FFFF00"/>
                </a:solidFill>
              </a:rPr>
              <a:t>keterangan</a:t>
            </a:r>
            <a:r>
              <a:rPr lang="en-US" sz="7200" b="1" dirty="0" smtClean="0">
                <a:solidFill>
                  <a:srgbClr val="FFFF00"/>
                </a:solidFill>
              </a:rPr>
              <a:t> </a:t>
            </a:r>
            <a:r>
              <a:rPr lang="en-US" sz="7200" b="1" dirty="0" err="1" smtClean="0">
                <a:solidFill>
                  <a:srgbClr val="FFFF00"/>
                </a:solidFill>
              </a:rPr>
              <a:t>bahwa</a:t>
            </a:r>
            <a:r>
              <a:rPr lang="en-US" sz="7200" b="1" dirty="0" smtClean="0">
                <a:solidFill>
                  <a:srgbClr val="FFFF00"/>
                </a:solidFill>
              </a:rPr>
              <a:t> PTLP </a:t>
            </a:r>
            <a:r>
              <a:rPr lang="en-US" sz="7200" b="1" dirty="0" err="1" smtClean="0">
                <a:solidFill>
                  <a:srgbClr val="FFFF00"/>
                </a:solidFill>
              </a:rPr>
              <a:t>menyampaikan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untuk</a:t>
            </a:r>
            <a:r>
              <a:rPr lang="en-US" sz="7200" b="1" dirty="0" smtClean="0">
                <a:solidFill>
                  <a:srgbClr val="FFFF00"/>
                </a:solidFill>
              </a:rPr>
              <a:t> </a:t>
            </a:r>
            <a:r>
              <a:rPr lang="en-US" sz="7200" b="1" dirty="0" err="1" smtClean="0">
                <a:solidFill>
                  <a:srgbClr val="FFFF00"/>
                </a:solidFill>
              </a:rPr>
              <a:t>memperpanjang</a:t>
            </a:r>
            <a:r>
              <a:rPr lang="en-US" sz="7200" b="1" dirty="0" smtClean="0">
                <a:solidFill>
                  <a:srgbClr val="FFFF00"/>
                </a:solidFill>
              </a:rPr>
              <a:t> </a:t>
            </a:r>
            <a:r>
              <a:rPr lang="en-US" sz="7200" b="1" dirty="0" err="1" smtClean="0">
                <a:solidFill>
                  <a:srgbClr val="FFFF00"/>
                </a:solidFill>
              </a:rPr>
              <a:t>jangka</a:t>
            </a:r>
            <a:r>
              <a:rPr lang="en-US" sz="7200" b="1" dirty="0" smtClean="0">
                <a:solidFill>
                  <a:srgbClr val="FFFF00"/>
                </a:solidFill>
              </a:rPr>
              <a:t> </a:t>
            </a:r>
            <a:r>
              <a:rPr lang="en-US" sz="7200" b="1" dirty="0" err="1" smtClean="0">
                <a:solidFill>
                  <a:srgbClr val="FFFF00"/>
                </a:solidFill>
              </a:rPr>
              <a:t>waktu</a:t>
            </a:r>
            <a:r>
              <a:rPr lang="en-US" sz="7200" b="1" dirty="0" smtClean="0">
                <a:solidFill>
                  <a:srgbClr val="FFFF00"/>
                </a:solidFill>
              </a:rPr>
              <a:t> </a:t>
            </a:r>
            <a:r>
              <a:rPr lang="en-US" sz="7200" b="1" dirty="0" err="1" smtClean="0">
                <a:solidFill>
                  <a:srgbClr val="FFFF00"/>
                </a:solidFill>
              </a:rPr>
              <a:t>penyampaian</a:t>
            </a:r>
            <a:r>
              <a:rPr lang="en-US" sz="7200" b="1" dirty="0" smtClean="0">
                <a:solidFill>
                  <a:srgbClr val="FFFF00"/>
                </a:solidFill>
              </a:rPr>
              <a:t>.</a:t>
            </a:r>
            <a:endParaRPr lang="en-US" sz="7200" b="1" dirty="0" smtClean="0">
              <a:solidFill>
                <a:srgbClr val="FFFF00"/>
              </a:solidFill>
            </a:endParaRPr>
          </a:p>
          <a:p>
            <a:pPr algn="just"/>
            <a:endParaRPr lang="en-US" b="1" dirty="0"/>
          </a:p>
        </p:txBody>
      </p:sp>
    </p:spTree>
    <p:extLst>
      <p:ext uri="{BB962C8B-B14F-4D97-AF65-F5344CB8AC3E}">
        <p14:creationId xmlns:p14="http://schemas.microsoft.com/office/powerpoint/2010/main" xmlns="" val="2073304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Wingdings" charset="2"/>
              <a:buAutoNum type="arabicPlain" startAt="3"/>
            </a:pPr>
            <a:r>
              <a:rPr lang="en-US" sz="2000" b="1" dirty="0" err="1">
                <a:solidFill>
                  <a:srgbClr val="EAEF42"/>
                </a:solidFill>
              </a:rPr>
              <a:t>Bagaimana</a:t>
            </a:r>
            <a:r>
              <a:rPr lang="en-US" sz="2000" b="1" dirty="0">
                <a:solidFill>
                  <a:srgbClr val="EAEF42"/>
                </a:solidFill>
              </a:rPr>
              <a:t> </a:t>
            </a:r>
            <a:r>
              <a:rPr lang="en-US" sz="2000" b="1" dirty="0" err="1">
                <a:solidFill>
                  <a:srgbClr val="EAEF42"/>
                </a:solidFill>
              </a:rPr>
              <a:t>pengenaan</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terkait</a:t>
            </a:r>
            <a:r>
              <a:rPr lang="en-US" sz="2000" b="1" dirty="0">
                <a:solidFill>
                  <a:srgbClr val="EAEF42"/>
                </a:solidFill>
              </a:rPr>
              <a:t> </a:t>
            </a:r>
            <a:r>
              <a:rPr lang="en-US" sz="2000" b="1" dirty="0" err="1">
                <a:solidFill>
                  <a:srgbClr val="EAEF42"/>
                </a:solidFill>
              </a:rPr>
              <a:t>dengan</a:t>
            </a:r>
            <a:r>
              <a:rPr lang="en-US" sz="2000" b="1" dirty="0">
                <a:solidFill>
                  <a:srgbClr val="EAEF42"/>
                </a:solidFill>
              </a:rPr>
              <a:t> </a:t>
            </a:r>
            <a:r>
              <a:rPr lang="en-US" sz="2000" b="1" dirty="0" err="1">
                <a:solidFill>
                  <a:srgbClr val="EAEF42"/>
                </a:solidFill>
              </a:rPr>
              <a:t>tindakan</a:t>
            </a:r>
            <a:r>
              <a:rPr lang="en-US" sz="2000" b="1" dirty="0">
                <a:solidFill>
                  <a:srgbClr val="EAEF42"/>
                </a:solidFill>
              </a:rPr>
              <a:t> yang </a:t>
            </a:r>
            <a:r>
              <a:rPr lang="en-US" sz="2000" b="1" dirty="0" err="1">
                <a:solidFill>
                  <a:srgbClr val="EAEF42"/>
                </a:solidFill>
              </a:rPr>
              <a:t>dilakukan</a:t>
            </a:r>
            <a:r>
              <a:rPr lang="en-US" sz="2000" b="1" dirty="0">
                <a:solidFill>
                  <a:srgbClr val="EAEF42"/>
                </a:solidFill>
              </a:rPr>
              <a:t> </a:t>
            </a:r>
            <a:r>
              <a:rPr lang="en-US" sz="2000" b="1" dirty="0" err="1">
                <a:solidFill>
                  <a:srgbClr val="EAEF42"/>
                </a:solidFill>
              </a:rPr>
              <a:t>oleh</a:t>
            </a:r>
            <a:r>
              <a:rPr lang="en-US" sz="2000" b="1" dirty="0">
                <a:solidFill>
                  <a:srgbClr val="EAEF42"/>
                </a:solidFill>
              </a:rPr>
              <a:t> PTLP </a:t>
            </a:r>
            <a:r>
              <a:rPr lang="en-US" sz="2000" b="1" dirty="0" err="1">
                <a:solidFill>
                  <a:srgbClr val="EAEF42"/>
                </a:solidFill>
              </a:rPr>
              <a:t>terhadap</a:t>
            </a:r>
            <a:r>
              <a:rPr lang="en-US" sz="2000" b="1" dirty="0">
                <a:solidFill>
                  <a:srgbClr val="EAEF42"/>
                </a:solidFill>
              </a:rPr>
              <a:t> SPT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r>
              <a:rPr lang="en-US" sz="2000" b="1" dirty="0" smtClean="0">
                <a:solidFill>
                  <a:srgbClr val="EAEF42"/>
                </a:solidFill>
              </a:rPr>
              <a:t>? </a:t>
            </a:r>
            <a:r>
              <a:rPr lang="en-US" sz="2000" dirty="0" smtClean="0">
                <a:solidFill>
                  <a:srgbClr val="FFFF00"/>
                </a:solidFill>
              </a:rPr>
              <a:t>(</a:t>
            </a:r>
            <a:r>
              <a:rPr lang="en-US" sz="2000" dirty="0" err="1" smtClean="0">
                <a:solidFill>
                  <a:srgbClr val="FFFF00"/>
                </a:solidFill>
              </a:rPr>
              <a:t>Lanjutan</a:t>
            </a:r>
            <a:r>
              <a:rPr lang="en-US" sz="2000" dirty="0" smtClean="0">
                <a:solidFill>
                  <a:srgbClr val="FFFF00"/>
                </a:solidFill>
              </a:rPr>
              <a:t> </a:t>
            </a:r>
            <a:r>
              <a:rPr lang="en-US" sz="2000" dirty="0" err="1" smtClean="0">
                <a:solidFill>
                  <a:srgbClr val="FFFF00"/>
                </a:solidFill>
              </a:rPr>
              <a:t>Jawaban</a:t>
            </a:r>
            <a:r>
              <a:rPr lang="en-US" sz="2000" dirty="0" smtClean="0">
                <a:solidFill>
                  <a:srgbClr val="FFFF00"/>
                </a:solidFill>
              </a:rPr>
              <a:t>)</a:t>
            </a:r>
            <a:endParaRPr lang="en-US" sz="2000" b="1" dirty="0">
              <a:solidFill>
                <a:srgbClr val="EAEF42"/>
              </a:solidFill>
            </a:endParaRPr>
          </a:p>
        </p:txBody>
      </p:sp>
      <p:sp>
        <p:nvSpPr>
          <p:cNvPr id="3" name="Content Placeholder 2"/>
          <p:cNvSpPr>
            <a:spLocks noGrp="1"/>
          </p:cNvSpPr>
          <p:nvPr>
            <p:ph idx="1"/>
          </p:nvPr>
        </p:nvSpPr>
        <p:spPr/>
        <p:txBody>
          <a:bodyPr>
            <a:normAutofit fontScale="25000" lnSpcReduction="20000"/>
          </a:bodyPr>
          <a:lstStyle/>
          <a:p>
            <a:pPr algn="just">
              <a:lnSpc>
                <a:spcPct val="170000"/>
              </a:lnSpc>
            </a:pPr>
            <a:r>
              <a:rPr lang="en-US" sz="7200" b="1" dirty="0" err="1" smtClean="0">
                <a:solidFill>
                  <a:srgbClr val="FFFF00"/>
                </a:solidFill>
              </a:rPr>
              <a:t>Kemudian</a:t>
            </a:r>
            <a:r>
              <a:rPr lang="en-US" sz="7200" b="1" dirty="0" smtClean="0">
                <a:solidFill>
                  <a:srgbClr val="FFFF00"/>
                </a:solidFill>
              </a:rPr>
              <a:t> </a:t>
            </a:r>
            <a:r>
              <a:rPr lang="en-US" sz="7200" b="1" dirty="0" err="1" smtClean="0">
                <a:solidFill>
                  <a:srgbClr val="FFFF00"/>
                </a:solidFill>
              </a:rPr>
              <a:t>dalam</a:t>
            </a:r>
            <a:r>
              <a:rPr lang="en-US" sz="7200" b="1" dirty="0" smtClean="0">
                <a:solidFill>
                  <a:srgbClr val="FFFF00"/>
                </a:solidFill>
              </a:rPr>
              <a:t> </a:t>
            </a:r>
            <a:r>
              <a:rPr lang="en-US" sz="7200" b="1" dirty="0" err="1" smtClean="0">
                <a:solidFill>
                  <a:srgbClr val="FFFF00"/>
                </a:solidFill>
              </a:rPr>
              <a:t>Pasal</a:t>
            </a:r>
            <a:r>
              <a:rPr lang="en-US" sz="7200" b="1" dirty="0" smtClean="0">
                <a:solidFill>
                  <a:srgbClr val="FFFF00"/>
                </a:solidFill>
              </a:rPr>
              <a:t> 7 </a:t>
            </a:r>
            <a:r>
              <a:rPr lang="en-US" sz="7200" b="1" dirty="0" err="1" smtClean="0">
                <a:solidFill>
                  <a:srgbClr val="FFFF00"/>
                </a:solidFill>
              </a:rPr>
              <a:t>ayat</a:t>
            </a:r>
            <a:r>
              <a:rPr lang="en-US" sz="7200" b="1" dirty="0" smtClean="0">
                <a:solidFill>
                  <a:srgbClr val="FFFF00"/>
                </a:solidFill>
              </a:rPr>
              <a:t> (1), </a:t>
            </a:r>
            <a:r>
              <a:rPr lang="en-US" sz="7200" b="1" dirty="0" err="1" smtClean="0">
                <a:solidFill>
                  <a:srgbClr val="FFFF00"/>
                </a:solidFill>
              </a:rPr>
              <a:t>Apabila</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tidak</a:t>
            </a:r>
            <a:r>
              <a:rPr lang="en-US" sz="7200" b="1" dirty="0" smtClean="0">
                <a:solidFill>
                  <a:srgbClr val="FFFF00"/>
                </a:solidFill>
              </a:rPr>
              <a:t> </a:t>
            </a:r>
            <a:r>
              <a:rPr lang="en-US" sz="7200" b="1" dirty="0" err="1" smtClean="0">
                <a:solidFill>
                  <a:srgbClr val="FFFF00"/>
                </a:solidFill>
              </a:rPr>
              <a:t>disampaikan</a:t>
            </a:r>
            <a:r>
              <a:rPr lang="en-US" sz="7200" b="1" dirty="0" smtClean="0">
                <a:solidFill>
                  <a:srgbClr val="FFFF00"/>
                </a:solidFill>
              </a:rPr>
              <a:t> </a:t>
            </a:r>
            <a:r>
              <a:rPr lang="en-US" sz="7200" b="1" dirty="0" err="1" smtClean="0">
                <a:solidFill>
                  <a:srgbClr val="FFFF00"/>
                </a:solidFill>
              </a:rPr>
              <a:t>dalam</a:t>
            </a:r>
            <a:r>
              <a:rPr lang="en-US" sz="7200" b="1" dirty="0" smtClean="0">
                <a:solidFill>
                  <a:srgbClr val="FFFF00"/>
                </a:solidFill>
              </a:rPr>
              <a:t> </a:t>
            </a:r>
            <a:r>
              <a:rPr lang="en-US" sz="7200" b="1" dirty="0" err="1" smtClean="0">
                <a:solidFill>
                  <a:srgbClr val="FFFF00"/>
                </a:solidFill>
              </a:rPr>
              <a:t>jangka</a:t>
            </a:r>
            <a:r>
              <a:rPr lang="en-US" sz="7200" b="1" dirty="0" smtClean="0">
                <a:solidFill>
                  <a:srgbClr val="FFFF00"/>
                </a:solidFill>
              </a:rPr>
              <a:t> </a:t>
            </a:r>
            <a:r>
              <a:rPr lang="en-US" sz="7200" b="1" dirty="0" err="1" smtClean="0">
                <a:solidFill>
                  <a:srgbClr val="FFFF00"/>
                </a:solidFill>
              </a:rPr>
              <a:t>waktu</a:t>
            </a:r>
            <a:r>
              <a:rPr lang="en-US" sz="7200" b="1" dirty="0" smtClean="0">
                <a:solidFill>
                  <a:srgbClr val="FFFF00"/>
                </a:solidFill>
              </a:rPr>
              <a:t> yang </a:t>
            </a:r>
            <a:r>
              <a:rPr lang="en-US" sz="7200" b="1" dirty="0" err="1" smtClean="0">
                <a:solidFill>
                  <a:srgbClr val="FFFF00"/>
                </a:solidFill>
              </a:rPr>
              <a:t>ditetapkan</a:t>
            </a:r>
            <a:r>
              <a:rPr lang="en-US" sz="7200" b="1" dirty="0" smtClean="0">
                <a:solidFill>
                  <a:srgbClr val="FFFF00"/>
                </a:solidFill>
              </a:rPr>
              <a:t> </a:t>
            </a:r>
            <a:r>
              <a:rPr lang="en-US" sz="7200" b="1" dirty="0" err="1" smtClean="0">
                <a:solidFill>
                  <a:srgbClr val="FFFF00"/>
                </a:solidFill>
              </a:rPr>
              <a:t>dikenai</a:t>
            </a:r>
            <a:r>
              <a:rPr lang="en-US" sz="7200" b="1" dirty="0" smtClean="0">
                <a:solidFill>
                  <a:srgbClr val="FFFF00"/>
                </a:solidFill>
              </a:rPr>
              <a:t> </a:t>
            </a:r>
            <a:r>
              <a:rPr lang="en-US" sz="7200" b="1" dirty="0" err="1" smtClean="0">
                <a:solidFill>
                  <a:srgbClr val="FFFF00"/>
                </a:solidFill>
              </a:rPr>
              <a:t>sanksi</a:t>
            </a:r>
            <a:r>
              <a:rPr lang="en-US" sz="7200" b="1" dirty="0" smtClean="0">
                <a:solidFill>
                  <a:srgbClr val="FFFF00"/>
                </a:solidFill>
              </a:rPr>
              <a:t> </a:t>
            </a:r>
            <a:r>
              <a:rPr lang="en-US" sz="7200" b="1" dirty="0" err="1" smtClean="0">
                <a:solidFill>
                  <a:srgbClr val="FFFF00"/>
                </a:solidFill>
              </a:rPr>
              <a:t>administrasi</a:t>
            </a:r>
            <a:r>
              <a:rPr lang="en-US" sz="7200" b="1" dirty="0" smtClean="0">
                <a:solidFill>
                  <a:srgbClr val="FFFF00"/>
                </a:solidFill>
              </a:rPr>
              <a:t> </a:t>
            </a:r>
            <a:r>
              <a:rPr lang="en-US" sz="7200" b="1" dirty="0" err="1" smtClean="0">
                <a:solidFill>
                  <a:srgbClr val="FFFF00"/>
                </a:solidFill>
              </a:rPr>
              <a:t>berupa</a:t>
            </a:r>
            <a:r>
              <a:rPr lang="en-US" sz="7200" b="1" dirty="0" smtClean="0">
                <a:solidFill>
                  <a:srgbClr val="FFFF00"/>
                </a:solidFill>
              </a:rPr>
              <a:t> </a:t>
            </a:r>
            <a:r>
              <a:rPr lang="en-US" sz="7200" b="1" dirty="0" err="1" smtClean="0">
                <a:solidFill>
                  <a:srgbClr val="FFFF00"/>
                </a:solidFill>
              </a:rPr>
              <a:t>denda</a:t>
            </a:r>
            <a:r>
              <a:rPr lang="en-US" sz="7200" b="1" dirty="0" smtClean="0">
                <a:solidFill>
                  <a:srgbClr val="FFFF00"/>
                </a:solidFill>
              </a:rPr>
              <a:t> </a:t>
            </a:r>
            <a:r>
              <a:rPr lang="en-US" sz="7200" b="1" dirty="0" err="1" smtClean="0">
                <a:solidFill>
                  <a:srgbClr val="FFFF00"/>
                </a:solidFill>
              </a:rPr>
              <a:t>sebesar</a:t>
            </a:r>
            <a:r>
              <a:rPr lang="en-US" sz="7200" b="1" dirty="0" smtClean="0">
                <a:solidFill>
                  <a:srgbClr val="FFFF00"/>
                </a:solidFill>
              </a:rPr>
              <a:t> Rp1.000.000,00 (</a:t>
            </a:r>
            <a:r>
              <a:rPr lang="en-US" sz="7200" b="1" dirty="0" err="1" smtClean="0">
                <a:solidFill>
                  <a:srgbClr val="FFFF00"/>
                </a:solidFill>
              </a:rPr>
              <a:t>satu</a:t>
            </a:r>
            <a:r>
              <a:rPr lang="en-US" sz="7200" b="1" dirty="0" smtClean="0">
                <a:solidFill>
                  <a:srgbClr val="FFFF00"/>
                </a:solidFill>
              </a:rPr>
              <a:t> </a:t>
            </a:r>
            <a:r>
              <a:rPr lang="en-US" sz="7200" b="1" dirty="0" err="1" smtClean="0">
                <a:solidFill>
                  <a:srgbClr val="FFFF00"/>
                </a:solidFill>
              </a:rPr>
              <a:t>juta</a:t>
            </a:r>
            <a:r>
              <a:rPr lang="en-US" sz="7200" b="1" dirty="0" smtClean="0">
                <a:solidFill>
                  <a:srgbClr val="FFFF00"/>
                </a:solidFill>
              </a:rPr>
              <a:t> rupiah) </a:t>
            </a:r>
            <a:r>
              <a:rPr lang="en-US" sz="7200" b="1" dirty="0" err="1" smtClean="0">
                <a:solidFill>
                  <a:srgbClr val="FFFF00"/>
                </a:solidFill>
              </a:rPr>
              <a:t>untuk</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Penghasilan</a:t>
            </a:r>
            <a:r>
              <a:rPr lang="en-US" sz="7200" b="1" dirty="0" smtClean="0">
                <a:solidFill>
                  <a:srgbClr val="FFFF00"/>
                </a:solidFill>
              </a:rPr>
              <a:t> </a:t>
            </a:r>
            <a:r>
              <a:rPr lang="en-US" sz="7200" b="1" dirty="0" err="1" smtClean="0">
                <a:solidFill>
                  <a:srgbClr val="FFFF00"/>
                </a:solidFill>
              </a:rPr>
              <a:t>Wajib</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badan</a:t>
            </a:r>
            <a:r>
              <a:rPr lang="en-US" sz="7200" b="1" dirty="0" smtClean="0">
                <a:solidFill>
                  <a:srgbClr val="FFFF00"/>
                </a:solidFill>
              </a:rPr>
              <a:t> (PTLP </a:t>
            </a:r>
            <a:r>
              <a:rPr lang="en-US" sz="7200" b="1" dirty="0" err="1" smtClean="0">
                <a:solidFill>
                  <a:srgbClr val="FFFF00"/>
                </a:solidFill>
              </a:rPr>
              <a:t>dikenakan</a:t>
            </a:r>
            <a:r>
              <a:rPr lang="en-US" sz="7200" b="1" dirty="0" smtClean="0">
                <a:solidFill>
                  <a:srgbClr val="FFFF00"/>
                </a:solidFill>
              </a:rPr>
              <a:t> </a:t>
            </a:r>
            <a:r>
              <a:rPr lang="en-US" sz="7200" b="1" dirty="0" err="1" smtClean="0">
                <a:solidFill>
                  <a:srgbClr val="FFFF00"/>
                </a:solidFill>
              </a:rPr>
              <a:t>sanksi</a:t>
            </a:r>
            <a:r>
              <a:rPr lang="en-US" sz="7200" b="1" dirty="0" smtClean="0">
                <a:solidFill>
                  <a:srgbClr val="FFFF00"/>
                </a:solidFill>
              </a:rPr>
              <a:t> </a:t>
            </a:r>
            <a:r>
              <a:rPr lang="en-US" sz="7200" b="1" dirty="0" err="1" smtClean="0">
                <a:solidFill>
                  <a:srgbClr val="FFFF00"/>
                </a:solidFill>
              </a:rPr>
              <a:t>administrasi</a:t>
            </a:r>
            <a:r>
              <a:rPr lang="en-US" sz="7200" b="1" dirty="0" smtClean="0">
                <a:solidFill>
                  <a:srgbClr val="FFFF00"/>
                </a:solidFill>
              </a:rPr>
              <a:t> </a:t>
            </a:r>
            <a:r>
              <a:rPr lang="en-US" sz="7200" b="1" dirty="0" err="1" smtClean="0">
                <a:solidFill>
                  <a:srgbClr val="FFFF00"/>
                </a:solidFill>
              </a:rPr>
              <a:t>sebesar</a:t>
            </a:r>
            <a:r>
              <a:rPr lang="en-US" sz="7200" b="1" dirty="0" smtClean="0">
                <a:solidFill>
                  <a:srgbClr val="FFFF00"/>
                </a:solidFill>
              </a:rPr>
              <a:t> </a:t>
            </a:r>
            <a:r>
              <a:rPr lang="en-US" sz="7200" b="1" dirty="0" err="1" smtClean="0">
                <a:solidFill>
                  <a:srgbClr val="FFFF00"/>
                </a:solidFill>
              </a:rPr>
              <a:t>Rp</a:t>
            </a:r>
            <a:r>
              <a:rPr lang="en-US" sz="7200" b="1" dirty="0" smtClean="0">
                <a:solidFill>
                  <a:srgbClr val="FFFF00"/>
                </a:solidFill>
              </a:rPr>
              <a:t>. 1.000.000)</a:t>
            </a:r>
          </a:p>
          <a:p>
            <a:pPr algn="just">
              <a:lnSpc>
                <a:spcPct val="170000"/>
              </a:lnSpc>
            </a:pPr>
            <a:r>
              <a:rPr lang="en-US" sz="7200" b="1" dirty="0" err="1" smtClean="0">
                <a:solidFill>
                  <a:srgbClr val="FFFF00"/>
                </a:solidFill>
              </a:rPr>
              <a:t>Pasal</a:t>
            </a:r>
            <a:r>
              <a:rPr lang="en-US" sz="7200" b="1" dirty="0" smtClean="0">
                <a:solidFill>
                  <a:srgbClr val="FFFF00"/>
                </a:solidFill>
              </a:rPr>
              <a:t> 9 </a:t>
            </a:r>
            <a:r>
              <a:rPr lang="en-US" sz="7200" b="1" dirty="0" err="1" smtClean="0">
                <a:solidFill>
                  <a:srgbClr val="FFFF00"/>
                </a:solidFill>
              </a:rPr>
              <a:t>ayat</a:t>
            </a:r>
            <a:r>
              <a:rPr lang="en-US" sz="7200" b="1" dirty="0" smtClean="0">
                <a:solidFill>
                  <a:srgbClr val="FFFF00"/>
                </a:solidFill>
              </a:rPr>
              <a:t> (2)</a:t>
            </a:r>
          </a:p>
          <a:p>
            <a:pPr algn="just">
              <a:lnSpc>
                <a:spcPct val="170000"/>
              </a:lnSpc>
              <a:buNone/>
            </a:pPr>
            <a:r>
              <a:rPr lang="en-US" sz="7200" b="1" dirty="0" smtClean="0">
                <a:solidFill>
                  <a:srgbClr val="FFFF00"/>
                </a:solidFill>
              </a:rPr>
              <a:t>	</a:t>
            </a:r>
            <a:r>
              <a:rPr lang="en-US" sz="7200" b="1" dirty="0" err="1" smtClean="0">
                <a:solidFill>
                  <a:srgbClr val="FFFF00"/>
                </a:solidFill>
              </a:rPr>
              <a:t>Kekurangan</a:t>
            </a:r>
            <a:r>
              <a:rPr lang="en-US" sz="7200" b="1" dirty="0" smtClean="0">
                <a:solidFill>
                  <a:srgbClr val="FFFF00"/>
                </a:solidFill>
              </a:rPr>
              <a:t> </a:t>
            </a:r>
            <a:r>
              <a:rPr lang="en-US" sz="7200" b="1" dirty="0" err="1" smtClean="0">
                <a:solidFill>
                  <a:srgbClr val="FFFF00"/>
                </a:solidFill>
              </a:rPr>
              <a:t>pembayaran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yang </a:t>
            </a:r>
            <a:r>
              <a:rPr lang="en-US" sz="7200" b="1" dirty="0" err="1" smtClean="0">
                <a:solidFill>
                  <a:srgbClr val="FFFF00"/>
                </a:solidFill>
              </a:rPr>
              <a:t>terutang</a:t>
            </a:r>
            <a:r>
              <a:rPr lang="en-US" sz="7200" b="1" dirty="0" smtClean="0">
                <a:solidFill>
                  <a:srgbClr val="FFFF00"/>
                </a:solidFill>
              </a:rPr>
              <a:t> </a:t>
            </a:r>
            <a:r>
              <a:rPr lang="en-US" sz="7200" b="1" dirty="0" err="1" smtClean="0">
                <a:solidFill>
                  <a:srgbClr val="FFFF00"/>
                </a:solidFill>
              </a:rPr>
              <a:t>berdasarkan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Penghasilan</a:t>
            </a:r>
            <a:r>
              <a:rPr lang="en-US" sz="7200" b="1" dirty="0" smtClean="0">
                <a:solidFill>
                  <a:srgbClr val="FFFF00"/>
                </a:solidFill>
              </a:rPr>
              <a:t> </a:t>
            </a:r>
            <a:r>
              <a:rPr lang="en-US" sz="7200" b="1" dirty="0" err="1" smtClean="0">
                <a:solidFill>
                  <a:srgbClr val="FFFF00"/>
                </a:solidFill>
              </a:rPr>
              <a:t>harus</a:t>
            </a:r>
            <a:r>
              <a:rPr lang="en-US" sz="7200" b="1" dirty="0" smtClean="0">
                <a:solidFill>
                  <a:srgbClr val="FFFF00"/>
                </a:solidFill>
              </a:rPr>
              <a:t> </a:t>
            </a:r>
            <a:r>
              <a:rPr lang="en-US" sz="7200" b="1" dirty="0" err="1" smtClean="0">
                <a:solidFill>
                  <a:srgbClr val="FFFF00"/>
                </a:solidFill>
              </a:rPr>
              <a:t>dibayar</a:t>
            </a:r>
            <a:r>
              <a:rPr lang="en-US" sz="7200" b="1" dirty="0" smtClean="0">
                <a:solidFill>
                  <a:srgbClr val="FFFF00"/>
                </a:solidFill>
              </a:rPr>
              <a:t> </a:t>
            </a:r>
            <a:r>
              <a:rPr lang="en-US" sz="7200" b="1" dirty="0" err="1" smtClean="0">
                <a:solidFill>
                  <a:srgbClr val="FFFF00"/>
                </a:solidFill>
              </a:rPr>
              <a:t>lunas</a:t>
            </a:r>
            <a:r>
              <a:rPr lang="en-US" sz="7200" b="1" dirty="0" smtClean="0">
                <a:solidFill>
                  <a:srgbClr val="FFFF00"/>
                </a:solidFill>
              </a:rPr>
              <a:t> </a:t>
            </a:r>
            <a:r>
              <a:rPr lang="en-US" sz="7200" b="1" dirty="0" err="1" smtClean="0">
                <a:solidFill>
                  <a:srgbClr val="FFFF00"/>
                </a:solidFill>
              </a:rPr>
              <a:t>sebelum</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Penghasilan</a:t>
            </a:r>
            <a:r>
              <a:rPr lang="en-US" sz="7200" b="1" dirty="0" smtClean="0">
                <a:solidFill>
                  <a:srgbClr val="FFFF00"/>
                </a:solidFill>
              </a:rPr>
              <a:t> </a:t>
            </a:r>
            <a:r>
              <a:rPr lang="en-US" sz="7200" b="1" dirty="0" err="1" smtClean="0">
                <a:solidFill>
                  <a:srgbClr val="FFFF00"/>
                </a:solidFill>
              </a:rPr>
              <a:t>disampaikan</a:t>
            </a:r>
            <a:r>
              <a:rPr lang="en-US" sz="7200" b="1" dirty="0" smtClean="0">
                <a:solidFill>
                  <a:srgbClr val="FFFF00"/>
                </a:solidFill>
              </a:rPr>
              <a:t> (PTLP </a:t>
            </a:r>
            <a:r>
              <a:rPr lang="en-US" sz="7200" b="1" dirty="0" err="1" smtClean="0">
                <a:solidFill>
                  <a:srgbClr val="FFFF00"/>
                </a:solidFill>
              </a:rPr>
              <a:t>Telat</a:t>
            </a:r>
            <a:r>
              <a:rPr lang="en-US" sz="7200" b="1" dirty="0" smtClean="0">
                <a:solidFill>
                  <a:srgbClr val="FFFF00"/>
                </a:solidFill>
              </a:rPr>
              <a:t> </a:t>
            </a:r>
            <a:r>
              <a:rPr lang="en-US" sz="7200" b="1" dirty="0" err="1" smtClean="0">
                <a:solidFill>
                  <a:srgbClr val="FFFF00"/>
                </a:solidFill>
              </a:rPr>
              <a:t>setor</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yang </a:t>
            </a:r>
            <a:r>
              <a:rPr lang="en-US" sz="7200" b="1" dirty="0" err="1" smtClean="0">
                <a:solidFill>
                  <a:srgbClr val="FFFF00"/>
                </a:solidFill>
              </a:rPr>
              <a:t>terutang</a:t>
            </a:r>
            <a:r>
              <a:rPr lang="en-US" sz="7200" b="1" dirty="0" smtClean="0">
                <a:solidFill>
                  <a:srgbClr val="FFFF00"/>
                </a:solidFill>
              </a:rPr>
              <a:t> </a:t>
            </a:r>
            <a:r>
              <a:rPr lang="en-US" sz="7200" b="1" dirty="0" err="1" smtClean="0">
                <a:solidFill>
                  <a:srgbClr val="FFFF00"/>
                </a:solidFill>
              </a:rPr>
              <a:t>sebesar</a:t>
            </a:r>
            <a:r>
              <a:rPr lang="en-US" sz="7200" b="1" dirty="0" smtClean="0">
                <a:solidFill>
                  <a:srgbClr val="FFFF00"/>
                </a:solidFill>
              </a:rPr>
              <a:t> </a:t>
            </a:r>
            <a:r>
              <a:rPr lang="en-US" sz="7200" b="1" dirty="0" err="1" smtClean="0">
                <a:solidFill>
                  <a:srgbClr val="FFFF00"/>
                </a:solidFill>
              </a:rPr>
              <a:t>Rp</a:t>
            </a:r>
            <a:r>
              <a:rPr lang="en-US" sz="7200" b="1" dirty="0" smtClean="0">
                <a:solidFill>
                  <a:srgbClr val="FFFF00"/>
                </a:solidFill>
              </a:rPr>
              <a:t>. 620.000.000)</a:t>
            </a:r>
          </a:p>
          <a:p>
            <a:pPr algn="just">
              <a:lnSpc>
                <a:spcPct val="170000"/>
              </a:lnSpc>
              <a:buNone/>
            </a:pPr>
            <a:endParaRPr lang="en-US" sz="7200" b="1" dirty="0" smtClean="0">
              <a:solidFill>
                <a:srgbClr val="FFFF00"/>
              </a:solidFill>
            </a:endParaRPr>
          </a:p>
        </p:txBody>
      </p:sp>
    </p:spTree>
    <p:extLst>
      <p:ext uri="{BB962C8B-B14F-4D97-AF65-F5344CB8AC3E}">
        <p14:creationId xmlns:p14="http://schemas.microsoft.com/office/powerpoint/2010/main" xmlns="" val="2073304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Wingdings" charset="2"/>
              <a:buAutoNum type="arabicPlain" startAt="3"/>
            </a:pPr>
            <a:r>
              <a:rPr lang="en-US" sz="2000" b="1" dirty="0" err="1">
                <a:solidFill>
                  <a:srgbClr val="EAEF42"/>
                </a:solidFill>
              </a:rPr>
              <a:t>Bagaimana</a:t>
            </a:r>
            <a:r>
              <a:rPr lang="en-US" sz="2000" b="1" dirty="0">
                <a:solidFill>
                  <a:srgbClr val="EAEF42"/>
                </a:solidFill>
              </a:rPr>
              <a:t> </a:t>
            </a:r>
            <a:r>
              <a:rPr lang="en-US" sz="2000" b="1" dirty="0" err="1">
                <a:solidFill>
                  <a:srgbClr val="EAEF42"/>
                </a:solidFill>
              </a:rPr>
              <a:t>pengenaan</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terkait</a:t>
            </a:r>
            <a:r>
              <a:rPr lang="en-US" sz="2000" b="1" dirty="0">
                <a:solidFill>
                  <a:srgbClr val="EAEF42"/>
                </a:solidFill>
              </a:rPr>
              <a:t> </a:t>
            </a:r>
            <a:r>
              <a:rPr lang="en-US" sz="2000" b="1" dirty="0" err="1">
                <a:solidFill>
                  <a:srgbClr val="EAEF42"/>
                </a:solidFill>
              </a:rPr>
              <a:t>dengan</a:t>
            </a:r>
            <a:r>
              <a:rPr lang="en-US" sz="2000" b="1" dirty="0">
                <a:solidFill>
                  <a:srgbClr val="EAEF42"/>
                </a:solidFill>
              </a:rPr>
              <a:t> </a:t>
            </a:r>
            <a:r>
              <a:rPr lang="en-US" sz="2000" b="1" dirty="0" err="1">
                <a:solidFill>
                  <a:srgbClr val="EAEF42"/>
                </a:solidFill>
              </a:rPr>
              <a:t>tindakan</a:t>
            </a:r>
            <a:r>
              <a:rPr lang="en-US" sz="2000" b="1" dirty="0">
                <a:solidFill>
                  <a:srgbClr val="EAEF42"/>
                </a:solidFill>
              </a:rPr>
              <a:t> yang </a:t>
            </a:r>
            <a:r>
              <a:rPr lang="en-US" sz="2000" b="1" dirty="0" err="1">
                <a:solidFill>
                  <a:srgbClr val="EAEF42"/>
                </a:solidFill>
              </a:rPr>
              <a:t>dilakukan</a:t>
            </a:r>
            <a:r>
              <a:rPr lang="en-US" sz="2000" b="1" dirty="0">
                <a:solidFill>
                  <a:srgbClr val="EAEF42"/>
                </a:solidFill>
              </a:rPr>
              <a:t> </a:t>
            </a:r>
            <a:r>
              <a:rPr lang="en-US" sz="2000" b="1" dirty="0" err="1">
                <a:solidFill>
                  <a:srgbClr val="EAEF42"/>
                </a:solidFill>
              </a:rPr>
              <a:t>oleh</a:t>
            </a:r>
            <a:r>
              <a:rPr lang="en-US" sz="2000" b="1" dirty="0">
                <a:solidFill>
                  <a:srgbClr val="EAEF42"/>
                </a:solidFill>
              </a:rPr>
              <a:t> PTLP </a:t>
            </a:r>
            <a:r>
              <a:rPr lang="en-US" sz="2000" b="1" dirty="0" err="1">
                <a:solidFill>
                  <a:srgbClr val="EAEF42"/>
                </a:solidFill>
              </a:rPr>
              <a:t>terhadap</a:t>
            </a:r>
            <a:r>
              <a:rPr lang="en-US" sz="2000" b="1" dirty="0">
                <a:solidFill>
                  <a:srgbClr val="EAEF42"/>
                </a:solidFill>
              </a:rPr>
              <a:t> SPT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r>
              <a:rPr lang="en-US" sz="2000" b="1" dirty="0" smtClean="0">
                <a:solidFill>
                  <a:srgbClr val="EAEF42"/>
                </a:solidFill>
              </a:rPr>
              <a:t>? </a:t>
            </a:r>
            <a:r>
              <a:rPr lang="en-US" sz="2000" dirty="0" smtClean="0">
                <a:solidFill>
                  <a:srgbClr val="FFFF00"/>
                </a:solidFill>
              </a:rPr>
              <a:t>(</a:t>
            </a:r>
            <a:r>
              <a:rPr lang="en-US" sz="2000" dirty="0" err="1" smtClean="0">
                <a:solidFill>
                  <a:srgbClr val="FFFF00"/>
                </a:solidFill>
              </a:rPr>
              <a:t>Lanjutan</a:t>
            </a:r>
            <a:r>
              <a:rPr lang="en-US" sz="2000" dirty="0" smtClean="0">
                <a:solidFill>
                  <a:srgbClr val="FFFF00"/>
                </a:solidFill>
              </a:rPr>
              <a:t> </a:t>
            </a:r>
            <a:r>
              <a:rPr lang="en-US" sz="2000" dirty="0" err="1" smtClean="0">
                <a:solidFill>
                  <a:srgbClr val="FFFF00"/>
                </a:solidFill>
              </a:rPr>
              <a:t>Jawaban</a:t>
            </a:r>
            <a:r>
              <a:rPr lang="en-US" sz="2000" dirty="0" smtClean="0">
                <a:solidFill>
                  <a:srgbClr val="FFFF00"/>
                </a:solidFill>
              </a:rPr>
              <a:t>)</a:t>
            </a:r>
            <a:endParaRPr lang="en-US" sz="2000" b="1" dirty="0">
              <a:solidFill>
                <a:srgbClr val="EAEF42"/>
              </a:solidFill>
            </a:endParaRPr>
          </a:p>
        </p:txBody>
      </p:sp>
      <p:sp>
        <p:nvSpPr>
          <p:cNvPr id="3" name="Content Placeholder 2"/>
          <p:cNvSpPr>
            <a:spLocks noGrp="1"/>
          </p:cNvSpPr>
          <p:nvPr>
            <p:ph idx="1"/>
          </p:nvPr>
        </p:nvSpPr>
        <p:spPr/>
        <p:txBody>
          <a:bodyPr>
            <a:normAutofit fontScale="25000" lnSpcReduction="20000"/>
          </a:bodyPr>
          <a:lstStyle/>
          <a:p>
            <a:pPr algn="just">
              <a:lnSpc>
                <a:spcPct val="170000"/>
              </a:lnSpc>
            </a:pPr>
            <a:r>
              <a:rPr lang="en-US" sz="7200" b="1" dirty="0" smtClean="0">
                <a:solidFill>
                  <a:srgbClr val="FFFF00"/>
                </a:solidFill>
              </a:rPr>
              <a:t>Dan </a:t>
            </a:r>
            <a:r>
              <a:rPr lang="en-US" sz="7200" b="1" dirty="0" err="1" smtClean="0">
                <a:solidFill>
                  <a:srgbClr val="FFFF00"/>
                </a:solidFill>
              </a:rPr>
              <a:t>dalam</a:t>
            </a:r>
            <a:r>
              <a:rPr lang="en-US" sz="7200" b="1" dirty="0" smtClean="0">
                <a:solidFill>
                  <a:srgbClr val="FFFF00"/>
                </a:solidFill>
              </a:rPr>
              <a:t> </a:t>
            </a:r>
            <a:r>
              <a:rPr lang="en-US" sz="7200" b="1" dirty="0" err="1" smtClean="0">
                <a:solidFill>
                  <a:srgbClr val="FFFF00"/>
                </a:solidFill>
              </a:rPr>
              <a:t>Pasal</a:t>
            </a:r>
            <a:r>
              <a:rPr lang="en-US" sz="7200" b="1" dirty="0" smtClean="0">
                <a:solidFill>
                  <a:srgbClr val="FFFF00"/>
                </a:solidFill>
              </a:rPr>
              <a:t> </a:t>
            </a:r>
            <a:r>
              <a:rPr lang="en-US" sz="7200" b="1" dirty="0" smtClean="0">
                <a:solidFill>
                  <a:srgbClr val="FFFF00"/>
                </a:solidFill>
              </a:rPr>
              <a:t>9 </a:t>
            </a:r>
            <a:r>
              <a:rPr lang="en-US" sz="7200" b="1" dirty="0" err="1" smtClean="0">
                <a:solidFill>
                  <a:srgbClr val="FFFF00"/>
                </a:solidFill>
              </a:rPr>
              <a:t>ayat</a:t>
            </a:r>
            <a:r>
              <a:rPr lang="en-US" sz="7200" b="1" dirty="0" smtClean="0">
                <a:solidFill>
                  <a:srgbClr val="FFFF00"/>
                </a:solidFill>
              </a:rPr>
              <a:t> (</a:t>
            </a:r>
            <a:r>
              <a:rPr lang="en-US" sz="7200" b="1" dirty="0" smtClean="0">
                <a:solidFill>
                  <a:srgbClr val="FFFF00"/>
                </a:solidFill>
              </a:rPr>
              <a:t>2) </a:t>
            </a:r>
            <a:r>
              <a:rPr lang="en-US" sz="7200" b="1" dirty="0" err="1" smtClean="0">
                <a:solidFill>
                  <a:srgbClr val="FFFF00"/>
                </a:solidFill>
              </a:rPr>
              <a:t>huruf</a:t>
            </a:r>
            <a:r>
              <a:rPr lang="en-US" sz="7200" b="1" dirty="0" smtClean="0">
                <a:solidFill>
                  <a:srgbClr val="FFFF00"/>
                </a:solidFill>
              </a:rPr>
              <a:t> b, </a:t>
            </a:r>
            <a:r>
              <a:rPr lang="en-US" sz="7200" b="1" dirty="0" err="1" smtClean="0">
                <a:solidFill>
                  <a:srgbClr val="FFFF00"/>
                </a:solidFill>
              </a:rPr>
              <a:t>atas</a:t>
            </a:r>
            <a:r>
              <a:rPr lang="en-US" sz="7200" b="1" dirty="0" smtClean="0">
                <a:solidFill>
                  <a:srgbClr val="FFFF00"/>
                </a:solidFill>
              </a:rPr>
              <a:t> </a:t>
            </a:r>
            <a:r>
              <a:rPr lang="en-US" sz="7200" b="1" dirty="0" err="1" smtClean="0">
                <a:solidFill>
                  <a:srgbClr val="FFFF00"/>
                </a:solidFill>
              </a:rPr>
              <a:t>pembayaran</a:t>
            </a:r>
            <a:r>
              <a:rPr lang="en-US" sz="7200" b="1" dirty="0" smtClean="0">
                <a:solidFill>
                  <a:srgbClr val="FFFF00"/>
                </a:solidFill>
              </a:rPr>
              <a:t> </a:t>
            </a:r>
            <a:r>
              <a:rPr lang="en-US" sz="7200" b="1" dirty="0" err="1" smtClean="0">
                <a:solidFill>
                  <a:srgbClr val="FFFF00"/>
                </a:solidFill>
              </a:rPr>
              <a:t>atau</a:t>
            </a:r>
            <a:r>
              <a:rPr lang="en-US" sz="7200" b="1" dirty="0" smtClean="0">
                <a:solidFill>
                  <a:srgbClr val="FFFF00"/>
                </a:solidFill>
              </a:rPr>
              <a:t> </a:t>
            </a:r>
            <a:r>
              <a:rPr lang="en-US" sz="7200" b="1" dirty="0" err="1" smtClean="0">
                <a:solidFill>
                  <a:srgbClr val="FFFF00"/>
                </a:solidFill>
              </a:rPr>
              <a:t>penyetoran</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sebagaimana</a:t>
            </a:r>
            <a:r>
              <a:rPr lang="en-US" sz="7200" b="1" dirty="0" smtClean="0">
                <a:solidFill>
                  <a:srgbClr val="FFFF00"/>
                </a:solidFill>
              </a:rPr>
              <a:t> </a:t>
            </a:r>
            <a:r>
              <a:rPr lang="en-US" sz="7200" b="1" dirty="0" err="1" smtClean="0">
                <a:solidFill>
                  <a:srgbClr val="FFFF00"/>
                </a:solidFill>
              </a:rPr>
              <a:t>dimaksud</a:t>
            </a:r>
            <a:r>
              <a:rPr lang="en-US" sz="7200" b="1" dirty="0" smtClean="0">
                <a:solidFill>
                  <a:srgbClr val="FFFF00"/>
                </a:solidFill>
              </a:rPr>
              <a:t> </a:t>
            </a:r>
            <a:r>
              <a:rPr lang="en-US" sz="7200" b="1" dirty="0" err="1" smtClean="0">
                <a:solidFill>
                  <a:srgbClr val="FFFF00"/>
                </a:solidFill>
              </a:rPr>
              <a:t>pada</a:t>
            </a:r>
            <a:r>
              <a:rPr lang="en-US" sz="7200" b="1" dirty="0" smtClean="0">
                <a:solidFill>
                  <a:srgbClr val="FFFF00"/>
                </a:solidFill>
              </a:rPr>
              <a:t> </a:t>
            </a:r>
            <a:r>
              <a:rPr lang="en-US" sz="7200" b="1" dirty="0" err="1" smtClean="0">
                <a:solidFill>
                  <a:srgbClr val="FFFF00"/>
                </a:solidFill>
              </a:rPr>
              <a:t>ayat</a:t>
            </a:r>
            <a:r>
              <a:rPr lang="en-US" sz="7200" b="1" dirty="0" smtClean="0">
                <a:solidFill>
                  <a:srgbClr val="FFFF00"/>
                </a:solidFill>
              </a:rPr>
              <a:t> (2) yang </a:t>
            </a:r>
            <a:r>
              <a:rPr lang="en-US" sz="7200" b="1" dirty="0" err="1" smtClean="0">
                <a:solidFill>
                  <a:srgbClr val="FFFF00"/>
                </a:solidFill>
              </a:rPr>
              <a:t>dilakukan</a:t>
            </a:r>
            <a:r>
              <a:rPr lang="en-US" sz="7200" b="1" dirty="0" smtClean="0">
                <a:solidFill>
                  <a:srgbClr val="FFFF00"/>
                </a:solidFill>
              </a:rPr>
              <a:t> </a:t>
            </a:r>
            <a:r>
              <a:rPr lang="en-US" sz="7200" b="1" dirty="0" err="1" smtClean="0">
                <a:solidFill>
                  <a:srgbClr val="FFFF00"/>
                </a:solidFill>
              </a:rPr>
              <a:t>setelah</a:t>
            </a:r>
            <a:r>
              <a:rPr lang="en-US" sz="7200" b="1" dirty="0" smtClean="0">
                <a:solidFill>
                  <a:srgbClr val="FFFF00"/>
                </a:solidFill>
              </a:rPr>
              <a:t> </a:t>
            </a:r>
            <a:r>
              <a:rPr lang="en-US" sz="7200" b="1" dirty="0" err="1" smtClean="0">
                <a:solidFill>
                  <a:srgbClr val="FFFF00"/>
                </a:solidFill>
              </a:rPr>
              <a:t>tanggal</a:t>
            </a:r>
            <a:r>
              <a:rPr lang="en-US" sz="7200" b="1" dirty="0" smtClean="0">
                <a:solidFill>
                  <a:srgbClr val="FFFF00"/>
                </a:solidFill>
              </a:rPr>
              <a:t> </a:t>
            </a:r>
            <a:r>
              <a:rPr lang="en-US" sz="7200" b="1" dirty="0" err="1" smtClean="0">
                <a:solidFill>
                  <a:srgbClr val="FFFF00"/>
                </a:solidFill>
              </a:rPr>
              <a:t>jatuh</a:t>
            </a:r>
            <a:r>
              <a:rPr lang="en-US" sz="7200" b="1" dirty="0" smtClean="0">
                <a:solidFill>
                  <a:srgbClr val="FFFF00"/>
                </a:solidFill>
              </a:rPr>
              <a:t> tempo </a:t>
            </a:r>
            <a:r>
              <a:rPr lang="en-US" sz="7200" b="1" dirty="0" err="1" smtClean="0">
                <a:solidFill>
                  <a:srgbClr val="FFFF00"/>
                </a:solidFill>
              </a:rPr>
              <a:t>penyampaian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dikenai</a:t>
            </a:r>
            <a:r>
              <a:rPr lang="en-US" sz="7200" b="1" dirty="0" smtClean="0">
                <a:solidFill>
                  <a:srgbClr val="FFFF00"/>
                </a:solidFill>
              </a:rPr>
              <a:t> </a:t>
            </a:r>
            <a:r>
              <a:rPr lang="en-US" sz="7200" b="1" dirty="0" err="1" smtClean="0">
                <a:solidFill>
                  <a:srgbClr val="FFFF00"/>
                </a:solidFill>
              </a:rPr>
              <a:t>sanksi</a:t>
            </a:r>
            <a:r>
              <a:rPr lang="en-US" sz="7200" b="1" dirty="0" smtClean="0">
                <a:solidFill>
                  <a:srgbClr val="FFFF00"/>
                </a:solidFill>
              </a:rPr>
              <a:t> </a:t>
            </a:r>
            <a:r>
              <a:rPr lang="en-US" sz="7200" b="1" dirty="0" err="1" smtClean="0">
                <a:solidFill>
                  <a:srgbClr val="FFFF00"/>
                </a:solidFill>
              </a:rPr>
              <a:t>administrasi</a:t>
            </a:r>
            <a:r>
              <a:rPr lang="en-US" sz="7200" b="1" dirty="0" smtClean="0">
                <a:solidFill>
                  <a:srgbClr val="FFFF00"/>
                </a:solidFill>
              </a:rPr>
              <a:t> </a:t>
            </a:r>
            <a:r>
              <a:rPr lang="en-US" sz="7200" b="1" dirty="0" err="1" smtClean="0">
                <a:solidFill>
                  <a:srgbClr val="FFFF00"/>
                </a:solidFill>
              </a:rPr>
              <a:t>berupa</a:t>
            </a:r>
            <a:r>
              <a:rPr lang="en-US" sz="7200" b="1" dirty="0" smtClean="0">
                <a:solidFill>
                  <a:srgbClr val="FFFF00"/>
                </a:solidFill>
              </a:rPr>
              <a:t> </a:t>
            </a:r>
            <a:r>
              <a:rPr lang="en-US" sz="7200" b="1" dirty="0" err="1" smtClean="0">
                <a:solidFill>
                  <a:srgbClr val="FFFF00"/>
                </a:solidFill>
              </a:rPr>
              <a:t>bunga</a:t>
            </a:r>
            <a:r>
              <a:rPr lang="en-US" sz="7200" b="1" dirty="0" smtClean="0">
                <a:solidFill>
                  <a:srgbClr val="FFFF00"/>
                </a:solidFill>
              </a:rPr>
              <a:t> </a:t>
            </a:r>
            <a:r>
              <a:rPr lang="en-US" sz="7200" b="1" dirty="0" err="1" smtClean="0">
                <a:solidFill>
                  <a:srgbClr val="FFFF00"/>
                </a:solidFill>
              </a:rPr>
              <a:t>sebesar</a:t>
            </a:r>
            <a:r>
              <a:rPr lang="en-US" sz="7200" b="1" dirty="0" smtClean="0">
                <a:solidFill>
                  <a:srgbClr val="FFFF00"/>
                </a:solidFill>
              </a:rPr>
              <a:t> 2% (</a:t>
            </a:r>
            <a:r>
              <a:rPr lang="en-US" sz="7200" b="1" dirty="0" err="1" smtClean="0">
                <a:solidFill>
                  <a:srgbClr val="FFFF00"/>
                </a:solidFill>
              </a:rPr>
              <a:t>dua</a:t>
            </a:r>
            <a:r>
              <a:rPr lang="en-US" sz="7200" b="1" dirty="0" smtClean="0">
                <a:solidFill>
                  <a:srgbClr val="FFFF00"/>
                </a:solidFill>
              </a:rPr>
              <a:t> </a:t>
            </a:r>
            <a:r>
              <a:rPr lang="en-US" sz="7200" b="1" dirty="0" err="1" smtClean="0">
                <a:solidFill>
                  <a:srgbClr val="FFFF00"/>
                </a:solidFill>
              </a:rPr>
              <a:t>persen</a:t>
            </a:r>
            <a:r>
              <a:rPr lang="en-US" sz="7200" b="1" dirty="0" smtClean="0">
                <a:solidFill>
                  <a:srgbClr val="FFFF00"/>
                </a:solidFill>
              </a:rPr>
              <a:t>) per </a:t>
            </a:r>
            <a:r>
              <a:rPr lang="en-US" sz="7200" b="1" dirty="0" err="1" smtClean="0">
                <a:solidFill>
                  <a:srgbClr val="FFFF00"/>
                </a:solidFill>
              </a:rPr>
              <a:t>bulan</a:t>
            </a:r>
            <a:r>
              <a:rPr lang="en-US" sz="7200" b="1" dirty="0" smtClean="0">
                <a:solidFill>
                  <a:srgbClr val="FFFF00"/>
                </a:solidFill>
              </a:rPr>
              <a:t> yang </a:t>
            </a:r>
            <a:r>
              <a:rPr lang="en-US" sz="7200" b="1" dirty="0" err="1" smtClean="0">
                <a:solidFill>
                  <a:srgbClr val="FFFF00"/>
                </a:solidFill>
              </a:rPr>
              <a:t>dihitung</a:t>
            </a:r>
            <a:r>
              <a:rPr lang="en-US" sz="7200" b="1" dirty="0" smtClean="0">
                <a:solidFill>
                  <a:srgbClr val="FFFF00"/>
                </a:solidFill>
              </a:rPr>
              <a:t> </a:t>
            </a:r>
            <a:r>
              <a:rPr lang="en-US" sz="7200" b="1" dirty="0" err="1" smtClean="0">
                <a:solidFill>
                  <a:srgbClr val="FFFF00"/>
                </a:solidFill>
              </a:rPr>
              <a:t>mulai</a:t>
            </a:r>
            <a:r>
              <a:rPr lang="en-US" sz="7200" b="1" dirty="0" smtClean="0">
                <a:solidFill>
                  <a:srgbClr val="FFFF00"/>
                </a:solidFill>
              </a:rPr>
              <a:t> </a:t>
            </a:r>
            <a:r>
              <a:rPr lang="en-US" sz="7200" b="1" dirty="0" err="1" smtClean="0">
                <a:solidFill>
                  <a:srgbClr val="FFFF00"/>
                </a:solidFill>
              </a:rPr>
              <a:t>dari</a:t>
            </a:r>
            <a:r>
              <a:rPr lang="en-US" sz="7200" b="1" dirty="0" smtClean="0">
                <a:solidFill>
                  <a:srgbClr val="FFFF00"/>
                </a:solidFill>
              </a:rPr>
              <a:t> </a:t>
            </a:r>
            <a:r>
              <a:rPr lang="en-US" sz="7200" b="1" dirty="0" err="1" smtClean="0">
                <a:solidFill>
                  <a:srgbClr val="FFFF00"/>
                </a:solidFill>
              </a:rPr>
              <a:t>berakhirnya</a:t>
            </a:r>
            <a:r>
              <a:rPr lang="en-US" sz="7200" b="1" dirty="0" smtClean="0">
                <a:solidFill>
                  <a:srgbClr val="FFFF00"/>
                </a:solidFill>
              </a:rPr>
              <a:t> </a:t>
            </a:r>
            <a:r>
              <a:rPr lang="en-US" sz="7200" b="1" dirty="0" err="1" smtClean="0">
                <a:solidFill>
                  <a:srgbClr val="FFFF00"/>
                </a:solidFill>
              </a:rPr>
              <a:t>batas</a:t>
            </a:r>
            <a:r>
              <a:rPr lang="en-US" sz="7200" b="1" dirty="0" smtClean="0">
                <a:solidFill>
                  <a:srgbClr val="FFFF00"/>
                </a:solidFill>
              </a:rPr>
              <a:t> </a:t>
            </a:r>
            <a:r>
              <a:rPr lang="en-US" sz="7200" b="1" dirty="0" err="1" smtClean="0">
                <a:solidFill>
                  <a:srgbClr val="FFFF00"/>
                </a:solidFill>
              </a:rPr>
              <a:t>waktu</a:t>
            </a:r>
            <a:r>
              <a:rPr lang="en-US" sz="7200" b="1" dirty="0" smtClean="0">
                <a:solidFill>
                  <a:srgbClr val="FFFF00"/>
                </a:solidFill>
              </a:rPr>
              <a:t> </a:t>
            </a:r>
            <a:r>
              <a:rPr lang="en-US" sz="7200" b="1" dirty="0" err="1" smtClean="0">
                <a:solidFill>
                  <a:srgbClr val="FFFF00"/>
                </a:solidFill>
              </a:rPr>
              <a:t>penyampaian</a:t>
            </a:r>
            <a:r>
              <a:rPr lang="en-US" sz="7200" b="1" dirty="0" smtClean="0">
                <a:solidFill>
                  <a:srgbClr val="FFFF00"/>
                </a:solidFill>
              </a:rPr>
              <a:t> </a:t>
            </a:r>
            <a:r>
              <a:rPr lang="en-US" sz="7200" b="1" dirty="0" err="1" smtClean="0">
                <a:solidFill>
                  <a:srgbClr val="FFFF00"/>
                </a:solidFill>
              </a:rPr>
              <a:t>Surat</a:t>
            </a:r>
            <a:r>
              <a:rPr lang="en-US" sz="7200" b="1" dirty="0" smtClean="0">
                <a:solidFill>
                  <a:srgbClr val="FFFF00"/>
                </a:solidFill>
              </a:rPr>
              <a:t> </a:t>
            </a:r>
            <a:r>
              <a:rPr lang="en-US" sz="7200" b="1" dirty="0" err="1" smtClean="0">
                <a:solidFill>
                  <a:srgbClr val="FFFF00"/>
                </a:solidFill>
              </a:rPr>
              <a:t>Pemberitahuan</a:t>
            </a:r>
            <a:r>
              <a:rPr lang="en-US" sz="7200" b="1" dirty="0" smtClean="0">
                <a:solidFill>
                  <a:srgbClr val="FFFF00"/>
                </a:solidFill>
              </a:rPr>
              <a:t> </a:t>
            </a:r>
            <a:r>
              <a:rPr lang="en-US" sz="7200" b="1" dirty="0" err="1" smtClean="0">
                <a:solidFill>
                  <a:srgbClr val="FFFF00"/>
                </a:solidFill>
              </a:rPr>
              <a:t>Tahunan</a:t>
            </a:r>
            <a:r>
              <a:rPr lang="en-US" sz="7200" b="1" dirty="0" smtClean="0">
                <a:solidFill>
                  <a:srgbClr val="FFFF00"/>
                </a:solidFill>
              </a:rPr>
              <a:t> </a:t>
            </a:r>
            <a:r>
              <a:rPr lang="en-US" sz="7200" b="1" dirty="0" err="1" smtClean="0">
                <a:solidFill>
                  <a:srgbClr val="FFFF00"/>
                </a:solidFill>
              </a:rPr>
              <a:t>sampai</a:t>
            </a:r>
            <a:r>
              <a:rPr lang="en-US" sz="7200" b="1" dirty="0" smtClean="0">
                <a:solidFill>
                  <a:srgbClr val="FFFF00"/>
                </a:solidFill>
              </a:rPr>
              <a:t> </a:t>
            </a:r>
            <a:r>
              <a:rPr lang="en-US" sz="7200" b="1" dirty="0" err="1" smtClean="0">
                <a:solidFill>
                  <a:srgbClr val="FFFF00"/>
                </a:solidFill>
              </a:rPr>
              <a:t>dengan</a:t>
            </a:r>
            <a:r>
              <a:rPr lang="en-US" sz="7200" b="1" dirty="0" smtClean="0">
                <a:solidFill>
                  <a:srgbClr val="FFFF00"/>
                </a:solidFill>
              </a:rPr>
              <a:t> </a:t>
            </a:r>
            <a:r>
              <a:rPr lang="en-US" sz="7200" b="1" dirty="0" err="1" smtClean="0">
                <a:solidFill>
                  <a:srgbClr val="FFFF00"/>
                </a:solidFill>
              </a:rPr>
              <a:t>tanggal</a:t>
            </a:r>
            <a:r>
              <a:rPr lang="en-US" sz="7200" b="1" dirty="0" smtClean="0">
                <a:solidFill>
                  <a:srgbClr val="FFFF00"/>
                </a:solidFill>
              </a:rPr>
              <a:t> </a:t>
            </a:r>
            <a:r>
              <a:rPr lang="en-US" sz="7200" b="1" dirty="0" err="1" smtClean="0">
                <a:solidFill>
                  <a:srgbClr val="FFFF00"/>
                </a:solidFill>
              </a:rPr>
              <a:t>pembayaran</a:t>
            </a:r>
            <a:r>
              <a:rPr lang="en-US" sz="7200" b="1" dirty="0" smtClean="0">
                <a:solidFill>
                  <a:srgbClr val="FFFF00"/>
                </a:solidFill>
              </a:rPr>
              <a:t>, </a:t>
            </a:r>
            <a:r>
              <a:rPr lang="en-US" sz="7200" b="1" dirty="0" err="1" smtClean="0">
                <a:solidFill>
                  <a:srgbClr val="FFFF00"/>
                </a:solidFill>
              </a:rPr>
              <a:t>dan</a:t>
            </a:r>
            <a:r>
              <a:rPr lang="en-US" sz="7200" b="1" dirty="0" smtClean="0">
                <a:solidFill>
                  <a:srgbClr val="FFFF00"/>
                </a:solidFill>
              </a:rPr>
              <a:t> </a:t>
            </a:r>
            <a:r>
              <a:rPr lang="en-US" sz="7200" b="1" dirty="0" err="1" smtClean="0">
                <a:solidFill>
                  <a:srgbClr val="FFFF00"/>
                </a:solidFill>
              </a:rPr>
              <a:t>bagian</a:t>
            </a:r>
            <a:r>
              <a:rPr lang="en-US" sz="7200" b="1" dirty="0" smtClean="0">
                <a:solidFill>
                  <a:srgbClr val="FFFF00"/>
                </a:solidFill>
              </a:rPr>
              <a:t> </a:t>
            </a:r>
            <a:r>
              <a:rPr lang="en-US" sz="7200" b="1" dirty="0" err="1" smtClean="0">
                <a:solidFill>
                  <a:srgbClr val="FFFF00"/>
                </a:solidFill>
              </a:rPr>
              <a:t>dari</a:t>
            </a:r>
            <a:r>
              <a:rPr lang="en-US" sz="7200" b="1" dirty="0" smtClean="0">
                <a:solidFill>
                  <a:srgbClr val="FFFF00"/>
                </a:solidFill>
              </a:rPr>
              <a:t> </a:t>
            </a:r>
            <a:r>
              <a:rPr lang="en-US" sz="7200" b="1" dirty="0" err="1" smtClean="0">
                <a:solidFill>
                  <a:srgbClr val="FFFF00"/>
                </a:solidFill>
              </a:rPr>
              <a:t>bulan</a:t>
            </a:r>
            <a:r>
              <a:rPr lang="en-US" sz="7200" b="1" dirty="0" smtClean="0">
                <a:solidFill>
                  <a:srgbClr val="FFFF00"/>
                </a:solidFill>
              </a:rPr>
              <a:t> </a:t>
            </a:r>
            <a:r>
              <a:rPr lang="en-US" sz="7200" b="1" dirty="0" err="1" smtClean="0">
                <a:solidFill>
                  <a:srgbClr val="FFFF00"/>
                </a:solidFill>
              </a:rPr>
              <a:t>dihitung</a:t>
            </a:r>
            <a:r>
              <a:rPr lang="en-US" sz="7200" b="1" dirty="0" smtClean="0">
                <a:solidFill>
                  <a:srgbClr val="FFFF00"/>
                </a:solidFill>
              </a:rPr>
              <a:t> </a:t>
            </a:r>
            <a:r>
              <a:rPr lang="en-US" sz="7200" b="1" dirty="0" err="1" smtClean="0">
                <a:solidFill>
                  <a:srgbClr val="FFFF00"/>
                </a:solidFill>
              </a:rPr>
              <a:t>penuh</a:t>
            </a:r>
            <a:r>
              <a:rPr lang="en-US" sz="7200" b="1" dirty="0" smtClean="0">
                <a:solidFill>
                  <a:srgbClr val="FFFF00"/>
                </a:solidFill>
              </a:rPr>
              <a:t> 1 (</a:t>
            </a:r>
            <a:r>
              <a:rPr lang="en-US" sz="7200" b="1" dirty="0" err="1" smtClean="0">
                <a:solidFill>
                  <a:srgbClr val="FFFF00"/>
                </a:solidFill>
              </a:rPr>
              <a:t>satu</a:t>
            </a:r>
            <a:r>
              <a:rPr lang="en-US" sz="7200" b="1" dirty="0" smtClean="0">
                <a:solidFill>
                  <a:srgbClr val="FFFF00"/>
                </a:solidFill>
              </a:rPr>
              <a:t>) </a:t>
            </a:r>
            <a:r>
              <a:rPr lang="en-US" sz="7200" b="1" dirty="0" err="1" smtClean="0">
                <a:solidFill>
                  <a:srgbClr val="FFFF00"/>
                </a:solidFill>
              </a:rPr>
              <a:t>bulan</a:t>
            </a:r>
            <a:r>
              <a:rPr lang="en-US" sz="7200" b="1" dirty="0" smtClean="0">
                <a:solidFill>
                  <a:srgbClr val="FFFF00"/>
                </a:solidFill>
              </a:rPr>
              <a:t>. (PTLP </a:t>
            </a:r>
            <a:r>
              <a:rPr lang="en-US" sz="7200" b="1" dirty="0" err="1" smtClean="0">
                <a:solidFill>
                  <a:srgbClr val="FFFF00"/>
                </a:solidFill>
              </a:rPr>
              <a:t>dikenakan</a:t>
            </a:r>
            <a:r>
              <a:rPr lang="en-US" sz="7200" b="1" dirty="0" smtClean="0">
                <a:solidFill>
                  <a:srgbClr val="FFFF00"/>
                </a:solidFill>
              </a:rPr>
              <a:t> </a:t>
            </a:r>
            <a:r>
              <a:rPr lang="en-US" sz="7200" b="1" dirty="0" err="1" smtClean="0">
                <a:solidFill>
                  <a:srgbClr val="FFFF00"/>
                </a:solidFill>
              </a:rPr>
              <a:t>sanksi</a:t>
            </a:r>
            <a:r>
              <a:rPr lang="en-US" sz="7200" b="1" dirty="0" smtClean="0">
                <a:solidFill>
                  <a:srgbClr val="FFFF00"/>
                </a:solidFill>
              </a:rPr>
              <a:t> </a:t>
            </a:r>
            <a:r>
              <a:rPr lang="en-US" sz="7200" b="1" dirty="0" err="1" smtClean="0">
                <a:solidFill>
                  <a:srgbClr val="FFFF00"/>
                </a:solidFill>
              </a:rPr>
              <a:t>administrasi</a:t>
            </a:r>
            <a:r>
              <a:rPr lang="en-US" sz="7200" b="1" dirty="0" smtClean="0">
                <a:solidFill>
                  <a:srgbClr val="FFFF00"/>
                </a:solidFill>
              </a:rPr>
              <a:t> </a:t>
            </a:r>
            <a:r>
              <a:rPr lang="en-US" sz="7200" b="1" dirty="0" err="1" smtClean="0">
                <a:solidFill>
                  <a:srgbClr val="FFFF00"/>
                </a:solidFill>
              </a:rPr>
              <a:t>sebesar</a:t>
            </a:r>
            <a:r>
              <a:rPr lang="en-US" sz="7200" b="1" dirty="0" smtClean="0">
                <a:solidFill>
                  <a:srgbClr val="FFFF00"/>
                </a:solidFill>
              </a:rPr>
              <a:t> 2% </a:t>
            </a:r>
            <a:r>
              <a:rPr lang="en-US" sz="7200" b="1" dirty="0" err="1" smtClean="0">
                <a:solidFill>
                  <a:srgbClr val="FFFF00"/>
                </a:solidFill>
              </a:rPr>
              <a:t>dari</a:t>
            </a:r>
            <a:r>
              <a:rPr lang="en-US" sz="7200" b="1" dirty="0" smtClean="0">
                <a:solidFill>
                  <a:srgbClr val="FFFF00"/>
                </a:solidFill>
              </a:rPr>
              <a:t> </a:t>
            </a:r>
            <a:r>
              <a:rPr lang="en-US" sz="7200" b="1" dirty="0" err="1" smtClean="0">
                <a:solidFill>
                  <a:srgbClr val="FFFF00"/>
                </a:solidFill>
              </a:rPr>
              <a:t>pajak</a:t>
            </a:r>
            <a:r>
              <a:rPr lang="en-US" sz="7200" b="1" dirty="0" smtClean="0">
                <a:solidFill>
                  <a:srgbClr val="FFFF00"/>
                </a:solidFill>
              </a:rPr>
              <a:t> </a:t>
            </a:r>
            <a:r>
              <a:rPr lang="en-US" sz="7200" b="1" dirty="0" err="1" smtClean="0">
                <a:solidFill>
                  <a:srgbClr val="FFFF00"/>
                </a:solidFill>
              </a:rPr>
              <a:t>terutang</a:t>
            </a:r>
            <a:r>
              <a:rPr lang="en-US" sz="7200" b="1" dirty="0" smtClean="0">
                <a:solidFill>
                  <a:srgbClr val="FFFF00"/>
                </a:solidFill>
              </a:rPr>
              <a:t> </a:t>
            </a:r>
            <a:r>
              <a:rPr lang="en-US" sz="7200" b="1" dirty="0" err="1" smtClean="0">
                <a:solidFill>
                  <a:srgbClr val="FFFF00"/>
                </a:solidFill>
              </a:rPr>
              <a:t>tgl</a:t>
            </a:r>
            <a:r>
              <a:rPr lang="en-US" sz="7200" b="1" dirty="0" smtClean="0">
                <a:solidFill>
                  <a:srgbClr val="FFFF00"/>
                </a:solidFill>
              </a:rPr>
              <a:t> 30 April 2013 </a:t>
            </a:r>
            <a:r>
              <a:rPr lang="en-US" sz="7200" b="1" dirty="0" err="1" smtClean="0">
                <a:solidFill>
                  <a:srgbClr val="FFFF00"/>
                </a:solidFill>
              </a:rPr>
              <a:t>sebesar</a:t>
            </a:r>
            <a:r>
              <a:rPr lang="en-US" sz="7200" b="1" dirty="0" smtClean="0">
                <a:solidFill>
                  <a:srgbClr val="FFFF00"/>
                </a:solidFill>
              </a:rPr>
              <a:t> </a:t>
            </a:r>
            <a:r>
              <a:rPr lang="en-US" sz="7200" b="1" dirty="0" err="1" smtClean="0">
                <a:solidFill>
                  <a:srgbClr val="FFFF00"/>
                </a:solidFill>
              </a:rPr>
              <a:t>Rp</a:t>
            </a:r>
            <a:r>
              <a:rPr lang="en-US" sz="7200" b="1" dirty="0" smtClean="0">
                <a:solidFill>
                  <a:srgbClr val="FFFF00"/>
                </a:solidFill>
              </a:rPr>
              <a:t>. 620.000.000 </a:t>
            </a:r>
            <a:r>
              <a:rPr lang="en-US" sz="7200" b="1" dirty="0" err="1" smtClean="0">
                <a:solidFill>
                  <a:srgbClr val="FFFF00"/>
                </a:solidFill>
              </a:rPr>
              <a:t>dan</a:t>
            </a:r>
            <a:r>
              <a:rPr lang="en-US" sz="7200" b="1" dirty="0" smtClean="0">
                <a:solidFill>
                  <a:srgbClr val="FFFF00"/>
                </a:solidFill>
              </a:rPr>
              <a:t> </a:t>
            </a:r>
            <a:r>
              <a:rPr lang="en-US" sz="7200" b="1" dirty="0" err="1" smtClean="0">
                <a:solidFill>
                  <a:srgbClr val="FFFF00"/>
                </a:solidFill>
              </a:rPr>
              <a:t>sisa</a:t>
            </a:r>
            <a:r>
              <a:rPr lang="en-US" sz="7200" b="1" dirty="0" smtClean="0">
                <a:solidFill>
                  <a:srgbClr val="FFFF00"/>
                </a:solidFill>
              </a:rPr>
              <a:t> </a:t>
            </a:r>
            <a:r>
              <a:rPr lang="en-US" sz="7200" b="1" dirty="0" err="1" smtClean="0">
                <a:solidFill>
                  <a:srgbClr val="FFFF00"/>
                </a:solidFill>
              </a:rPr>
              <a:t>utang</a:t>
            </a:r>
            <a:r>
              <a:rPr lang="en-US" sz="7200" b="1" dirty="0" smtClean="0">
                <a:solidFill>
                  <a:srgbClr val="FFFF00"/>
                </a:solidFill>
              </a:rPr>
              <a:t> </a:t>
            </a:r>
            <a:r>
              <a:rPr lang="en-US" sz="7200" b="1" dirty="0" err="1" smtClean="0">
                <a:solidFill>
                  <a:srgbClr val="FFFF00"/>
                </a:solidFill>
              </a:rPr>
              <a:t>setelah</a:t>
            </a:r>
            <a:r>
              <a:rPr lang="en-US" sz="7200" b="1" dirty="0" smtClean="0">
                <a:solidFill>
                  <a:srgbClr val="FFFF00"/>
                </a:solidFill>
              </a:rPr>
              <a:t> </a:t>
            </a:r>
            <a:r>
              <a:rPr lang="en-US" sz="7200" b="1" dirty="0" err="1" smtClean="0">
                <a:solidFill>
                  <a:srgbClr val="FFFF00"/>
                </a:solidFill>
              </a:rPr>
              <a:t>pembayaran</a:t>
            </a:r>
            <a:r>
              <a:rPr lang="en-US" sz="7200" b="1" dirty="0" smtClean="0">
                <a:solidFill>
                  <a:srgbClr val="FFFF00"/>
                </a:solidFill>
              </a:rPr>
              <a:t> </a:t>
            </a:r>
            <a:r>
              <a:rPr lang="en-US" sz="7200" b="1" dirty="0" err="1" smtClean="0">
                <a:solidFill>
                  <a:srgbClr val="FFFF00"/>
                </a:solidFill>
              </a:rPr>
              <a:t>cicilan</a:t>
            </a:r>
            <a:r>
              <a:rPr lang="en-US" sz="7200" b="1" dirty="0" smtClean="0">
                <a:solidFill>
                  <a:srgbClr val="FFFF00"/>
                </a:solidFill>
              </a:rPr>
              <a:t> </a:t>
            </a:r>
            <a:r>
              <a:rPr lang="en-US" sz="7200" b="1" dirty="0" err="1" smtClean="0">
                <a:solidFill>
                  <a:srgbClr val="FFFF00"/>
                </a:solidFill>
              </a:rPr>
              <a:t>tgl</a:t>
            </a:r>
            <a:r>
              <a:rPr lang="en-US" sz="7200" b="1" dirty="0" smtClean="0">
                <a:solidFill>
                  <a:srgbClr val="FFFF00"/>
                </a:solidFill>
              </a:rPr>
              <a:t> 26 Mei 2013 </a:t>
            </a:r>
            <a:r>
              <a:rPr lang="en-US" sz="7200" b="1" dirty="0" err="1" smtClean="0">
                <a:solidFill>
                  <a:srgbClr val="FFFF00"/>
                </a:solidFill>
              </a:rPr>
              <a:t>sebesar</a:t>
            </a:r>
            <a:r>
              <a:rPr lang="en-US" sz="7200" b="1" dirty="0" smtClean="0">
                <a:solidFill>
                  <a:srgbClr val="FFFF00"/>
                </a:solidFill>
              </a:rPr>
              <a:t> </a:t>
            </a:r>
            <a:r>
              <a:rPr lang="en-US" sz="7200" b="1" dirty="0" err="1" smtClean="0">
                <a:solidFill>
                  <a:srgbClr val="FFFF00"/>
                </a:solidFill>
              </a:rPr>
              <a:t>Rp</a:t>
            </a:r>
            <a:r>
              <a:rPr lang="en-US" sz="7200" b="1" dirty="0" smtClean="0">
                <a:solidFill>
                  <a:srgbClr val="FFFF00"/>
                </a:solidFill>
              </a:rPr>
              <a:t>. 320.000.000)</a:t>
            </a:r>
          </a:p>
          <a:p>
            <a:pPr algn="just">
              <a:lnSpc>
                <a:spcPct val="170000"/>
              </a:lnSpc>
              <a:buNone/>
            </a:pPr>
            <a:endParaRPr lang="en-US" sz="7200" b="1" dirty="0" smtClean="0">
              <a:solidFill>
                <a:srgbClr val="FFFF00"/>
              </a:solidFill>
            </a:endParaRPr>
          </a:p>
        </p:txBody>
      </p:sp>
    </p:spTree>
    <p:extLst>
      <p:ext uri="{BB962C8B-B14F-4D97-AF65-F5344CB8AC3E}">
        <p14:creationId xmlns:p14="http://schemas.microsoft.com/office/powerpoint/2010/main" xmlns="" val="2073304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Wingdings" charset="2"/>
              <a:buAutoNum type="arabicPlain" startAt="3"/>
            </a:pPr>
            <a:r>
              <a:rPr lang="en-US" sz="2000" b="1" dirty="0" err="1">
                <a:solidFill>
                  <a:srgbClr val="EAEF42"/>
                </a:solidFill>
              </a:rPr>
              <a:t>Bagaimana</a:t>
            </a:r>
            <a:r>
              <a:rPr lang="en-US" sz="2000" b="1" dirty="0">
                <a:solidFill>
                  <a:srgbClr val="EAEF42"/>
                </a:solidFill>
              </a:rPr>
              <a:t> </a:t>
            </a:r>
            <a:r>
              <a:rPr lang="en-US" sz="2000" b="1" dirty="0" err="1">
                <a:solidFill>
                  <a:srgbClr val="EAEF42"/>
                </a:solidFill>
              </a:rPr>
              <a:t>pengenaan</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terkait</a:t>
            </a:r>
            <a:r>
              <a:rPr lang="en-US" sz="2000" b="1" dirty="0">
                <a:solidFill>
                  <a:srgbClr val="EAEF42"/>
                </a:solidFill>
              </a:rPr>
              <a:t> </a:t>
            </a:r>
            <a:r>
              <a:rPr lang="en-US" sz="2000" b="1" dirty="0" err="1">
                <a:solidFill>
                  <a:srgbClr val="EAEF42"/>
                </a:solidFill>
              </a:rPr>
              <a:t>dengan</a:t>
            </a:r>
            <a:r>
              <a:rPr lang="en-US" sz="2000" b="1" dirty="0">
                <a:solidFill>
                  <a:srgbClr val="EAEF42"/>
                </a:solidFill>
              </a:rPr>
              <a:t> </a:t>
            </a:r>
            <a:r>
              <a:rPr lang="en-US" sz="2000" b="1" dirty="0" err="1">
                <a:solidFill>
                  <a:srgbClr val="EAEF42"/>
                </a:solidFill>
              </a:rPr>
              <a:t>tindakan</a:t>
            </a:r>
            <a:r>
              <a:rPr lang="en-US" sz="2000" b="1" dirty="0">
                <a:solidFill>
                  <a:srgbClr val="EAEF42"/>
                </a:solidFill>
              </a:rPr>
              <a:t> yang </a:t>
            </a:r>
            <a:r>
              <a:rPr lang="en-US" sz="2000" b="1" dirty="0" err="1">
                <a:solidFill>
                  <a:srgbClr val="EAEF42"/>
                </a:solidFill>
              </a:rPr>
              <a:t>dilakukan</a:t>
            </a:r>
            <a:r>
              <a:rPr lang="en-US" sz="2000" b="1" dirty="0">
                <a:solidFill>
                  <a:srgbClr val="EAEF42"/>
                </a:solidFill>
              </a:rPr>
              <a:t> </a:t>
            </a:r>
            <a:r>
              <a:rPr lang="en-US" sz="2000" b="1" dirty="0" err="1">
                <a:solidFill>
                  <a:srgbClr val="EAEF42"/>
                </a:solidFill>
              </a:rPr>
              <a:t>oleh</a:t>
            </a:r>
            <a:r>
              <a:rPr lang="en-US" sz="2000" b="1" dirty="0">
                <a:solidFill>
                  <a:srgbClr val="EAEF42"/>
                </a:solidFill>
              </a:rPr>
              <a:t> PTLP </a:t>
            </a:r>
            <a:r>
              <a:rPr lang="en-US" sz="2000" b="1" dirty="0" err="1">
                <a:solidFill>
                  <a:srgbClr val="EAEF42"/>
                </a:solidFill>
              </a:rPr>
              <a:t>terhadap</a:t>
            </a:r>
            <a:r>
              <a:rPr lang="en-US" sz="2000" b="1" dirty="0">
                <a:solidFill>
                  <a:srgbClr val="EAEF42"/>
                </a:solidFill>
              </a:rPr>
              <a:t> SPT </a:t>
            </a:r>
            <a:r>
              <a:rPr lang="en-US" sz="2000" b="1" dirty="0" err="1">
                <a:solidFill>
                  <a:srgbClr val="EAEF42"/>
                </a:solidFill>
              </a:rPr>
              <a:t>Tahunan</a:t>
            </a:r>
            <a:r>
              <a:rPr lang="en-US" sz="2000" b="1" dirty="0">
                <a:solidFill>
                  <a:srgbClr val="EAEF42"/>
                </a:solidFill>
              </a:rPr>
              <a: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2012</a:t>
            </a:r>
            <a:r>
              <a:rPr lang="en-US" sz="2000" b="1" dirty="0" smtClean="0">
                <a:solidFill>
                  <a:srgbClr val="EAEF42"/>
                </a:solidFill>
              </a:rPr>
              <a:t>? </a:t>
            </a:r>
            <a:r>
              <a:rPr lang="en-US" sz="2000" dirty="0" smtClean="0">
                <a:solidFill>
                  <a:srgbClr val="FFFF00"/>
                </a:solidFill>
              </a:rPr>
              <a:t>(</a:t>
            </a:r>
            <a:r>
              <a:rPr lang="en-US" sz="2000" dirty="0" err="1" smtClean="0">
                <a:solidFill>
                  <a:srgbClr val="FFFF00"/>
                </a:solidFill>
              </a:rPr>
              <a:t>Lanjutan</a:t>
            </a:r>
            <a:r>
              <a:rPr lang="en-US" sz="2000" dirty="0" smtClean="0">
                <a:solidFill>
                  <a:srgbClr val="FFFF00"/>
                </a:solidFill>
              </a:rPr>
              <a:t> </a:t>
            </a:r>
            <a:r>
              <a:rPr lang="en-US" sz="2000" dirty="0" err="1" smtClean="0">
                <a:solidFill>
                  <a:srgbClr val="FFFF00"/>
                </a:solidFill>
              </a:rPr>
              <a:t>Jawaban</a:t>
            </a:r>
            <a:r>
              <a:rPr lang="en-US" sz="2000" dirty="0" smtClean="0">
                <a:solidFill>
                  <a:srgbClr val="FFFF00"/>
                </a:solidFill>
              </a:rPr>
              <a:t>)</a:t>
            </a:r>
            <a:endParaRPr lang="en-US" sz="2000" b="1" dirty="0">
              <a:solidFill>
                <a:srgbClr val="EAEF42"/>
              </a:solidFill>
            </a:endParaRPr>
          </a:p>
        </p:txBody>
      </p:sp>
      <p:sp>
        <p:nvSpPr>
          <p:cNvPr id="3" name="Content Placeholder 2"/>
          <p:cNvSpPr>
            <a:spLocks noGrp="1"/>
          </p:cNvSpPr>
          <p:nvPr>
            <p:ph idx="1"/>
          </p:nvPr>
        </p:nvSpPr>
        <p:spPr/>
        <p:txBody>
          <a:bodyPr>
            <a:noAutofit/>
          </a:bodyPr>
          <a:lstStyle/>
          <a:p>
            <a:pPr algn="just">
              <a:buNone/>
            </a:pPr>
            <a:r>
              <a:rPr lang="en-US" sz="1750" b="1" dirty="0" err="1" smtClean="0">
                <a:solidFill>
                  <a:srgbClr val="FFFF00"/>
                </a:solidFill>
              </a:rPr>
              <a:t>Maka</a:t>
            </a:r>
            <a:r>
              <a:rPr lang="en-US" sz="1750" b="1" dirty="0" smtClean="0">
                <a:solidFill>
                  <a:srgbClr val="FFFF00"/>
                </a:solidFill>
              </a:rPr>
              <a:t> </a:t>
            </a:r>
            <a:r>
              <a:rPr lang="en-US" sz="1750" b="1" dirty="0" err="1" smtClean="0">
                <a:solidFill>
                  <a:srgbClr val="FFFF00"/>
                </a:solidFill>
              </a:rPr>
              <a:t>disimpulkan</a:t>
            </a:r>
            <a:r>
              <a:rPr lang="en-US" sz="1750" b="1" dirty="0" smtClean="0">
                <a:solidFill>
                  <a:srgbClr val="FFFF00"/>
                </a:solidFill>
              </a:rPr>
              <a:t> </a:t>
            </a:r>
            <a:r>
              <a:rPr lang="en-US" sz="1750" b="1" dirty="0" err="1" smtClean="0">
                <a:solidFill>
                  <a:srgbClr val="FFFF00"/>
                </a:solidFill>
              </a:rPr>
              <a:t>bahwa</a:t>
            </a:r>
            <a:r>
              <a:rPr lang="en-US" sz="1750" b="1" dirty="0" smtClean="0">
                <a:solidFill>
                  <a:srgbClr val="FFFF00"/>
                </a:solidFill>
              </a:rPr>
              <a:t> PTLP </a:t>
            </a:r>
            <a:r>
              <a:rPr lang="en-US" sz="1750" b="1" dirty="0" err="1" smtClean="0">
                <a:solidFill>
                  <a:srgbClr val="FFFF00"/>
                </a:solidFill>
              </a:rPr>
              <a:t>mendapat</a:t>
            </a:r>
            <a:r>
              <a:rPr lang="en-US" sz="1750" b="1" dirty="0" smtClean="0">
                <a:solidFill>
                  <a:srgbClr val="FFFF00"/>
                </a:solidFill>
              </a:rPr>
              <a:t> </a:t>
            </a:r>
            <a:r>
              <a:rPr lang="en-US" sz="1750" b="1" dirty="0" err="1" smtClean="0">
                <a:solidFill>
                  <a:srgbClr val="FFFF00"/>
                </a:solidFill>
              </a:rPr>
              <a:t>sanksi</a:t>
            </a:r>
            <a:r>
              <a:rPr lang="en-US" sz="1750" b="1" dirty="0" smtClean="0">
                <a:solidFill>
                  <a:srgbClr val="FFFF00"/>
                </a:solidFill>
              </a:rPr>
              <a:t> </a:t>
            </a:r>
            <a:r>
              <a:rPr lang="en-US" sz="1750" b="1" dirty="0" err="1" smtClean="0">
                <a:solidFill>
                  <a:srgbClr val="FFFF00"/>
                </a:solidFill>
              </a:rPr>
              <a:t>telat</a:t>
            </a:r>
            <a:r>
              <a:rPr lang="en-US" sz="1750" b="1" dirty="0" smtClean="0">
                <a:solidFill>
                  <a:srgbClr val="FFFF00"/>
                </a:solidFill>
              </a:rPr>
              <a:t> </a:t>
            </a:r>
            <a:r>
              <a:rPr lang="en-US" sz="1750" b="1" dirty="0" err="1" smtClean="0">
                <a:solidFill>
                  <a:srgbClr val="FFFF00"/>
                </a:solidFill>
              </a:rPr>
              <a:t>lapor</a:t>
            </a:r>
            <a:r>
              <a:rPr lang="en-US" sz="1750" b="1" dirty="0" smtClean="0">
                <a:solidFill>
                  <a:srgbClr val="FFFF00"/>
                </a:solidFill>
              </a:rPr>
              <a:t> </a:t>
            </a:r>
            <a:r>
              <a:rPr lang="en-US" sz="1750" b="1" dirty="0" err="1" smtClean="0">
                <a:solidFill>
                  <a:srgbClr val="FFFF00"/>
                </a:solidFill>
              </a:rPr>
              <a:t>dan</a:t>
            </a:r>
            <a:r>
              <a:rPr lang="en-US" sz="1750" b="1" dirty="0" smtClean="0">
                <a:solidFill>
                  <a:srgbClr val="FFFF00"/>
                </a:solidFill>
              </a:rPr>
              <a:t> </a:t>
            </a:r>
            <a:r>
              <a:rPr lang="en-US" sz="1750" b="1" dirty="0" err="1" smtClean="0">
                <a:solidFill>
                  <a:srgbClr val="FFFF00"/>
                </a:solidFill>
              </a:rPr>
              <a:t>telat</a:t>
            </a:r>
            <a:r>
              <a:rPr lang="en-US" sz="1750" b="1" dirty="0" smtClean="0">
                <a:solidFill>
                  <a:srgbClr val="FFFF00"/>
                </a:solidFill>
              </a:rPr>
              <a:t> </a:t>
            </a:r>
            <a:r>
              <a:rPr lang="en-US" sz="1750" b="1" dirty="0" err="1" smtClean="0">
                <a:solidFill>
                  <a:srgbClr val="FFFF00"/>
                </a:solidFill>
              </a:rPr>
              <a:t>bayar</a:t>
            </a:r>
            <a:r>
              <a:rPr lang="en-US" sz="1750" b="1" dirty="0" smtClean="0">
                <a:solidFill>
                  <a:srgbClr val="FFFF00"/>
                </a:solidFill>
              </a:rPr>
              <a:t>:</a:t>
            </a:r>
          </a:p>
          <a:p>
            <a:pPr lvl="0">
              <a:buNone/>
            </a:pPr>
            <a:r>
              <a:rPr lang="en-US" sz="1750" b="1" dirty="0" err="1" smtClean="0">
                <a:solidFill>
                  <a:srgbClr val="FFFF00"/>
                </a:solidFill>
              </a:rPr>
              <a:t>Telat</a:t>
            </a:r>
            <a:r>
              <a:rPr lang="en-US" sz="1750" b="1" dirty="0" smtClean="0">
                <a:solidFill>
                  <a:srgbClr val="FFFF00"/>
                </a:solidFill>
              </a:rPr>
              <a:t> </a:t>
            </a:r>
            <a:r>
              <a:rPr lang="en-US" sz="1750" b="1" dirty="0" err="1" smtClean="0">
                <a:solidFill>
                  <a:srgbClr val="FFFF00"/>
                </a:solidFill>
              </a:rPr>
              <a:t>Lapor</a:t>
            </a:r>
            <a:r>
              <a:rPr lang="en-US" sz="1750" b="1" dirty="0" smtClean="0">
                <a:solidFill>
                  <a:srgbClr val="FFFF00"/>
                </a:solidFill>
              </a:rPr>
              <a:t> SPT </a:t>
            </a:r>
            <a:r>
              <a:rPr lang="en-US" sz="1750" b="1" dirty="0" err="1" smtClean="0">
                <a:solidFill>
                  <a:srgbClr val="FFFF00"/>
                </a:solidFill>
              </a:rPr>
              <a:t>Tahunan</a:t>
            </a:r>
            <a:r>
              <a:rPr lang="en-US" sz="1750" b="1" dirty="0" smtClean="0">
                <a:solidFill>
                  <a:srgbClr val="FFFF00"/>
                </a:solidFill>
              </a:rPr>
              <a:t> WP </a:t>
            </a:r>
            <a:r>
              <a:rPr lang="en-US" sz="1750" b="1" dirty="0" err="1" smtClean="0">
                <a:solidFill>
                  <a:srgbClr val="FFFF00"/>
                </a:solidFill>
              </a:rPr>
              <a:t>Badan</a:t>
            </a:r>
            <a:r>
              <a:rPr lang="en-US" sz="1750" b="1" dirty="0" smtClean="0">
                <a:solidFill>
                  <a:srgbClr val="FFFF00"/>
                </a:solidFill>
              </a:rPr>
              <a:t> (</a:t>
            </a:r>
            <a:r>
              <a:rPr lang="en-US" sz="1750" b="1" dirty="0" err="1" smtClean="0">
                <a:solidFill>
                  <a:srgbClr val="FFFF00"/>
                </a:solidFill>
              </a:rPr>
              <a:t>sanksi</a:t>
            </a:r>
            <a:r>
              <a:rPr lang="en-US" sz="1750" b="1" dirty="0" smtClean="0">
                <a:solidFill>
                  <a:srgbClr val="FFFF00"/>
                </a:solidFill>
              </a:rPr>
              <a:t> </a:t>
            </a:r>
            <a:r>
              <a:rPr lang="en-US" sz="1750" b="1" dirty="0" err="1" smtClean="0">
                <a:solidFill>
                  <a:srgbClr val="FFFF00"/>
                </a:solidFill>
              </a:rPr>
              <a:t>administrasi</a:t>
            </a:r>
            <a:r>
              <a:rPr lang="en-US" sz="1750" b="1" dirty="0" smtClean="0">
                <a:solidFill>
                  <a:srgbClr val="FFFF00"/>
                </a:solidFill>
              </a:rPr>
              <a:t>)	</a:t>
            </a:r>
            <a:r>
              <a:rPr lang="en-US" sz="1750" b="1" dirty="0" err="1" smtClean="0">
                <a:solidFill>
                  <a:srgbClr val="FFFF00"/>
                </a:solidFill>
              </a:rPr>
              <a:t>Rp</a:t>
            </a:r>
            <a:r>
              <a:rPr lang="en-US" sz="1750" b="1" dirty="0" smtClean="0">
                <a:solidFill>
                  <a:srgbClr val="FFFF00"/>
                </a:solidFill>
              </a:rPr>
              <a:t>. 1.000.000</a:t>
            </a:r>
          </a:p>
          <a:p>
            <a:pPr lvl="0">
              <a:buNone/>
            </a:pPr>
            <a:r>
              <a:rPr lang="en-US" sz="1750" b="1" dirty="0" err="1" smtClean="0">
                <a:solidFill>
                  <a:srgbClr val="FFFF00"/>
                </a:solidFill>
              </a:rPr>
              <a:t>Telat</a:t>
            </a:r>
            <a:r>
              <a:rPr lang="en-US" sz="1750" b="1" dirty="0" smtClean="0">
                <a:solidFill>
                  <a:srgbClr val="FFFF00"/>
                </a:solidFill>
              </a:rPr>
              <a:t> </a:t>
            </a:r>
            <a:r>
              <a:rPr lang="en-US" sz="1750" b="1" dirty="0" err="1" smtClean="0">
                <a:solidFill>
                  <a:srgbClr val="FFFF00"/>
                </a:solidFill>
              </a:rPr>
              <a:t>Setor</a:t>
            </a:r>
            <a:r>
              <a:rPr lang="en-US" sz="1750" b="1" dirty="0" smtClean="0">
                <a:solidFill>
                  <a:srgbClr val="FFFF00"/>
                </a:solidFill>
              </a:rPr>
              <a:t> </a:t>
            </a:r>
            <a:r>
              <a:rPr lang="en-US" sz="1750" b="1" dirty="0" err="1" smtClean="0">
                <a:solidFill>
                  <a:srgbClr val="FFFF00"/>
                </a:solidFill>
              </a:rPr>
              <a:t>sanksi</a:t>
            </a:r>
            <a:r>
              <a:rPr lang="en-US" sz="1750" b="1" dirty="0" smtClean="0">
                <a:solidFill>
                  <a:srgbClr val="FFFF00"/>
                </a:solidFill>
              </a:rPr>
              <a:t> </a:t>
            </a:r>
            <a:r>
              <a:rPr lang="en-US" sz="1750" b="1" dirty="0" err="1" smtClean="0">
                <a:solidFill>
                  <a:srgbClr val="FFFF00"/>
                </a:solidFill>
              </a:rPr>
              <a:t>administrasi</a:t>
            </a:r>
            <a:r>
              <a:rPr lang="en-US" sz="1750" b="1" dirty="0" smtClean="0">
                <a:solidFill>
                  <a:srgbClr val="FFFF00"/>
                </a:solidFill>
              </a:rPr>
              <a:t> </a:t>
            </a:r>
            <a:r>
              <a:rPr lang="en-US" sz="1750" b="1" dirty="0" err="1" smtClean="0">
                <a:solidFill>
                  <a:srgbClr val="FFFF00"/>
                </a:solidFill>
              </a:rPr>
              <a:t>berupa</a:t>
            </a:r>
            <a:r>
              <a:rPr lang="en-US" sz="1750" b="1" dirty="0" smtClean="0">
                <a:solidFill>
                  <a:srgbClr val="FFFF00"/>
                </a:solidFill>
              </a:rPr>
              <a:t> </a:t>
            </a:r>
            <a:r>
              <a:rPr lang="en-US" sz="1750" b="1" dirty="0" err="1" smtClean="0">
                <a:solidFill>
                  <a:srgbClr val="FFFF00"/>
                </a:solidFill>
              </a:rPr>
              <a:t>bunga</a:t>
            </a:r>
            <a:endParaRPr lang="en-US" sz="1750" b="1" dirty="0" smtClean="0">
              <a:solidFill>
                <a:srgbClr val="FFFF00"/>
              </a:solidFill>
            </a:endParaRPr>
          </a:p>
          <a:p>
            <a:pPr lvl="0"/>
            <a:r>
              <a:rPr lang="en-US" sz="1750" b="1" dirty="0" err="1" smtClean="0">
                <a:solidFill>
                  <a:srgbClr val="FFFF00"/>
                </a:solidFill>
              </a:rPr>
              <a:t>Pajak</a:t>
            </a:r>
            <a:r>
              <a:rPr lang="en-US" sz="1750" b="1" dirty="0" smtClean="0">
                <a:solidFill>
                  <a:srgbClr val="FFFF00"/>
                </a:solidFill>
              </a:rPr>
              <a:t> </a:t>
            </a:r>
            <a:r>
              <a:rPr lang="en-US" sz="1750" b="1" dirty="0" err="1" smtClean="0">
                <a:solidFill>
                  <a:srgbClr val="FFFF00"/>
                </a:solidFill>
              </a:rPr>
              <a:t>terutang</a:t>
            </a:r>
            <a:r>
              <a:rPr lang="en-US" sz="1750" b="1" dirty="0" smtClean="0">
                <a:solidFill>
                  <a:srgbClr val="FFFF00"/>
                </a:solidFill>
              </a:rPr>
              <a:t> </a:t>
            </a:r>
            <a:r>
              <a:rPr lang="en-US" sz="1750" b="1" dirty="0" err="1" smtClean="0">
                <a:solidFill>
                  <a:srgbClr val="FFFF00"/>
                </a:solidFill>
              </a:rPr>
              <a:t>tgl</a:t>
            </a:r>
            <a:r>
              <a:rPr lang="en-US" sz="1750" b="1" dirty="0" smtClean="0">
                <a:solidFill>
                  <a:srgbClr val="FFFF00"/>
                </a:solidFill>
              </a:rPr>
              <a:t> 30/04/2013 (2% x 620.000.000)		Rp.12.400.000</a:t>
            </a:r>
          </a:p>
          <a:p>
            <a:pPr lvl="0"/>
            <a:r>
              <a:rPr lang="en-US" sz="1750" b="1" dirty="0" err="1" smtClean="0">
                <a:solidFill>
                  <a:srgbClr val="FFFF00"/>
                </a:solidFill>
              </a:rPr>
              <a:t>Pajak</a:t>
            </a:r>
            <a:r>
              <a:rPr lang="en-US" sz="1750" b="1" dirty="0" smtClean="0">
                <a:solidFill>
                  <a:srgbClr val="FFFF00"/>
                </a:solidFill>
              </a:rPr>
              <a:t> </a:t>
            </a:r>
            <a:r>
              <a:rPr lang="en-US" sz="1750" b="1" dirty="0" err="1" smtClean="0">
                <a:solidFill>
                  <a:srgbClr val="FFFF00"/>
                </a:solidFill>
              </a:rPr>
              <a:t>terutang</a:t>
            </a:r>
            <a:r>
              <a:rPr lang="en-US" sz="1750" b="1" dirty="0" smtClean="0">
                <a:solidFill>
                  <a:srgbClr val="FFFF00"/>
                </a:solidFill>
              </a:rPr>
              <a:t> </a:t>
            </a:r>
            <a:r>
              <a:rPr lang="en-US" sz="1750" b="1" dirty="0" err="1" smtClean="0">
                <a:solidFill>
                  <a:srgbClr val="FFFF00"/>
                </a:solidFill>
              </a:rPr>
              <a:t>stlh</a:t>
            </a:r>
            <a:r>
              <a:rPr lang="en-US" sz="1750" b="1" dirty="0" smtClean="0">
                <a:solidFill>
                  <a:srgbClr val="FFFF00"/>
                </a:solidFill>
              </a:rPr>
              <a:t> </a:t>
            </a:r>
            <a:r>
              <a:rPr lang="en-US" sz="1750" b="1" dirty="0" err="1" smtClean="0">
                <a:solidFill>
                  <a:srgbClr val="FFFF00"/>
                </a:solidFill>
              </a:rPr>
              <a:t>dicicil</a:t>
            </a:r>
            <a:r>
              <a:rPr lang="en-US" sz="1750" b="1" dirty="0" smtClean="0">
                <a:solidFill>
                  <a:srgbClr val="FFFF00"/>
                </a:solidFill>
              </a:rPr>
              <a:t> (2% x (620juta – 300juta)		</a:t>
            </a:r>
            <a:r>
              <a:rPr lang="en-US" sz="1750" b="1" u="sng" dirty="0" err="1" smtClean="0">
                <a:solidFill>
                  <a:srgbClr val="FFFF00"/>
                </a:solidFill>
              </a:rPr>
              <a:t>Rp</a:t>
            </a:r>
            <a:r>
              <a:rPr lang="en-US" sz="1750" b="1" u="sng" dirty="0" smtClean="0">
                <a:solidFill>
                  <a:srgbClr val="FFFF00"/>
                </a:solidFill>
              </a:rPr>
              <a:t>.  6.400.000</a:t>
            </a:r>
          </a:p>
          <a:p>
            <a:pPr>
              <a:buNone/>
            </a:pPr>
            <a:r>
              <a:rPr lang="en-US" sz="1750" b="1" dirty="0" smtClean="0">
                <a:solidFill>
                  <a:srgbClr val="FFFF00"/>
                </a:solidFill>
              </a:rPr>
              <a:t>Total </a:t>
            </a:r>
            <a:r>
              <a:rPr lang="en-US" sz="1750" b="1" dirty="0" err="1" smtClean="0">
                <a:solidFill>
                  <a:srgbClr val="FFFF00"/>
                </a:solidFill>
              </a:rPr>
              <a:t>sanksi</a:t>
            </a:r>
            <a:r>
              <a:rPr lang="en-US" sz="1750" b="1" dirty="0" smtClean="0">
                <a:solidFill>
                  <a:srgbClr val="FFFF00"/>
                </a:solidFill>
              </a:rPr>
              <a:t> </a:t>
            </a:r>
            <a:r>
              <a:rPr lang="en-US" sz="1750" b="1" dirty="0" err="1" smtClean="0">
                <a:solidFill>
                  <a:srgbClr val="FFFF00"/>
                </a:solidFill>
              </a:rPr>
              <a:t>perpajakan</a:t>
            </a:r>
            <a:r>
              <a:rPr lang="en-US" sz="1750" b="1" dirty="0" smtClean="0">
                <a:solidFill>
                  <a:srgbClr val="FFFF00"/>
                </a:solidFill>
              </a:rPr>
              <a:t> </a:t>
            </a:r>
            <a:r>
              <a:rPr lang="en-US" sz="1750" b="1" dirty="0" err="1" smtClean="0">
                <a:solidFill>
                  <a:srgbClr val="FFFF00"/>
                </a:solidFill>
              </a:rPr>
              <a:t>atas</a:t>
            </a:r>
            <a:r>
              <a:rPr lang="en-US" sz="1750" b="1" dirty="0" smtClean="0">
                <a:solidFill>
                  <a:srgbClr val="FFFF00"/>
                </a:solidFill>
              </a:rPr>
              <a:t> SPT </a:t>
            </a:r>
            <a:r>
              <a:rPr lang="en-US" sz="1750" b="1" dirty="0" err="1" smtClean="0">
                <a:solidFill>
                  <a:srgbClr val="FFFF00"/>
                </a:solidFill>
              </a:rPr>
              <a:t>Tahunan</a:t>
            </a:r>
            <a:r>
              <a:rPr lang="en-US" sz="1750" b="1" dirty="0" smtClean="0">
                <a:solidFill>
                  <a:srgbClr val="FFFF00"/>
                </a:solidFill>
              </a:rPr>
              <a:t> </a:t>
            </a:r>
            <a:r>
              <a:rPr lang="en-US" sz="1750" b="1" dirty="0" err="1" smtClean="0">
                <a:solidFill>
                  <a:srgbClr val="FFFF00"/>
                </a:solidFill>
              </a:rPr>
              <a:t>PPh</a:t>
            </a:r>
            <a:r>
              <a:rPr lang="en-US" sz="1750" b="1" dirty="0" smtClean="0">
                <a:solidFill>
                  <a:srgbClr val="FFFF00"/>
                </a:solidFill>
              </a:rPr>
              <a:t> </a:t>
            </a:r>
            <a:r>
              <a:rPr lang="en-US" sz="1750" b="1" dirty="0" err="1" smtClean="0">
                <a:solidFill>
                  <a:srgbClr val="FFFF00"/>
                </a:solidFill>
              </a:rPr>
              <a:t>Badan</a:t>
            </a:r>
            <a:r>
              <a:rPr lang="en-US" sz="1750" b="1" dirty="0" smtClean="0">
                <a:solidFill>
                  <a:srgbClr val="FFFF00"/>
                </a:solidFill>
              </a:rPr>
              <a:t> 2012	Rp.19.800.000</a:t>
            </a:r>
          </a:p>
          <a:p>
            <a:pPr algn="just">
              <a:lnSpc>
                <a:spcPct val="170000"/>
              </a:lnSpc>
              <a:buNone/>
            </a:pPr>
            <a:endParaRPr lang="en-US" sz="1750" b="1" dirty="0" smtClean="0">
              <a:solidFill>
                <a:srgbClr val="FFFF00"/>
              </a:solidFill>
            </a:endParaRPr>
          </a:p>
        </p:txBody>
      </p:sp>
    </p:spTree>
    <p:extLst>
      <p:ext uri="{BB962C8B-B14F-4D97-AF65-F5344CB8AC3E}">
        <p14:creationId xmlns:p14="http://schemas.microsoft.com/office/powerpoint/2010/main" xmlns="" val="20733048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4"/>
            </a:pPr>
            <a:r>
              <a:rPr lang="en-US" sz="2000" b="1" dirty="0" err="1">
                <a:solidFill>
                  <a:srgbClr val="FFFF00"/>
                </a:solidFill>
              </a:rPr>
              <a:t>Menurut</a:t>
            </a:r>
            <a:r>
              <a:rPr lang="en-US" sz="2000" b="1" dirty="0">
                <a:solidFill>
                  <a:srgbClr val="FFFF00"/>
                </a:solidFill>
              </a:rPr>
              <a:t> </a:t>
            </a:r>
            <a:r>
              <a:rPr lang="en-US" sz="2000" b="1" dirty="0" err="1">
                <a:solidFill>
                  <a:srgbClr val="FFFF00"/>
                </a:solidFill>
              </a:rPr>
              <a:t>Anda</a:t>
            </a:r>
            <a:r>
              <a:rPr lang="en-US" sz="2000" b="1" dirty="0">
                <a:solidFill>
                  <a:srgbClr val="FFFF00"/>
                </a:solidFill>
              </a:rPr>
              <a:t>, </a:t>
            </a:r>
            <a:r>
              <a:rPr lang="en-US" sz="2000" b="1" dirty="0" err="1">
                <a:solidFill>
                  <a:srgbClr val="FFFF00"/>
                </a:solidFill>
              </a:rPr>
              <a:t>sudah</a:t>
            </a:r>
            <a:r>
              <a:rPr lang="en-US" sz="2000" b="1" dirty="0">
                <a:solidFill>
                  <a:srgbClr val="FFFF00"/>
                </a:solidFill>
              </a:rPr>
              <a:t> </a:t>
            </a:r>
            <a:r>
              <a:rPr lang="en-US" sz="2000" b="1" dirty="0" err="1">
                <a:solidFill>
                  <a:srgbClr val="FFFF00"/>
                </a:solidFill>
              </a:rPr>
              <a:t>tepatkah</a:t>
            </a:r>
            <a:r>
              <a:rPr lang="en-US" sz="2000" b="1" dirty="0">
                <a:solidFill>
                  <a:srgbClr val="FFFF00"/>
                </a:solidFill>
              </a:rPr>
              <a:t> </a:t>
            </a:r>
            <a:r>
              <a:rPr lang="en-US" sz="2000" b="1" dirty="0" err="1">
                <a:solidFill>
                  <a:srgbClr val="FFFF00"/>
                </a:solidFill>
              </a:rPr>
              <a:t>tindakan</a:t>
            </a:r>
            <a:r>
              <a:rPr lang="en-US" sz="2000" b="1" dirty="0">
                <a:solidFill>
                  <a:srgbClr val="FFFF00"/>
                </a:solidFill>
              </a:rPr>
              <a:t> yang </a:t>
            </a:r>
            <a:r>
              <a:rPr lang="en-US" sz="2000" b="1" dirty="0" err="1">
                <a:solidFill>
                  <a:srgbClr val="FFFF00"/>
                </a:solidFill>
              </a:rPr>
              <a:t>diambil</a:t>
            </a:r>
            <a:r>
              <a:rPr lang="en-US" sz="2000" b="1" dirty="0">
                <a:solidFill>
                  <a:srgbClr val="FFFF00"/>
                </a:solidFill>
              </a:rPr>
              <a:t> </a:t>
            </a:r>
            <a:r>
              <a:rPr lang="en-US" sz="2000" b="1" dirty="0" err="1">
                <a:solidFill>
                  <a:srgbClr val="FFFF00"/>
                </a:solidFill>
              </a:rPr>
              <a:t>oleh</a:t>
            </a:r>
            <a:r>
              <a:rPr lang="en-US" sz="2000" b="1" dirty="0">
                <a:solidFill>
                  <a:srgbClr val="FFFF00"/>
                </a:solidFill>
              </a:rPr>
              <a:t> </a:t>
            </a:r>
            <a:r>
              <a:rPr lang="en-US" sz="2000" b="1" dirty="0" err="1">
                <a:solidFill>
                  <a:srgbClr val="FFFF00"/>
                </a:solidFill>
              </a:rPr>
              <a:t>manajemen</a:t>
            </a:r>
            <a:r>
              <a:rPr lang="en-US" sz="2000" b="1" dirty="0">
                <a:solidFill>
                  <a:srgbClr val="FFFF00"/>
                </a:solidFill>
              </a:rPr>
              <a:t> PTLP </a:t>
            </a:r>
            <a:r>
              <a:rPr lang="en-US" sz="2000" b="1" dirty="0" err="1">
                <a:solidFill>
                  <a:srgbClr val="FFFF00"/>
                </a:solidFill>
              </a:rPr>
              <a:t>untuk</a:t>
            </a:r>
            <a:r>
              <a:rPr lang="en-US" sz="2000" b="1" dirty="0">
                <a:solidFill>
                  <a:srgbClr val="FFFF00"/>
                </a:solidFill>
              </a:rPr>
              <a:t> </a:t>
            </a:r>
            <a:r>
              <a:rPr lang="en-US" sz="2000" b="1" dirty="0" err="1">
                <a:solidFill>
                  <a:srgbClr val="FFFF00"/>
                </a:solidFill>
              </a:rPr>
              <a:t>tidak</a:t>
            </a:r>
            <a:r>
              <a:rPr lang="en-US" sz="2000" b="1" dirty="0">
                <a:solidFill>
                  <a:srgbClr val="FFFF00"/>
                </a:solidFill>
              </a:rPr>
              <a:t> </a:t>
            </a:r>
            <a:r>
              <a:rPr lang="en-US" sz="2000" b="1" dirty="0" err="1">
                <a:solidFill>
                  <a:srgbClr val="FFFF00"/>
                </a:solidFill>
              </a:rPr>
              <a:t>melakukan</a:t>
            </a:r>
            <a:r>
              <a:rPr lang="en-US" sz="2000" b="1" dirty="0">
                <a:solidFill>
                  <a:srgbClr val="FFFF00"/>
                </a:solidFill>
              </a:rPr>
              <a:t> </a:t>
            </a:r>
            <a:r>
              <a:rPr lang="en-US" sz="2000" b="1" dirty="0" err="1">
                <a:solidFill>
                  <a:srgbClr val="FFFF00"/>
                </a:solidFill>
              </a:rPr>
              <a:t>pembetulan</a:t>
            </a:r>
            <a:r>
              <a:rPr lang="en-US" sz="2000" b="1" dirty="0">
                <a:solidFill>
                  <a:srgbClr val="FFFF00"/>
                </a:solidFill>
              </a:rPr>
              <a:t> SPT </a:t>
            </a:r>
            <a:r>
              <a:rPr lang="en-US" sz="2000" b="1" dirty="0" err="1">
                <a:solidFill>
                  <a:srgbClr val="FFFF00"/>
                </a:solidFill>
              </a:rPr>
              <a:t>PPh</a:t>
            </a:r>
            <a:r>
              <a:rPr lang="en-US" sz="2000" b="1" dirty="0">
                <a:solidFill>
                  <a:srgbClr val="FFFF00"/>
                </a:solidFill>
              </a:rPr>
              <a:t> </a:t>
            </a:r>
            <a:r>
              <a:rPr lang="en-US" sz="2000" b="1" dirty="0" err="1">
                <a:solidFill>
                  <a:srgbClr val="FFFF00"/>
                </a:solidFill>
              </a:rPr>
              <a:t>Badan</a:t>
            </a:r>
            <a:r>
              <a:rPr lang="en-US" sz="2000" b="1" dirty="0">
                <a:solidFill>
                  <a:srgbClr val="FFFF00"/>
                </a:solidFill>
              </a:rPr>
              <a:t> </a:t>
            </a:r>
            <a:r>
              <a:rPr lang="en-US" sz="2000" b="1" dirty="0" err="1">
                <a:solidFill>
                  <a:srgbClr val="FFFF00"/>
                </a:solidFill>
              </a:rPr>
              <a:t>tahun</a:t>
            </a:r>
            <a:r>
              <a:rPr lang="en-US" sz="2000" b="1" dirty="0">
                <a:solidFill>
                  <a:srgbClr val="FFFF00"/>
                </a:solidFill>
              </a:rPr>
              <a:t> 2011? </a:t>
            </a:r>
          </a:p>
        </p:txBody>
      </p:sp>
      <p:sp>
        <p:nvSpPr>
          <p:cNvPr id="3" name="Content Placeholder 2"/>
          <p:cNvSpPr>
            <a:spLocks noGrp="1"/>
          </p:cNvSpPr>
          <p:nvPr>
            <p:ph idx="1"/>
          </p:nvPr>
        </p:nvSpPr>
        <p:spPr>
          <a:xfrm>
            <a:off x="457200" y="1617531"/>
            <a:ext cx="8229600" cy="4625609"/>
          </a:xfrm>
        </p:spPr>
        <p:txBody>
          <a:bodyPr>
            <a:noAutofit/>
          </a:bodyPr>
          <a:lstStyle/>
          <a:p>
            <a:pPr marL="514350" indent="-514350" algn="just">
              <a:buNone/>
            </a:pPr>
            <a:r>
              <a:rPr lang="en-US" sz="1750" b="1" dirty="0" err="1" smtClean="0"/>
              <a:t>Dalam</a:t>
            </a:r>
            <a:r>
              <a:rPr lang="en-US" sz="1750" b="1" dirty="0" smtClean="0"/>
              <a:t> </a:t>
            </a:r>
            <a:r>
              <a:rPr lang="en-US" sz="1750" b="1" dirty="0" err="1" smtClean="0"/>
              <a:t>Pasal</a:t>
            </a:r>
            <a:r>
              <a:rPr lang="en-US" sz="1750" b="1" dirty="0" smtClean="0"/>
              <a:t> 8 </a:t>
            </a:r>
            <a:r>
              <a:rPr lang="en-US" sz="1750" b="1" dirty="0" err="1" smtClean="0"/>
              <a:t>ayat</a:t>
            </a:r>
            <a:r>
              <a:rPr lang="en-US" sz="1750" b="1" dirty="0" smtClean="0"/>
              <a:t> (4) </a:t>
            </a:r>
            <a:r>
              <a:rPr lang="en-US" sz="1750" b="1" dirty="0" err="1" smtClean="0"/>
              <a:t>dan</a:t>
            </a:r>
            <a:r>
              <a:rPr lang="en-US" sz="1750" b="1" dirty="0" smtClean="0"/>
              <a:t> </a:t>
            </a:r>
            <a:r>
              <a:rPr lang="en-US" sz="1750" b="1" dirty="0" err="1" smtClean="0"/>
              <a:t>ayat</a:t>
            </a:r>
            <a:r>
              <a:rPr lang="en-US" sz="1750" b="1" dirty="0" smtClean="0"/>
              <a:t> (5), </a:t>
            </a:r>
            <a:r>
              <a:rPr lang="en-US" sz="1750" b="1" dirty="0" err="1" smtClean="0"/>
              <a:t>dijelaskan</a:t>
            </a:r>
            <a:r>
              <a:rPr lang="en-US" sz="1750" b="1" dirty="0" smtClean="0"/>
              <a:t> </a:t>
            </a:r>
            <a:r>
              <a:rPr lang="en-US" sz="1750" b="1" dirty="0" err="1" smtClean="0"/>
              <a:t>sebagai</a:t>
            </a:r>
            <a:r>
              <a:rPr lang="en-US" sz="1750" b="1" dirty="0" smtClean="0"/>
              <a:t> </a:t>
            </a:r>
            <a:r>
              <a:rPr lang="en-US" sz="1750" b="1" dirty="0" err="1" smtClean="0"/>
              <a:t>berikut</a:t>
            </a:r>
            <a:r>
              <a:rPr lang="en-US" sz="1750" b="1" dirty="0" smtClean="0"/>
              <a:t>:</a:t>
            </a:r>
          </a:p>
          <a:p>
            <a:pPr marL="514350" indent="-514350" algn="just"/>
            <a:r>
              <a:rPr lang="id-ID" sz="1750" b="1" dirty="0" smtClean="0"/>
              <a:t>Walaupun </a:t>
            </a:r>
            <a:r>
              <a:rPr lang="id-ID" sz="1750" b="1" dirty="0" smtClean="0"/>
              <a:t>Direktur Jenderal Pajak telah melakukan pemeriksaan, dengan syarat Direktur Jenderal Pajak belum menerbitkan surat ketetapan pajak, Wajib Pajak dengan kesadaran sendiri dapat mengungkapkan dalam laporan tersendiri tentang ketidakbenaran pengisian Surat Pemberitahuan yang telah disampaikan sesuai keadaan yang sebenarnya, yang dapat mengakibatkan:</a:t>
            </a:r>
          </a:p>
          <a:p>
            <a:pPr marL="914400" lvl="1" indent="-457200" algn="just">
              <a:buFont typeface="Arial" panose="020B0604020202020204" pitchFamily="34" charset="0"/>
              <a:buChar char="•"/>
            </a:pPr>
            <a:r>
              <a:rPr lang="id-ID" sz="1750" b="1" dirty="0" smtClean="0"/>
              <a:t>pajak-pajak yang masih harus dibayar menjadi lebih besar atau lebih kecil;</a:t>
            </a:r>
          </a:p>
          <a:p>
            <a:pPr marL="914400" lvl="1" indent="-457200" algn="just">
              <a:buFont typeface="Arial" panose="020B0604020202020204" pitchFamily="34" charset="0"/>
              <a:buChar char="•"/>
            </a:pPr>
            <a:r>
              <a:rPr lang="id-ID" sz="1750" b="1" dirty="0" smtClean="0"/>
              <a:t>rugi berdasarkan ketentuan perpajakan menjadi lebih kecil atau lebih besar;</a:t>
            </a:r>
          </a:p>
          <a:p>
            <a:pPr marL="914400" lvl="1" indent="-457200" algn="just">
              <a:buFont typeface="Arial" panose="020B0604020202020204" pitchFamily="34" charset="0"/>
              <a:buChar char="•"/>
            </a:pPr>
            <a:r>
              <a:rPr lang="id-ID" sz="1750" b="1" dirty="0" smtClean="0"/>
              <a:t>jumlah harta menjadi lebih besar atau lebih kecil; atau</a:t>
            </a:r>
          </a:p>
          <a:p>
            <a:pPr marL="914400" lvl="1" indent="-457200" algn="just">
              <a:buFont typeface="Arial" panose="020B0604020202020204" pitchFamily="34" charset="0"/>
              <a:buChar char="•"/>
            </a:pPr>
            <a:r>
              <a:rPr lang="id-ID" sz="1750" b="1" dirty="0" smtClean="0"/>
              <a:t>jumlah modal menjadi lebih besar atau lebih kecil</a:t>
            </a:r>
          </a:p>
          <a:p>
            <a:pPr marL="914400" lvl="1" indent="-457200" algn="just">
              <a:buFont typeface="Arial" panose="020B0604020202020204" pitchFamily="34" charset="0"/>
              <a:buChar char="•"/>
            </a:pPr>
            <a:r>
              <a:rPr lang="id-ID" sz="1750" b="1" dirty="0" smtClean="0"/>
              <a:t>dan proses pemeriksaan tetap dilanjutkan.</a:t>
            </a:r>
          </a:p>
          <a:p>
            <a:pPr marL="514350" indent="-514350" algn="just"/>
            <a:r>
              <a:rPr lang="id-ID" sz="1750" b="1" dirty="0" smtClean="0"/>
              <a:t>Pajak yang kurang dibayar yang timbul sebagai akibat dari pengungkapan ketidakbenaran pengisian Surat Pemberitahuan sebagaimana dimaksud pada ayat (4) beserta sanksi administrasi berupa kenaikan sebesar 50% (lima puluh persen) dari pajak yang kurang dibayar, harus dilunasi oleh Wajib Pajak sebelum laporan tersendiri dimaksud disampaikan.</a:t>
            </a:r>
          </a:p>
          <a:p>
            <a:pPr algn="just"/>
            <a:endParaRPr lang="en-US" sz="1750" b="1" dirty="0"/>
          </a:p>
        </p:txBody>
      </p:sp>
    </p:spTree>
    <p:extLst>
      <p:ext uri="{BB962C8B-B14F-4D97-AF65-F5344CB8AC3E}">
        <p14:creationId xmlns:p14="http://schemas.microsoft.com/office/powerpoint/2010/main" xmlns="" val="2401017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4"/>
            </a:pPr>
            <a:r>
              <a:rPr lang="en-US" sz="2000" b="1" dirty="0" err="1">
                <a:solidFill>
                  <a:srgbClr val="FFFF00"/>
                </a:solidFill>
              </a:rPr>
              <a:t>Menurut</a:t>
            </a:r>
            <a:r>
              <a:rPr lang="en-US" sz="2000" b="1" dirty="0">
                <a:solidFill>
                  <a:srgbClr val="FFFF00"/>
                </a:solidFill>
              </a:rPr>
              <a:t> </a:t>
            </a:r>
            <a:r>
              <a:rPr lang="en-US" sz="2000" b="1" dirty="0" err="1">
                <a:solidFill>
                  <a:srgbClr val="FFFF00"/>
                </a:solidFill>
              </a:rPr>
              <a:t>Anda</a:t>
            </a:r>
            <a:r>
              <a:rPr lang="en-US" sz="2000" b="1" dirty="0">
                <a:solidFill>
                  <a:srgbClr val="FFFF00"/>
                </a:solidFill>
              </a:rPr>
              <a:t>, </a:t>
            </a:r>
            <a:r>
              <a:rPr lang="en-US" sz="2000" b="1" dirty="0" err="1">
                <a:solidFill>
                  <a:srgbClr val="FFFF00"/>
                </a:solidFill>
              </a:rPr>
              <a:t>sudah</a:t>
            </a:r>
            <a:r>
              <a:rPr lang="en-US" sz="2000" b="1" dirty="0">
                <a:solidFill>
                  <a:srgbClr val="FFFF00"/>
                </a:solidFill>
              </a:rPr>
              <a:t> </a:t>
            </a:r>
            <a:r>
              <a:rPr lang="en-US" sz="2000" b="1" dirty="0" err="1">
                <a:solidFill>
                  <a:srgbClr val="FFFF00"/>
                </a:solidFill>
              </a:rPr>
              <a:t>tepatkah</a:t>
            </a:r>
            <a:r>
              <a:rPr lang="en-US" sz="2000" b="1" dirty="0">
                <a:solidFill>
                  <a:srgbClr val="FFFF00"/>
                </a:solidFill>
              </a:rPr>
              <a:t> </a:t>
            </a:r>
            <a:r>
              <a:rPr lang="en-US" sz="2000" b="1" dirty="0" err="1">
                <a:solidFill>
                  <a:srgbClr val="FFFF00"/>
                </a:solidFill>
              </a:rPr>
              <a:t>tindakan</a:t>
            </a:r>
            <a:r>
              <a:rPr lang="en-US" sz="2000" b="1" dirty="0">
                <a:solidFill>
                  <a:srgbClr val="FFFF00"/>
                </a:solidFill>
              </a:rPr>
              <a:t> yang </a:t>
            </a:r>
            <a:r>
              <a:rPr lang="en-US" sz="2000" b="1" dirty="0" err="1">
                <a:solidFill>
                  <a:srgbClr val="FFFF00"/>
                </a:solidFill>
              </a:rPr>
              <a:t>diambil</a:t>
            </a:r>
            <a:r>
              <a:rPr lang="en-US" sz="2000" b="1" dirty="0">
                <a:solidFill>
                  <a:srgbClr val="FFFF00"/>
                </a:solidFill>
              </a:rPr>
              <a:t> </a:t>
            </a:r>
            <a:r>
              <a:rPr lang="en-US" sz="2000" b="1" dirty="0" err="1">
                <a:solidFill>
                  <a:srgbClr val="FFFF00"/>
                </a:solidFill>
              </a:rPr>
              <a:t>oleh</a:t>
            </a:r>
            <a:r>
              <a:rPr lang="en-US" sz="2000" b="1" dirty="0">
                <a:solidFill>
                  <a:srgbClr val="FFFF00"/>
                </a:solidFill>
              </a:rPr>
              <a:t> </a:t>
            </a:r>
            <a:r>
              <a:rPr lang="en-US" sz="2000" b="1" dirty="0" err="1">
                <a:solidFill>
                  <a:srgbClr val="FFFF00"/>
                </a:solidFill>
              </a:rPr>
              <a:t>manajemen</a:t>
            </a:r>
            <a:r>
              <a:rPr lang="en-US" sz="2000" b="1" dirty="0">
                <a:solidFill>
                  <a:srgbClr val="FFFF00"/>
                </a:solidFill>
              </a:rPr>
              <a:t> PTLP </a:t>
            </a:r>
            <a:r>
              <a:rPr lang="en-US" sz="2000" b="1" dirty="0" err="1">
                <a:solidFill>
                  <a:srgbClr val="FFFF00"/>
                </a:solidFill>
              </a:rPr>
              <a:t>untuk</a:t>
            </a:r>
            <a:r>
              <a:rPr lang="en-US" sz="2000" b="1" dirty="0">
                <a:solidFill>
                  <a:srgbClr val="FFFF00"/>
                </a:solidFill>
              </a:rPr>
              <a:t> </a:t>
            </a:r>
            <a:r>
              <a:rPr lang="en-US" sz="2000" b="1" dirty="0" err="1">
                <a:solidFill>
                  <a:srgbClr val="FFFF00"/>
                </a:solidFill>
              </a:rPr>
              <a:t>tidak</a:t>
            </a:r>
            <a:r>
              <a:rPr lang="en-US" sz="2000" b="1" dirty="0">
                <a:solidFill>
                  <a:srgbClr val="FFFF00"/>
                </a:solidFill>
              </a:rPr>
              <a:t> </a:t>
            </a:r>
            <a:r>
              <a:rPr lang="en-US" sz="2000" b="1" dirty="0" err="1">
                <a:solidFill>
                  <a:srgbClr val="FFFF00"/>
                </a:solidFill>
              </a:rPr>
              <a:t>melakukan</a:t>
            </a:r>
            <a:r>
              <a:rPr lang="en-US" sz="2000" b="1" dirty="0">
                <a:solidFill>
                  <a:srgbClr val="FFFF00"/>
                </a:solidFill>
              </a:rPr>
              <a:t> </a:t>
            </a:r>
            <a:r>
              <a:rPr lang="en-US" sz="2000" b="1" dirty="0" err="1">
                <a:solidFill>
                  <a:srgbClr val="FFFF00"/>
                </a:solidFill>
              </a:rPr>
              <a:t>pembetulan</a:t>
            </a:r>
            <a:r>
              <a:rPr lang="en-US" sz="2000" b="1" dirty="0">
                <a:solidFill>
                  <a:srgbClr val="FFFF00"/>
                </a:solidFill>
              </a:rPr>
              <a:t> SPT </a:t>
            </a:r>
            <a:r>
              <a:rPr lang="en-US" sz="2000" b="1" dirty="0" err="1">
                <a:solidFill>
                  <a:srgbClr val="FFFF00"/>
                </a:solidFill>
              </a:rPr>
              <a:t>PPh</a:t>
            </a:r>
            <a:r>
              <a:rPr lang="en-US" sz="2000" b="1" dirty="0">
                <a:solidFill>
                  <a:srgbClr val="FFFF00"/>
                </a:solidFill>
              </a:rPr>
              <a:t> </a:t>
            </a:r>
            <a:r>
              <a:rPr lang="en-US" sz="2000" b="1" dirty="0" err="1">
                <a:solidFill>
                  <a:srgbClr val="FFFF00"/>
                </a:solidFill>
              </a:rPr>
              <a:t>Badan</a:t>
            </a:r>
            <a:r>
              <a:rPr lang="en-US" sz="2000" b="1" dirty="0">
                <a:solidFill>
                  <a:srgbClr val="FFFF00"/>
                </a:solidFill>
              </a:rPr>
              <a:t> </a:t>
            </a:r>
            <a:r>
              <a:rPr lang="en-US" sz="2000" b="1" dirty="0" err="1">
                <a:solidFill>
                  <a:srgbClr val="FFFF00"/>
                </a:solidFill>
              </a:rPr>
              <a:t>tahun</a:t>
            </a:r>
            <a:r>
              <a:rPr lang="en-US" sz="2000" b="1" dirty="0">
                <a:solidFill>
                  <a:srgbClr val="FFFF00"/>
                </a:solidFill>
              </a:rPr>
              <a:t> 2011? </a:t>
            </a:r>
            <a:r>
              <a:rPr lang="en-US" sz="2000" b="1" dirty="0" smtClean="0">
                <a:solidFill>
                  <a:srgbClr val="FFFF00"/>
                </a:solidFill>
              </a:rPr>
              <a:t>(</a:t>
            </a:r>
            <a:r>
              <a:rPr lang="en-US" sz="2000" b="1" dirty="0" err="1" smtClean="0">
                <a:solidFill>
                  <a:srgbClr val="FFFF00"/>
                </a:solidFill>
              </a:rPr>
              <a:t>Lanjutan</a:t>
            </a:r>
            <a:r>
              <a:rPr lang="en-US" sz="2000" b="1" dirty="0" smtClean="0">
                <a:solidFill>
                  <a:srgbClr val="FFFF00"/>
                </a:solidFill>
              </a:rPr>
              <a:t> </a:t>
            </a:r>
            <a:r>
              <a:rPr lang="en-US" sz="2000" b="1" dirty="0" err="1" smtClean="0">
                <a:solidFill>
                  <a:srgbClr val="FFFF00"/>
                </a:solidFill>
              </a:rPr>
              <a:t>Jawaban</a:t>
            </a:r>
            <a:r>
              <a:rPr lang="en-US" sz="2000" b="1" dirty="0" smtClean="0">
                <a:solidFill>
                  <a:srgbClr val="FFFF00"/>
                </a:solidFill>
              </a:rPr>
              <a:t>)</a:t>
            </a:r>
            <a:endParaRPr lang="en-US" sz="2000" b="1" dirty="0">
              <a:solidFill>
                <a:srgbClr val="FFFF00"/>
              </a:solidFill>
            </a:endParaRPr>
          </a:p>
        </p:txBody>
      </p:sp>
      <p:sp>
        <p:nvSpPr>
          <p:cNvPr id="3" name="Content Placeholder 2"/>
          <p:cNvSpPr>
            <a:spLocks noGrp="1"/>
          </p:cNvSpPr>
          <p:nvPr>
            <p:ph idx="1"/>
          </p:nvPr>
        </p:nvSpPr>
        <p:spPr>
          <a:xfrm>
            <a:off x="457200" y="1617531"/>
            <a:ext cx="8229600" cy="4625609"/>
          </a:xfrm>
        </p:spPr>
        <p:txBody>
          <a:bodyPr>
            <a:noAutofit/>
          </a:bodyPr>
          <a:lstStyle/>
          <a:p>
            <a:pPr algn="just"/>
            <a:r>
              <a:rPr lang="id-ID" sz="1800" b="1" dirty="0" smtClean="0"/>
              <a:t>Berdasarkan pasal 8 KUP, tindakan PTLP untuk tidak melakukan pembetulan SPT PPh Badan tahun 2011 adalah tepat,  karena berdasarkan pasal 8 ayat 4, WP dengan kesadaran sendiri tidak dapat melakukan pembetulan tetapi dapat mengungkapkan ketidakbenaran pengisian SP menggunakan laporan tersendiri yang telah disampaikan sesuai sepanjang belum diterbikan SKP walaupun sedang di dilakukan pemeriksaan dan pemeriksaan tetap dilanjutkan.  (Walaupun dalam prakteknya pengungkapan ketidakbenaran seringkali menggunakan SPT) </a:t>
            </a:r>
          </a:p>
          <a:p>
            <a:pPr algn="just"/>
            <a:r>
              <a:rPr lang="nb-NO" sz="1800" b="1" dirty="0" smtClean="0"/>
              <a:t>Namun</a:t>
            </a:r>
            <a:r>
              <a:rPr lang="id-ID" sz="1800" b="1" dirty="0" smtClean="0"/>
              <a:t> apabila akibat dari  tindakan ini  adalah timbulnya pajak kurang bayar, maka WP </a:t>
            </a:r>
            <a:r>
              <a:rPr lang="nb-NO" sz="1800" b="1" dirty="0" smtClean="0"/>
              <a:t>akan dikenai sanksi administrasi sebesar 50% dari pajak yang kurang di bayar (pasal 8 ayat 5). </a:t>
            </a:r>
          </a:p>
          <a:p>
            <a:pPr algn="just"/>
            <a:r>
              <a:rPr lang="fi-FI" sz="1800" b="1" dirty="0" smtClean="0"/>
              <a:t>Sanksi = 50% x Rp 200,000,000 = Rp 100,000,000.</a:t>
            </a:r>
          </a:p>
          <a:p>
            <a:pPr algn="just"/>
            <a:endParaRPr lang="en-US" sz="1750" b="1" dirty="0"/>
          </a:p>
        </p:txBody>
      </p:sp>
    </p:spTree>
    <p:extLst>
      <p:ext uri="{BB962C8B-B14F-4D97-AF65-F5344CB8AC3E}">
        <p14:creationId xmlns:p14="http://schemas.microsoft.com/office/powerpoint/2010/main" xmlns="" val="2401017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5"/>
            </a:pPr>
            <a:r>
              <a:rPr lang="en-US" sz="2000" b="1" dirty="0" err="1">
                <a:solidFill>
                  <a:srgbClr val="EAEF42"/>
                </a:solidFill>
              </a:rPr>
              <a:t>Mungkinkah</a:t>
            </a:r>
            <a:r>
              <a:rPr lang="en-US" sz="2000" b="1" dirty="0">
                <a:solidFill>
                  <a:srgbClr val="EAEF42"/>
                </a:solidFill>
              </a:rPr>
              <a:t> PTLP </a:t>
            </a:r>
            <a:r>
              <a:rPr lang="en-US" sz="2000" b="1" dirty="0" err="1">
                <a:solidFill>
                  <a:srgbClr val="EAEF42"/>
                </a:solidFill>
              </a:rPr>
              <a:t>melakukan</a:t>
            </a:r>
            <a:r>
              <a:rPr lang="en-US" sz="2000" b="1" dirty="0">
                <a:solidFill>
                  <a:srgbClr val="EAEF42"/>
                </a:solidFill>
              </a:rPr>
              <a:t> </a:t>
            </a:r>
            <a:r>
              <a:rPr lang="en-US" sz="2000" b="1" dirty="0" err="1">
                <a:solidFill>
                  <a:srgbClr val="EAEF42"/>
                </a:solidFill>
              </a:rPr>
              <a:t>pembetulan</a:t>
            </a:r>
            <a:r>
              <a:rPr lang="en-US" sz="2000" b="1" dirty="0">
                <a:solidFill>
                  <a:srgbClr val="EAEF42"/>
                </a:solidFill>
              </a:rPr>
              <a:t> SPT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2011 </a:t>
            </a:r>
            <a:r>
              <a:rPr lang="en-US" sz="2000" b="1" dirty="0" err="1">
                <a:solidFill>
                  <a:srgbClr val="EAEF42"/>
                </a:solidFill>
              </a:rPr>
              <a:t>tersebut</a:t>
            </a:r>
            <a:r>
              <a:rPr lang="en-US" sz="2000" b="1" dirty="0">
                <a:solidFill>
                  <a:srgbClr val="EAEF42"/>
                </a:solidFill>
              </a:rPr>
              <a:t>? </a:t>
            </a:r>
            <a:r>
              <a:rPr lang="en-US" sz="2000" b="1" dirty="0" err="1">
                <a:solidFill>
                  <a:srgbClr val="EAEF42"/>
                </a:solidFill>
              </a:rPr>
              <a:t>Jika</a:t>
            </a:r>
            <a:r>
              <a:rPr lang="en-US" sz="2000" b="1" dirty="0">
                <a:solidFill>
                  <a:srgbClr val="EAEF42"/>
                </a:solidFill>
              </a:rPr>
              <a:t> </a:t>
            </a:r>
            <a:r>
              <a:rPr lang="en-US" sz="2000" b="1" dirty="0" err="1">
                <a:solidFill>
                  <a:srgbClr val="EAEF42"/>
                </a:solidFill>
              </a:rPr>
              <a:t>mungkin</a:t>
            </a:r>
            <a:r>
              <a:rPr lang="en-US" sz="2000" b="1" dirty="0">
                <a:solidFill>
                  <a:srgbClr val="EAEF42"/>
                </a:solidFill>
              </a:rPr>
              <a:t>, </a:t>
            </a:r>
            <a:r>
              <a:rPr lang="en-US" sz="2000" b="1" dirty="0" err="1">
                <a:solidFill>
                  <a:srgbClr val="EAEF42"/>
                </a:solidFill>
              </a:rPr>
              <a:t>adakah</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jika</a:t>
            </a:r>
            <a:r>
              <a:rPr lang="en-US" sz="2000" b="1" dirty="0">
                <a:solidFill>
                  <a:srgbClr val="EAEF42"/>
                </a:solidFill>
              </a:rPr>
              <a:t> PTLP </a:t>
            </a:r>
            <a:r>
              <a:rPr lang="en-US" sz="2000" b="1" dirty="0" err="1">
                <a:solidFill>
                  <a:srgbClr val="EAEF42"/>
                </a:solidFill>
              </a:rPr>
              <a:t>melakukan</a:t>
            </a:r>
            <a:r>
              <a:rPr lang="en-US" sz="2000" b="1" dirty="0">
                <a:solidFill>
                  <a:srgbClr val="EAEF42"/>
                </a:solidFill>
              </a:rPr>
              <a:t> </a:t>
            </a:r>
            <a:r>
              <a:rPr lang="en-US" sz="2000" b="1" dirty="0" err="1">
                <a:solidFill>
                  <a:srgbClr val="EAEF42"/>
                </a:solidFill>
              </a:rPr>
              <a:t>pembetulan</a:t>
            </a:r>
            <a:r>
              <a:rPr lang="en-US" sz="2000" b="1" dirty="0">
                <a:solidFill>
                  <a:srgbClr val="EAEF42"/>
                </a:solidFill>
              </a:rPr>
              <a:t> SPT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2011</a:t>
            </a:r>
            <a:r>
              <a:rPr lang="en-US" sz="2000" b="1" dirty="0">
                <a:solidFill>
                  <a:srgbClr val="FFFF00"/>
                </a:solidFill>
              </a:rPr>
              <a:t>?</a:t>
            </a:r>
          </a:p>
        </p:txBody>
      </p:sp>
      <p:sp>
        <p:nvSpPr>
          <p:cNvPr id="3" name="Content Placeholder 2"/>
          <p:cNvSpPr>
            <a:spLocks noGrp="1"/>
          </p:cNvSpPr>
          <p:nvPr>
            <p:ph idx="1"/>
          </p:nvPr>
        </p:nvSpPr>
        <p:spPr>
          <a:xfrm>
            <a:off x="983901" y="1813034"/>
            <a:ext cx="7356058" cy="3605873"/>
          </a:xfrm>
        </p:spPr>
        <p:txBody>
          <a:bodyPr>
            <a:noAutofit/>
          </a:bodyPr>
          <a:lstStyle/>
          <a:p>
            <a:pPr marL="0" indent="0" algn="just">
              <a:buNone/>
            </a:pPr>
            <a:r>
              <a:rPr lang="en-US" sz="1800" b="1" dirty="0" err="1" smtClean="0">
                <a:solidFill>
                  <a:srgbClr val="FFFF00"/>
                </a:solidFill>
                <a:cs typeface="Times New Roman"/>
              </a:rPr>
              <a:t>Ketika</a:t>
            </a:r>
            <a:r>
              <a:rPr lang="en-US" sz="1800" b="1" dirty="0" smtClean="0">
                <a:solidFill>
                  <a:srgbClr val="FFFF00"/>
                </a:solidFill>
                <a:cs typeface="Times New Roman"/>
              </a:rPr>
              <a:t> Proses </a:t>
            </a:r>
            <a:r>
              <a:rPr lang="en-US" sz="1800" b="1" dirty="0" err="1" smtClean="0">
                <a:solidFill>
                  <a:srgbClr val="FFFF00"/>
                </a:solidFill>
                <a:cs typeface="Times New Roman"/>
              </a:rPr>
              <a:t>pemeriksaan</a:t>
            </a:r>
            <a:r>
              <a:rPr lang="en-US" sz="1800" b="1" dirty="0" smtClean="0">
                <a:solidFill>
                  <a:srgbClr val="FFFF00"/>
                </a:solidFill>
                <a:cs typeface="Times New Roman"/>
              </a:rPr>
              <a:t> </a:t>
            </a:r>
            <a:r>
              <a:rPr lang="en-US" sz="1800" b="1" dirty="0" err="1" smtClean="0">
                <a:solidFill>
                  <a:srgbClr val="FFFF00"/>
                </a:solidFill>
                <a:cs typeface="Times New Roman"/>
              </a:rPr>
              <a:t>untuk</a:t>
            </a:r>
            <a:r>
              <a:rPr lang="en-US" sz="1800" b="1" dirty="0" smtClean="0">
                <a:solidFill>
                  <a:srgbClr val="FFFF00"/>
                </a:solidFill>
                <a:cs typeface="Times New Roman"/>
              </a:rPr>
              <a:t> </a:t>
            </a:r>
            <a:r>
              <a:rPr lang="en-US" sz="1800" b="1" dirty="0" err="1" smtClean="0">
                <a:solidFill>
                  <a:srgbClr val="FFFF00"/>
                </a:solidFill>
                <a:cs typeface="Times New Roman"/>
              </a:rPr>
              <a:t>tahun</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2011 </a:t>
            </a:r>
            <a:r>
              <a:rPr lang="en-US" sz="1800" b="1" dirty="0" err="1" smtClean="0">
                <a:solidFill>
                  <a:srgbClr val="FFFF00"/>
                </a:solidFill>
                <a:cs typeface="Times New Roman"/>
              </a:rPr>
              <a:t>sudah</a:t>
            </a:r>
            <a:r>
              <a:rPr lang="en-US" sz="1800" b="1" dirty="0" smtClean="0">
                <a:solidFill>
                  <a:srgbClr val="FFFF00"/>
                </a:solidFill>
                <a:cs typeface="Times New Roman"/>
              </a:rPr>
              <a:t> </a:t>
            </a:r>
            <a:r>
              <a:rPr lang="en-US" sz="1800" b="1" dirty="0" err="1" smtClean="0">
                <a:solidFill>
                  <a:srgbClr val="FFFF00"/>
                </a:solidFill>
                <a:cs typeface="Times New Roman"/>
              </a:rPr>
              <a:t>akan</a:t>
            </a:r>
            <a:r>
              <a:rPr lang="en-US" sz="1800" b="1" dirty="0" smtClean="0">
                <a:solidFill>
                  <a:srgbClr val="FFFF00"/>
                </a:solidFill>
                <a:cs typeface="Times New Roman"/>
              </a:rPr>
              <a:t> </a:t>
            </a:r>
            <a:r>
              <a:rPr lang="en-US" sz="1800" b="1" dirty="0" err="1" smtClean="0">
                <a:solidFill>
                  <a:srgbClr val="FFFF00"/>
                </a:solidFill>
                <a:cs typeface="Times New Roman"/>
              </a:rPr>
              <a:t>memasuki</a:t>
            </a:r>
            <a:r>
              <a:rPr lang="en-US" sz="1800" b="1" dirty="0" smtClean="0">
                <a:solidFill>
                  <a:srgbClr val="FFFF00"/>
                </a:solidFill>
                <a:cs typeface="Times New Roman"/>
              </a:rPr>
              <a:t> </a:t>
            </a:r>
            <a:r>
              <a:rPr lang="en-US" sz="1800" b="1" dirty="0" err="1" smtClean="0">
                <a:solidFill>
                  <a:srgbClr val="FFFF00"/>
                </a:solidFill>
                <a:cs typeface="Times New Roman"/>
              </a:rPr>
              <a:t>tahap</a:t>
            </a:r>
            <a:r>
              <a:rPr lang="en-US" sz="1800" b="1" dirty="0" smtClean="0">
                <a:solidFill>
                  <a:srgbClr val="FFFF00"/>
                </a:solidFill>
                <a:cs typeface="Times New Roman"/>
              </a:rPr>
              <a:t> </a:t>
            </a:r>
            <a:r>
              <a:rPr lang="en-US" sz="1800" b="1" i="1" dirty="0" smtClean="0">
                <a:solidFill>
                  <a:srgbClr val="FFFF00"/>
                </a:solidFill>
                <a:cs typeface="Times New Roman"/>
              </a:rPr>
              <a:t>Closing Conference, </a:t>
            </a:r>
            <a:r>
              <a:rPr lang="en-US" sz="1800" b="1" dirty="0" smtClean="0">
                <a:solidFill>
                  <a:srgbClr val="FFFF00"/>
                </a:solidFill>
                <a:cs typeface="Times New Roman"/>
              </a:rPr>
              <a:t>Tax Manager </a:t>
            </a:r>
            <a:r>
              <a:rPr lang="en-US" sz="1800" b="1" dirty="0" err="1" smtClean="0">
                <a:solidFill>
                  <a:srgbClr val="FFFF00"/>
                </a:solidFill>
                <a:cs typeface="Times New Roman"/>
              </a:rPr>
              <a:t>mengetahui</a:t>
            </a:r>
            <a:r>
              <a:rPr lang="en-US" sz="1800" b="1" dirty="0" smtClean="0">
                <a:solidFill>
                  <a:srgbClr val="FFFF00"/>
                </a:solidFill>
                <a:cs typeface="Times New Roman"/>
              </a:rPr>
              <a:t> </a:t>
            </a:r>
            <a:r>
              <a:rPr lang="en-US" sz="1800" b="1" dirty="0" err="1" smtClean="0">
                <a:solidFill>
                  <a:srgbClr val="FFFF00"/>
                </a:solidFill>
                <a:cs typeface="Times New Roman"/>
              </a:rPr>
              <a:t>adanya</a:t>
            </a:r>
            <a:r>
              <a:rPr lang="en-US" sz="1800" b="1" dirty="0" smtClean="0">
                <a:solidFill>
                  <a:srgbClr val="FFFF00"/>
                </a:solidFill>
                <a:cs typeface="Times New Roman"/>
              </a:rPr>
              <a:t> </a:t>
            </a:r>
            <a:r>
              <a:rPr lang="en-US" sz="1800" b="1" dirty="0" err="1" smtClean="0">
                <a:solidFill>
                  <a:srgbClr val="FFFF00"/>
                </a:solidFill>
                <a:cs typeface="Times New Roman"/>
              </a:rPr>
              <a:t>potensi</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a:t>
            </a:r>
            <a:r>
              <a:rPr lang="en-US" sz="1800" b="1" dirty="0" err="1" smtClean="0">
                <a:solidFill>
                  <a:srgbClr val="FFFF00"/>
                </a:solidFill>
                <a:cs typeface="Times New Roman"/>
              </a:rPr>
              <a:t>kurang</a:t>
            </a:r>
            <a:r>
              <a:rPr lang="en-US" sz="1800" b="1" dirty="0" smtClean="0">
                <a:solidFill>
                  <a:srgbClr val="FFFF00"/>
                </a:solidFill>
                <a:cs typeface="Times New Roman"/>
              </a:rPr>
              <a:t> </a:t>
            </a:r>
            <a:r>
              <a:rPr lang="en-US" sz="1800" b="1" dirty="0" err="1" smtClean="0">
                <a:solidFill>
                  <a:srgbClr val="FFFF00"/>
                </a:solidFill>
                <a:cs typeface="Times New Roman"/>
              </a:rPr>
              <a:t>bayar</a:t>
            </a:r>
            <a:r>
              <a:rPr lang="en-US" sz="1800" b="1" dirty="0" smtClean="0">
                <a:solidFill>
                  <a:srgbClr val="FFFF00"/>
                </a:solidFill>
                <a:cs typeface="Times New Roman"/>
              </a:rPr>
              <a:t> </a:t>
            </a:r>
            <a:r>
              <a:rPr lang="en-US" sz="1800" b="1" dirty="0" err="1" smtClean="0">
                <a:solidFill>
                  <a:srgbClr val="FFFF00"/>
                </a:solidFill>
                <a:cs typeface="Times New Roman"/>
              </a:rPr>
              <a:t>sebesar</a:t>
            </a:r>
            <a:r>
              <a:rPr lang="en-US" sz="1800" b="1" dirty="0" smtClean="0">
                <a:solidFill>
                  <a:srgbClr val="FFFF00"/>
                </a:solidFill>
                <a:cs typeface="Times New Roman"/>
              </a:rPr>
              <a:t> </a:t>
            </a:r>
            <a:r>
              <a:rPr lang="en-US" sz="1800" b="1" dirty="0" err="1" smtClean="0">
                <a:solidFill>
                  <a:srgbClr val="FFFF00"/>
                </a:solidFill>
                <a:cs typeface="Times New Roman"/>
              </a:rPr>
              <a:t>Rp</a:t>
            </a:r>
            <a:r>
              <a:rPr lang="en-US" sz="1800" b="1" dirty="0" smtClean="0">
                <a:solidFill>
                  <a:srgbClr val="FFFF00"/>
                </a:solidFill>
                <a:cs typeface="Times New Roman"/>
              </a:rPr>
              <a:t>. 200 </a:t>
            </a:r>
            <a:r>
              <a:rPr lang="en-US" sz="1800" b="1" dirty="0" err="1" smtClean="0">
                <a:solidFill>
                  <a:srgbClr val="FFFF00"/>
                </a:solidFill>
                <a:cs typeface="Times New Roman"/>
              </a:rPr>
              <a:t>Juta</a:t>
            </a:r>
            <a:r>
              <a:rPr lang="en-US" sz="1800" b="1" dirty="0" smtClean="0">
                <a:solidFill>
                  <a:srgbClr val="FFFF00"/>
                </a:solidFill>
                <a:cs typeface="Times New Roman"/>
              </a:rPr>
              <a:t>. </a:t>
            </a:r>
            <a:r>
              <a:rPr lang="en-US" sz="1800" b="1" dirty="0" err="1" smtClean="0">
                <a:solidFill>
                  <a:srgbClr val="FFFF00"/>
                </a:solidFill>
                <a:cs typeface="Times New Roman"/>
              </a:rPr>
              <a:t>Namun</a:t>
            </a:r>
            <a:r>
              <a:rPr lang="en-US" sz="1800" b="1" dirty="0" smtClean="0">
                <a:solidFill>
                  <a:srgbClr val="FFFF00"/>
                </a:solidFill>
                <a:cs typeface="Times New Roman"/>
              </a:rPr>
              <a:t>, </a:t>
            </a:r>
            <a:r>
              <a:rPr lang="en-US" sz="1800" b="1" dirty="0" err="1" smtClean="0">
                <a:solidFill>
                  <a:srgbClr val="FFFF00"/>
                </a:solidFill>
                <a:cs typeface="Times New Roman"/>
              </a:rPr>
              <a:t>pada</a:t>
            </a:r>
            <a:r>
              <a:rPr lang="en-US" sz="1800" b="1" dirty="0" smtClean="0">
                <a:solidFill>
                  <a:srgbClr val="FFFF00"/>
                </a:solidFill>
                <a:cs typeface="Times New Roman"/>
              </a:rPr>
              <a:t> </a:t>
            </a:r>
            <a:r>
              <a:rPr lang="en-US" sz="1800" b="1" dirty="0" err="1" smtClean="0">
                <a:solidFill>
                  <a:srgbClr val="FFFF00"/>
                </a:solidFill>
                <a:cs typeface="Times New Roman"/>
              </a:rPr>
              <a:t>akhirnya</a:t>
            </a:r>
            <a:r>
              <a:rPr lang="en-US" sz="1800" b="1" dirty="0" smtClean="0">
                <a:solidFill>
                  <a:srgbClr val="FFFF00"/>
                </a:solidFill>
                <a:cs typeface="Times New Roman"/>
              </a:rPr>
              <a:t> PTLP </a:t>
            </a:r>
            <a:r>
              <a:rPr lang="en-US" sz="1800" b="1" dirty="0" err="1" smtClean="0">
                <a:solidFill>
                  <a:srgbClr val="FFFF00"/>
                </a:solidFill>
                <a:cs typeface="Times New Roman"/>
              </a:rPr>
              <a:t>memutuskan</a:t>
            </a:r>
            <a:r>
              <a:rPr lang="en-US" sz="1800" b="1" dirty="0" smtClean="0">
                <a:solidFill>
                  <a:srgbClr val="FFFF00"/>
                </a:solidFill>
                <a:cs typeface="Times New Roman"/>
              </a:rPr>
              <a:t> </a:t>
            </a:r>
            <a:r>
              <a:rPr lang="en-US" sz="1800" b="1" dirty="0" err="1" smtClean="0">
                <a:solidFill>
                  <a:srgbClr val="FFFF00"/>
                </a:solidFill>
                <a:cs typeface="Times New Roman"/>
              </a:rPr>
              <a:t>untuk</a:t>
            </a:r>
            <a:r>
              <a:rPr lang="en-US" sz="1800" b="1" dirty="0" smtClean="0">
                <a:solidFill>
                  <a:srgbClr val="FFFF00"/>
                </a:solidFill>
                <a:cs typeface="Times New Roman"/>
              </a:rPr>
              <a:t> </a:t>
            </a:r>
            <a:r>
              <a:rPr lang="en-US" sz="1800" b="1" dirty="0" err="1" smtClean="0">
                <a:solidFill>
                  <a:srgbClr val="FFFF00"/>
                </a:solidFill>
                <a:cs typeface="Times New Roman"/>
              </a:rPr>
              <a:t>tidak</a:t>
            </a:r>
            <a:r>
              <a:rPr lang="en-US" sz="1800" b="1" dirty="0" smtClean="0">
                <a:solidFill>
                  <a:srgbClr val="FFFF00"/>
                </a:solidFill>
                <a:cs typeface="Times New Roman"/>
              </a:rPr>
              <a:t> </a:t>
            </a:r>
            <a:r>
              <a:rPr lang="en-US" sz="1800" b="1" dirty="0" err="1" smtClean="0">
                <a:solidFill>
                  <a:srgbClr val="FFFF00"/>
                </a:solidFill>
                <a:cs typeface="Times New Roman"/>
              </a:rPr>
              <a:t>melakukan</a:t>
            </a:r>
            <a:r>
              <a:rPr lang="en-US" sz="1800" b="1" dirty="0" smtClean="0">
                <a:solidFill>
                  <a:srgbClr val="FFFF00"/>
                </a:solidFill>
                <a:cs typeface="Times New Roman"/>
              </a:rPr>
              <a:t> </a:t>
            </a:r>
            <a:r>
              <a:rPr lang="en-US" sz="1800" b="1" dirty="0" err="1" smtClean="0">
                <a:solidFill>
                  <a:srgbClr val="FFFF00"/>
                </a:solidFill>
                <a:cs typeface="Times New Roman"/>
              </a:rPr>
              <a:t>pembetulan</a:t>
            </a:r>
            <a:r>
              <a:rPr lang="en-US" sz="1800" b="1" dirty="0" smtClean="0">
                <a:solidFill>
                  <a:srgbClr val="FFFF00"/>
                </a:solidFill>
                <a:cs typeface="Times New Roman"/>
              </a:rPr>
              <a:t> SPT </a:t>
            </a:r>
            <a:r>
              <a:rPr lang="en-US" sz="1800" b="1" dirty="0" err="1" smtClean="0">
                <a:solidFill>
                  <a:srgbClr val="FFFF00"/>
                </a:solidFill>
                <a:cs typeface="Times New Roman"/>
              </a:rPr>
              <a:t>PPh</a:t>
            </a:r>
            <a:r>
              <a:rPr lang="en-US" sz="1800" b="1" dirty="0" smtClean="0">
                <a:solidFill>
                  <a:srgbClr val="FFFF00"/>
                </a:solidFill>
                <a:cs typeface="Times New Roman"/>
              </a:rPr>
              <a:t> </a:t>
            </a:r>
            <a:r>
              <a:rPr lang="en-US" sz="1800" b="1" dirty="0" err="1" smtClean="0">
                <a:solidFill>
                  <a:srgbClr val="FFFF00"/>
                </a:solidFill>
                <a:cs typeface="Times New Roman"/>
              </a:rPr>
              <a:t>Badan</a:t>
            </a:r>
            <a:r>
              <a:rPr lang="en-US" sz="1800" b="1" dirty="0" smtClean="0">
                <a:solidFill>
                  <a:srgbClr val="FFFF00"/>
                </a:solidFill>
                <a:cs typeface="Times New Roman"/>
              </a:rPr>
              <a:t> </a:t>
            </a:r>
            <a:r>
              <a:rPr lang="en-US" sz="1800" b="1" dirty="0" err="1" smtClean="0">
                <a:solidFill>
                  <a:srgbClr val="FFFF00"/>
                </a:solidFill>
                <a:cs typeface="Times New Roman"/>
              </a:rPr>
              <a:t>Tahun</a:t>
            </a:r>
            <a:r>
              <a:rPr lang="en-US" sz="1800" b="1" dirty="0" smtClean="0">
                <a:solidFill>
                  <a:srgbClr val="FFFF00"/>
                </a:solidFill>
                <a:cs typeface="Times New Roman"/>
              </a:rPr>
              <a:t> 2011. Hal </a:t>
            </a:r>
            <a:r>
              <a:rPr lang="en-US" sz="1800" b="1" dirty="0" err="1" smtClean="0">
                <a:solidFill>
                  <a:srgbClr val="FFFF00"/>
                </a:solidFill>
                <a:cs typeface="Times New Roman"/>
              </a:rPr>
              <a:t>tersebut</a:t>
            </a:r>
            <a:r>
              <a:rPr lang="en-US" sz="1800" b="1" dirty="0" smtClean="0">
                <a:solidFill>
                  <a:srgbClr val="FFFF00"/>
                </a:solidFill>
                <a:cs typeface="Times New Roman"/>
              </a:rPr>
              <a:t> </a:t>
            </a:r>
            <a:r>
              <a:rPr lang="en-US" sz="1800" b="1" dirty="0" err="1" smtClean="0">
                <a:solidFill>
                  <a:srgbClr val="FFFF00"/>
                </a:solidFill>
                <a:cs typeface="Times New Roman"/>
              </a:rPr>
              <a:t>relevan</a:t>
            </a:r>
            <a:r>
              <a:rPr lang="en-US" sz="1800" b="1" dirty="0" smtClean="0">
                <a:solidFill>
                  <a:srgbClr val="FFFF00"/>
                </a:solidFill>
                <a:cs typeface="Times New Roman"/>
              </a:rPr>
              <a:t> </a:t>
            </a:r>
            <a:r>
              <a:rPr lang="en-US" sz="1800" b="1" dirty="0" err="1" smtClean="0">
                <a:solidFill>
                  <a:srgbClr val="FFFF00"/>
                </a:solidFill>
                <a:cs typeface="Times New Roman"/>
              </a:rPr>
              <a:t>dengan</a:t>
            </a:r>
            <a:r>
              <a:rPr lang="en-US" sz="1800" b="1" dirty="0" smtClean="0">
                <a:solidFill>
                  <a:srgbClr val="FFFF00"/>
                </a:solidFill>
                <a:cs typeface="Times New Roman"/>
              </a:rPr>
              <a:t> </a:t>
            </a:r>
            <a:r>
              <a:rPr lang="en-US" sz="1800" b="1" dirty="0" err="1" smtClean="0">
                <a:solidFill>
                  <a:srgbClr val="FFFF00"/>
                </a:solidFill>
                <a:cs typeface="Times New Roman"/>
              </a:rPr>
              <a:t>Pasal</a:t>
            </a:r>
            <a:r>
              <a:rPr lang="en-US" sz="1800" b="1" dirty="0" smtClean="0">
                <a:solidFill>
                  <a:srgbClr val="FFFF00"/>
                </a:solidFill>
                <a:cs typeface="Times New Roman"/>
              </a:rPr>
              <a:t> 8 </a:t>
            </a:r>
            <a:r>
              <a:rPr lang="en-US" sz="1800" b="1" dirty="0" err="1" smtClean="0">
                <a:solidFill>
                  <a:srgbClr val="FFFF00"/>
                </a:solidFill>
                <a:cs typeface="Times New Roman"/>
              </a:rPr>
              <a:t>Ayat</a:t>
            </a:r>
            <a:r>
              <a:rPr lang="en-US" sz="1800" b="1" dirty="0" smtClean="0">
                <a:solidFill>
                  <a:srgbClr val="FFFF00"/>
                </a:solidFill>
                <a:cs typeface="Times New Roman"/>
              </a:rPr>
              <a:t> (1) </a:t>
            </a:r>
            <a:r>
              <a:rPr lang="en-US" sz="1800" b="1" dirty="0" err="1">
                <a:solidFill>
                  <a:srgbClr val="FFFF00"/>
                </a:solidFill>
                <a:cs typeface="Times New Roman"/>
              </a:rPr>
              <a:t>Wajib</a:t>
            </a:r>
            <a:r>
              <a:rPr lang="en-US" sz="1800" b="1" dirty="0">
                <a:solidFill>
                  <a:srgbClr val="FFFF00"/>
                </a:solidFill>
                <a:cs typeface="Times New Roman"/>
              </a:rPr>
              <a:t> </a:t>
            </a:r>
            <a:r>
              <a:rPr lang="en-US" sz="1800" b="1" dirty="0" err="1">
                <a:solidFill>
                  <a:srgbClr val="FFFF00"/>
                </a:solidFill>
                <a:cs typeface="Times New Roman"/>
              </a:rPr>
              <a:t>Pajak</a:t>
            </a:r>
            <a:r>
              <a:rPr lang="en-US" sz="1800" b="1" dirty="0">
                <a:solidFill>
                  <a:srgbClr val="FFFF00"/>
                </a:solidFill>
                <a:cs typeface="Times New Roman"/>
              </a:rPr>
              <a:t> </a:t>
            </a:r>
            <a:r>
              <a:rPr lang="en-US" sz="1800" b="1" dirty="0" err="1">
                <a:solidFill>
                  <a:srgbClr val="FFFF00"/>
                </a:solidFill>
                <a:cs typeface="Times New Roman"/>
              </a:rPr>
              <a:t>dengan</a:t>
            </a:r>
            <a:r>
              <a:rPr lang="en-US" sz="1800" b="1" dirty="0">
                <a:solidFill>
                  <a:srgbClr val="FFFF00"/>
                </a:solidFill>
                <a:cs typeface="Times New Roman"/>
              </a:rPr>
              <a:t> </a:t>
            </a:r>
            <a:r>
              <a:rPr lang="en-US" sz="1800" b="1" dirty="0" err="1">
                <a:solidFill>
                  <a:srgbClr val="FFFF00"/>
                </a:solidFill>
                <a:cs typeface="Times New Roman"/>
              </a:rPr>
              <a:t>kemauan</a:t>
            </a:r>
            <a:r>
              <a:rPr lang="en-US" sz="1800" b="1" dirty="0">
                <a:solidFill>
                  <a:srgbClr val="FFFF00"/>
                </a:solidFill>
                <a:cs typeface="Times New Roman"/>
              </a:rPr>
              <a:t> </a:t>
            </a:r>
            <a:r>
              <a:rPr lang="en-US" sz="1800" b="1" dirty="0" err="1">
                <a:solidFill>
                  <a:srgbClr val="FFFF00"/>
                </a:solidFill>
                <a:cs typeface="Times New Roman"/>
              </a:rPr>
              <a:t>sendiri</a:t>
            </a:r>
            <a:r>
              <a:rPr lang="en-US" sz="1800" b="1" dirty="0">
                <a:solidFill>
                  <a:srgbClr val="FFFF00"/>
                </a:solidFill>
                <a:cs typeface="Times New Roman"/>
              </a:rPr>
              <a:t> </a:t>
            </a:r>
            <a:r>
              <a:rPr lang="en-US" sz="1800" b="1" dirty="0" err="1">
                <a:solidFill>
                  <a:srgbClr val="FFFF00"/>
                </a:solidFill>
                <a:cs typeface="Times New Roman"/>
              </a:rPr>
              <a:t>dapat</a:t>
            </a:r>
            <a:r>
              <a:rPr lang="en-US" sz="1800" b="1" dirty="0">
                <a:solidFill>
                  <a:srgbClr val="FFFF00"/>
                </a:solidFill>
                <a:cs typeface="Times New Roman"/>
              </a:rPr>
              <a:t> </a:t>
            </a:r>
            <a:r>
              <a:rPr lang="en-US" sz="1800" b="1" dirty="0" err="1">
                <a:solidFill>
                  <a:srgbClr val="FFFF00"/>
                </a:solidFill>
                <a:cs typeface="Times New Roman"/>
              </a:rPr>
              <a:t>membetulkan</a:t>
            </a:r>
            <a:r>
              <a:rPr lang="en-US" sz="1800" b="1" dirty="0">
                <a:solidFill>
                  <a:srgbClr val="FFFF00"/>
                </a:solidFill>
                <a:cs typeface="Times New Roman"/>
              </a:rPr>
              <a:t> </a:t>
            </a:r>
            <a:r>
              <a:rPr lang="en-US" sz="1800" b="1" dirty="0" err="1">
                <a:solidFill>
                  <a:srgbClr val="FFFF00"/>
                </a:solidFill>
                <a:cs typeface="Times New Roman"/>
              </a:rPr>
              <a:t>Surat</a:t>
            </a:r>
            <a:r>
              <a:rPr lang="en-US" sz="1800" b="1" dirty="0">
                <a:solidFill>
                  <a:srgbClr val="FFFF00"/>
                </a:solidFill>
                <a:cs typeface="Times New Roman"/>
              </a:rPr>
              <a:t> </a:t>
            </a:r>
            <a:r>
              <a:rPr lang="en-US" sz="1800" b="1" dirty="0" err="1">
                <a:solidFill>
                  <a:srgbClr val="FFFF00"/>
                </a:solidFill>
                <a:cs typeface="Times New Roman"/>
              </a:rPr>
              <a:t>Pemberitahuan</a:t>
            </a:r>
            <a:r>
              <a:rPr lang="en-US" sz="1800" b="1" dirty="0">
                <a:solidFill>
                  <a:srgbClr val="FFFF00"/>
                </a:solidFill>
                <a:cs typeface="Times New Roman"/>
              </a:rPr>
              <a:t> yang </a:t>
            </a:r>
            <a:r>
              <a:rPr lang="en-US" sz="1800" b="1" dirty="0" err="1">
                <a:solidFill>
                  <a:srgbClr val="FFFF00"/>
                </a:solidFill>
                <a:cs typeface="Times New Roman"/>
              </a:rPr>
              <a:t>telah</a:t>
            </a:r>
            <a:r>
              <a:rPr lang="en-US" sz="1800" b="1" dirty="0">
                <a:solidFill>
                  <a:srgbClr val="FFFF00"/>
                </a:solidFill>
                <a:cs typeface="Times New Roman"/>
              </a:rPr>
              <a:t> </a:t>
            </a:r>
            <a:r>
              <a:rPr lang="en-US" sz="1800" b="1" dirty="0" err="1">
                <a:solidFill>
                  <a:srgbClr val="FFFF00"/>
                </a:solidFill>
                <a:cs typeface="Times New Roman"/>
              </a:rPr>
              <a:t>disampaikan</a:t>
            </a:r>
            <a:r>
              <a:rPr lang="en-US" sz="1800" b="1" dirty="0">
                <a:solidFill>
                  <a:srgbClr val="FFFF00"/>
                </a:solidFill>
                <a:cs typeface="Times New Roman"/>
              </a:rPr>
              <a:t> </a:t>
            </a:r>
            <a:r>
              <a:rPr lang="en-US" sz="1800" b="1" dirty="0" err="1">
                <a:solidFill>
                  <a:srgbClr val="FFFF00"/>
                </a:solidFill>
                <a:cs typeface="Times New Roman"/>
              </a:rPr>
              <a:t>dengan</a:t>
            </a:r>
            <a:r>
              <a:rPr lang="en-US" sz="1800" b="1" dirty="0">
                <a:solidFill>
                  <a:srgbClr val="FFFF00"/>
                </a:solidFill>
                <a:cs typeface="Times New Roman"/>
              </a:rPr>
              <a:t> </a:t>
            </a:r>
            <a:r>
              <a:rPr lang="en-US" sz="1800" b="1" dirty="0" err="1">
                <a:solidFill>
                  <a:srgbClr val="FFFF00"/>
                </a:solidFill>
                <a:cs typeface="Times New Roman"/>
              </a:rPr>
              <a:t>menyampaikan</a:t>
            </a:r>
            <a:r>
              <a:rPr lang="en-US" sz="1800" b="1" dirty="0">
                <a:solidFill>
                  <a:srgbClr val="FFFF00"/>
                </a:solidFill>
                <a:cs typeface="Times New Roman"/>
              </a:rPr>
              <a:t> </a:t>
            </a:r>
            <a:r>
              <a:rPr lang="en-US" sz="1800" b="1" dirty="0" err="1">
                <a:solidFill>
                  <a:srgbClr val="FFFF00"/>
                </a:solidFill>
                <a:cs typeface="Times New Roman"/>
              </a:rPr>
              <a:t>pernyataan</a:t>
            </a:r>
            <a:r>
              <a:rPr lang="en-US" sz="1800" b="1" dirty="0">
                <a:solidFill>
                  <a:srgbClr val="FFFF00"/>
                </a:solidFill>
                <a:cs typeface="Times New Roman"/>
              </a:rPr>
              <a:t> </a:t>
            </a:r>
            <a:r>
              <a:rPr lang="en-US" sz="1800" b="1" dirty="0" err="1">
                <a:solidFill>
                  <a:srgbClr val="FFFF00"/>
                </a:solidFill>
                <a:cs typeface="Times New Roman"/>
              </a:rPr>
              <a:t>tertulis</a:t>
            </a:r>
            <a:r>
              <a:rPr lang="en-US" sz="1800" b="1" dirty="0">
                <a:solidFill>
                  <a:srgbClr val="FFFF00"/>
                </a:solidFill>
                <a:cs typeface="Times New Roman"/>
              </a:rPr>
              <a:t>, </a:t>
            </a:r>
            <a:r>
              <a:rPr lang="en-US" sz="1800" b="1" dirty="0" err="1">
                <a:solidFill>
                  <a:srgbClr val="FFFF00"/>
                </a:solidFill>
                <a:cs typeface="Times New Roman"/>
              </a:rPr>
              <a:t>dengan</a:t>
            </a:r>
            <a:r>
              <a:rPr lang="en-US" sz="1800" b="1" dirty="0">
                <a:solidFill>
                  <a:srgbClr val="FFFF00"/>
                </a:solidFill>
                <a:cs typeface="Times New Roman"/>
              </a:rPr>
              <a:t> </a:t>
            </a:r>
            <a:r>
              <a:rPr lang="en-US" sz="1800" b="1" dirty="0" err="1">
                <a:solidFill>
                  <a:srgbClr val="FFFF00"/>
                </a:solidFill>
                <a:cs typeface="Times New Roman"/>
              </a:rPr>
              <a:t>syarat</a:t>
            </a:r>
            <a:r>
              <a:rPr lang="en-US" sz="1800" b="1" dirty="0">
                <a:solidFill>
                  <a:srgbClr val="FFFF00"/>
                </a:solidFill>
                <a:cs typeface="Times New Roman"/>
              </a:rPr>
              <a:t> </a:t>
            </a:r>
            <a:r>
              <a:rPr lang="en-US" sz="1800" b="1" dirty="0" err="1">
                <a:solidFill>
                  <a:srgbClr val="FFFF00"/>
                </a:solidFill>
                <a:cs typeface="Times New Roman"/>
              </a:rPr>
              <a:t>Direktur</a:t>
            </a:r>
            <a:r>
              <a:rPr lang="en-US" sz="1800" b="1" dirty="0">
                <a:solidFill>
                  <a:srgbClr val="FFFF00"/>
                </a:solidFill>
                <a:cs typeface="Times New Roman"/>
              </a:rPr>
              <a:t> </a:t>
            </a:r>
            <a:r>
              <a:rPr lang="en-US" sz="1800" b="1" dirty="0" err="1">
                <a:solidFill>
                  <a:srgbClr val="FFFF00"/>
                </a:solidFill>
                <a:cs typeface="Times New Roman"/>
              </a:rPr>
              <a:t>Jenderal</a:t>
            </a:r>
            <a:r>
              <a:rPr lang="en-US" sz="1800" b="1" dirty="0">
                <a:solidFill>
                  <a:srgbClr val="FFFF00"/>
                </a:solidFill>
                <a:cs typeface="Times New Roman"/>
              </a:rPr>
              <a:t> </a:t>
            </a:r>
            <a:r>
              <a:rPr lang="en-US" sz="1800" b="1" dirty="0" err="1">
                <a:solidFill>
                  <a:srgbClr val="FFFF00"/>
                </a:solidFill>
                <a:cs typeface="Times New Roman"/>
              </a:rPr>
              <a:t>Pajak</a:t>
            </a:r>
            <a:r>
              <a:rPr lang="en-US" sz="1800" b="1" dirty="0">
                <a:solidFill>
                  <a:srgbClr val="FFFF00"/>
                </a:solidFill>
                <a:cs typeface="Times New Roman"/>
              </a:rPr>
              <a:t> </a:t>
            </a:r>
            <a:r>
              <a:rPr lang="en-US" sz="1800" b="1" dirty="0" err="1">
                <a:solidFill>
                  <a:srgbClr val="FFFF00"/>
                </a:solidFill>
                <a:cs typeface="Times New Roman"/>
              </a:rPr>
              <a:t>belum</a:t>
            </a:r>
            <a:r>
              <a:rPr lang="en-US" sz="1800" b="1" dirty="0">
                <a:solidFill>
                  <a:srgbClr val="FFFF00"/>
                </a:solidFill>
                <a:cs typeface="Times New Roman"/>
              </a:rPr>
              <a:t> </a:t>
            </a:r>
            <a:r>
              <a:rPr lang="en-US" sz="1800" b="1" dirty="0" err="1">
                <a:solidFill>
                  <a:srgbClr val="FFFF00"/>
                </a:solidFill>
                <a:cs typeface="Times New Roman"/>
              </a:rPr>
              <a:t>melakukan</a:t>
            </a:r>
            <a:r>
              <a:rPr lang="en-US" sz="1800" b="1" dirty="0">
                <a:solidFill>
                  <a:srgbClr val="FFFF00"/>
                </a:solidFill>
                <a:cs typeface="Times New Roman"/>
              </a:rPr>
              <a:t> </a:t>
            </a:r>
            <a:r>
              <a:rPr lang="en-US" sz="1800" b="1" dirty="0" err="1">
                <a:solidFill>
                  <a:srgbClr val="FFFF00"/>
                </a:solidFill>
                <a:cs typeface="Times New Roman"/>
              </a:rPr>
              <a:t>tindakan</a:t>
            </a:r>
            <a:r>
              <a:rPr lang="en-US" sz="1800" b="1" dirty="0">
                <a:solidFill>
                  <a:srgbClr val="FFFF00"/>
                </a:solidFill>
                <a:cs typeface="Times New Roman"/>
              </a:rPr>
              <a:t> </a:t>
            </a:r>
            <a:r>
              <a:rPr lang="en-US" sz="1800" b="1" dirty="0" err="1">
                <a:solidFill>
                  <a:srgbClr val="FFFF00"/>
                </a:solidFill>
                <a:cs typeface="Times New Roman"/>
              </a:rPr>
              <a:t>pemeriksaan</a:t>
            </a:r>
            <a:r>
              <a:rPr lang="en-US" sz="1800" b="1" dirty="0">
                <a:solidFill>
                  <a:srgbClr val="FFFF00"/>
                </a:solidFill>
                <a:cs typeface="Times New Roman"/>
              </a:rPr>
              <a:t>. </a:t>
            </a:r>
            <a:endParaRPr lang="en-US" sz="1800" b="1" i="1" dirty="0">
              <a:solidFill>
                <a:srgbClr val="FFFF00"/>
              </a:solidFill>
            </a:endParaRPr>
          </a:p>
        </p:txBody>
      </p:sp>
    </p:spTree>
    <p:extLst>
      <p:ext uri="{BB962C8B-B14F-4D97-AF65-F5344CB8AC3E}">
        <p14:creationId xmlns:p14="http://schemas.microsoft.com/office/powerpoint/2010/main" xmlns="" val="1971123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lgn="just">
              <a:buFont typeface="+mj-lt"/>
              <a:buAutoNum type="arabicPeriod" startAt="5"/>
            </a:pPr>
            <a:r>
              <a:rPr lang="en-US" sz="2000" b="1" dirty="0" err="1">
                <a:solidFill>
                  <a:srgbClr val="EAEF42"/>
                </a:solidFill>
              </a:rPr>
              <a:t>Mungkinkah</a:t>
            </a:r>
            <a:r>
              <a:rPr lang="en-US" sz="2000" b="1" dirty="0">
                <a:solidFill>
                  <a:srgbClr val="EAEF42"/>
                </a:solidFill>
              </a:rPr>
              <a:t> PTLP </a:t>
            </a:r>
            <a:r>
              <a:rPr lang="en-US" sz="2000" b="1" dirty="0" err="1">
                <a:solidFill>
                  <a:srgbClr val="EAEF42"/>
                </a:solidFill>
              </a:rPr>
              <a:t>melakukan</a:t>
            </a:r>
            <a:r>
              <a:rPr lang="en-US" sz="2000" b="1" dirty="0">
                <a:solidFill>
                  <a:srgbClr val="EAEF42"/>
                </a:solidFill>
              </a:rPr>
              <a:t> </a:t>
            </a:r>
            <a:r>
              <a:rPr lang="en-US" sz="2000" b="1" dirty="0" err="1">
                <a:solidFill>
                  <a:srgbClr val="EAEF42"/>
                </a:solidFill>
              </a:rPr>
              <a:t>pembetulan</a:t>
            </a:r>
            <a:r>
              <a:rPr lang="en-US" sz="2000" b="1" dirty="0">
                <a:solidFill>
                  <a:srgbClr val="EAEF42"/>
                </a:solidFill>
              </a:rPr>
              <a:t> SPT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2011 </a:t>
            </a:r>
            <a:r>
              <a:rPr lang="en-US" sz="2000" b="1" dirty="0" err="1">
                <a:solidFill>
                  <a:srgbClr val="EAEF42"/>
                </a:solidFill>
              </a:rPr>
              <a:t>tersebut</a:t>
            </a:r>
            <a:r>
              <a:rPr lang="en-US" sz="2000" b="1" dirty="0">
                <a:solidFill>
                  <a:srgbClr val="EAEF42"/>
                </a:solidFill>
              </a:rPr>
              <a:t>? </a:t>
            </a:r>
            <a:r>
              <a:rPr lang="en-US" sz="2000" b="1" dirty="0" err="1">
                <a:solidFill>
                  <a:srgbClr val="EAEF42"/>
                </a:solidFill>
              </a:rPr>
              <a:t>Jika</a:t>
            </a:r>
            <a:r>
              <a:rPr lang="en-US" sz="2000" b="1" dirty="0">
                <a:solidFill>
                  <a:srgbClr val="EAEF42"/>
                </a:solidFill>
              </a:rPr>
              <a:t> </a:t>
            </a:r>
            <a:r>
              <a:rPr lang="en-US" sz="2000" b="1" dirty="0" err="1">
                <a:solidFill>
                  <a:srgbClr val="EAEF42"/>
                </a:solidFill>
              </a:rPr>
              <a:t>mungkin</a:t>
            </a:r>
            <a:r>
              <a:rPr lang="en-US" sz="2000" b="1" dirty="0">
                <a:solidFill>
                  <a:srgbClr val="EAEF42"/>
                </a:solidFill>
              </a:rPr>
              <a:t>, </a:t>
            </a:r>
            <a:r>
              <a:rPr lang="en-US" sz="2000" b="1" dirty="0" err="1">
                <a:solidFill>
                  <a:srgbClr val="EAEF42"/>
                </a:solidFill>
              </a:rPr>
              <a:t>adakah</a:t>
            </a:r>
            <a:r>
              <a:rPr lang="en-US" sz="2000" b="1" dirty="0">
                <a:solidFill>
                  <a:srgbClr val="EAEF42"/>
                </a:solidFill>
              </a:rPr>
              <a:t> </a:t>
            </a:r>
            <a:r>
              <a:rPr lang="en-US" sz="2000" b="1" dirty="0" err="1">
                <a:solidFill>
                  <a:srgbClr val="EAEF42"/>
                </a:solidFill>
              </a:rPr>
              <a:t>sanksi</a:t>
            </a:r>
            <a:r>
              <a:rPr lang="en-US" sz="2000" b="1" dirty="0">
                <a:solidFill>
                  <a:srgbClr val="EAEF42"/>
                </a:solidFill>
              </a:rPr>
              <a:t> </a:t>
            </a:r>
            <a:r>
              <a:rPr lang="en-US" sz="2000" b="1" dirty="0" err="1">
                <a:solidFill>
                  <a:srgbClr val="EAEF42"/>
                </a:solidFill>
              </a:rPr>
              <a:t>perpajakan</a:t>
            </a:r>
            <a:r>
              <a:rPr lang="en-US" sz="2000" b="1" dirty="0">
                <a:solidFill>
                  <a:srgbClr val="EAEF42"/>
                </a:solidFill>
              </a:rPr>
              <a:t> </a:t>
            </a:r>
            <a:r>
              <a:rPr lang="en-US" sz="2000" b="1" dirty="0" err="1">
                <a:solidFill>
                  <a:srgbClr val="EAEF42"/>
                </a:solidFill>
              </a:rPr>
              <a:t>jika</a:t>
            </a:r>
            <a:r>
              <a:rPr lang="en-US" sz="2000" b="1" dirty="0">
                <a:solidFill>
                  <a:srgbClr val="EAEF42"/>
                </a:solidFill>
              </a:rPr>
              <a:t> PTLP </a:t>
            </a:r>
            <a:r>
              <a:rPr lang="en-US" sz="2000" b="1" dirty="0" err="1">
                <a:solidFill>
                  <a:srgbClr val="EAEF42"/>
                </a:solidFill>
              </a:rPr>
              <a:t>melakukan</a:t>
            </a:r>
            <a:r>
              <a:rPr lang="en-US" sz="2000" b="1" dirty="0">
                <a:solidFill>
                  <a:srgbClr val="EAEF42"/>
                </a:solidFill>
              </a:rPr>
              <a:t> </a:t>
            </a:r>
            <a:r>
              <a:rPr lang="en-US" sz="2000" b="1" dirty="0" err="1">
                <a:solidFill>
                  <a:srgbClr val="EAEF42"/>
                </a:solidFill>
              </a:rPr>
              <a:t>pembetulan</a:t>
            </a:r>
            <a:r>
              <a:rPr lang="en-US" sz="2000" b="1" dirty="0">
                <a:solidFill>
                  <a:srgbClr val="EAEF42"/>
                </a:solidFill>
              </a:rPr>
              <a:t> SPT </a:t>
            </a:r>
            <a:r>
              <a:rPr lang="en-US" sz="2000" b="1" dirty="0" err="1">
                <a:solidFill>
                  <a:srgbClr val="EAEF42"/>
                </a:solidFill>
              </a:rPr>
              <a:t>PPh</a:t>
            </a:r>
            <a:r>
              <a:rPr lang="en-US" sz="2000" b="1" dirty="0">
                <a:solidFill>
                  <a:srgbClr val="EAEF42"/>
                </a:solidFill>
              </a:rPr>
              <a:t> </a:t>
            </a:r>
            <a:r>
              <a:rPr lang="en-US" sz="2000" b="1" dirty="0" err="1">
                <a:solidFill>
                  <a:srgbClr val="EAEF42"/>
                </a:solidFill>
              </a:rPr>
              <a:t>Badan</a:t>
            </a:r>
            <a:r>
              <a:rPr lang="en-US" sz="2000" b="1" dirty="0">
                <a:solidFill>
                  <a:srgbClr val="EAEF42"/>
                </a:solidFill>
              </a:rPr>
              <a:t> </a:t>
            </a:r>
            <a:r>
              <a:rPr lang="en-US" sz="2000" b="1" dirty="0" err="1">
                <a:solidFill>
                  <a:srgbClr val="EAEF42"/>
                </a:solidFill>
              </a:rPr>
              <a:t>tahun</a:t>
            </a:r>
            <a:r>
              <a:rPr lang="en-US" sz="2000" b="1" dirty="0">
                <a:solidFill>
                  <a:srgbClr val="EAEF42"/>
                </a:solidFill>
              </a:rPr>
              <a:t> 2011</a:t>
            </a:r>
            <a:r>
              <a:rPr lang="en-US" sz="2000" b="1" dirty="0" smtClean="0">
                <a:solidFill>
                  <a:srgbClr val="FFFF00"/>
                </a:solidFill>
              </a:rPr>
              <a:t>? (</a:t>
            </a:r>
            <a:r>
              <a:rPr lang="en-US" sz="2000" b="1" dirty="0" err="1" smtClean="0">
                <a:solidFill>
                  <a:srgbClr val="FFFF00"/>
                </a:solidFill>
              </a:rPr>
              <a:t>Lanjutan</a:t>
            </a:r>
            <a:r>
              <a:rPr lang="en-US" sz="2000" b="1" dirty="0" smtClean="0">
                <a:solidFill>
                  <a:srgbClr val="FFFF00"/>
                </a:solidFill>
              </a:rPr>
              <a:t> </a:t>
            </a:r>
            <a:r>
              <a:rPr lang="en-US" sz="2000" b="1" dirty="0" err="1" smtClean="0">
                <a:solidFill>
                  <a:srgbClr val="FFFF00"/>
                </a:solidFill>
              </a:rPr>
              <a:t>Jawaban</a:t>
            </a:r>
            <a:r>
              <a:rPr lang="en-US" sz="2000" b="1" dirty="0" smtClean="0">
                <a:solidFill>
                  <a:srgbClr val="FFFF00"/>
                </a:solidFill>
              </a:rPr>
              <a:t>)</a:t>
            </a:r>
            <a:endParaRPr lang="en-US" sz="2000" b="1" dirty="0">
              <a:solidFill>
                <a:srgbClr val="FFFF00"/>
              </a:solidFill>
            </a:endParaRPr>
          </a:p>
        </p:txBody>
      </p:sp>
      <p:sp>
        <p:nvSpPr>
          <p:cNvPr id="6" name="Rectangle 5"/>
          <p:cNvSpPr/>
          <p:nvPr/>
        </p:nvSpPr>
        <p:spPr>
          <a:xfrm>
            <a:off x="2267409" y="5396364"/>
            <a:ext cx="4572000" cy="646331"/>
          </a:xfrm>
          <a:prstGeom prst="rect">
            <a:avLst/>
          </a:prstGeom>
        </p:spPr>
        <p:txBody>
          <a:bodyPr>
            <a:spAutoFit/>
          </a:bodyPr>
          <a:lstStyle/>
          <a:p>
            <a:pPr algn="just"/>
            <a:r>
              <a:rPr lang="en-US" dirty="0" smtClean="0">
                <a:solidFill>
                  <a:schemeClr val="bg1"/>
                </a:solidFill>
                <a:latin typeface="Times New Roman"/>
                <a:cs typeface="Times New Roman"/>
              </a:rPr>
              <a:t>KESIMPULAN : PTLP </a:t>
            </a:r>
            <a:r>
              <a:rPr lang="en-US" b="1" dirty="0" err="1" smtClean="0">
                <a:solidFill>
                  <a:srgbClr val="EAEF42"/>
                </a:solidFill>
                <a:latin typeface="Times New Roman"/>
                <a:cs typeface="Times New Roman"/>
              </a:rPr>
              <a:t>tidak</a:t>
            </a:r>
            <a:r>
              <a:rPr lang="en-US" b="1" dirty="0" smtClean="0">
                <a:solidFill>
                  <a:srgbClr val="EAEF42"/>
                </a:solidFill>
                <a:latin typeface="Times New Roman"/>
                <a:cs typeface="Times New Roman"/>
              </a:rPr>
              <a:t> </a:t>
            </a:r>
            <a:r>
              <a:rPr lang="en-US" b="1" dirty="0" err="1" smtClean="0">
                <a:solidFill>
                  <a:srgbClr val="EAEF42"/>
                </a:solidFill>
                <a:latin typeface="Times New Roman"/>
                <a:cs typeface="Times New Roman"/>
              </a:rPr>
              <a:t>bisa</a:t>
            </a:r>
            <a:r>
              <a:rPr lang="en-US" b="1" dirty="0" smtClean="0">
                <a:solidFill>
                  <a:srgbClr val="EAEF42"/>
                </a:solidFill>
                <a:latin typeface="Times New Roman"/>
                <a:cs typeface="Times New Roman"/>
              </a:rPr>
              <a:t> </a:t>
            </a:r>
            <a:r>
              <a:rPr lang="en-US" dirty="0" err="1" smtClean="0">
                <a:solidFill>
                  <a:schemeClr val="bg1"/>
                </a:solidFill>
                <a:latin typeface="Times New Roman"/>
                <a:cs typeface="Times New Roman"/>
              </a:rPr>
              <a:t>melakukan</a:t>
            </a:r>
            <a:r>
              <a:rPr lang="en-US" dirty="0" smtClean="0">
                <a:solidFill>
                  <a:schemeClr val="bg1"/>
                </a:solidFill>
                <a:latin typeface="Times New Roman"/>
                <a:cs typeface="Times New Roman"/>
              </a:rPr>
              <a:t> </a:t>
            </a:r>
            <a:r>
              <a:rPr lang="en-US" dirty="0" err="1" smtClean="0">
                <a:solidFill>
                  <a:schemeClr val="bg1"/>
                </a:solidFill>
                <a:latin typeface="Times New Roman"/>
                <a:cs typeface="Times New Roman"/>
              </a:rPr>
              <a:t>pembetulan</a:t>
            </a:r>
            <a:r>
              <a:rPr lang="en-US" dirty="0" smtClean="0">
                <a:solidFill>
                  <a:schemeClr val="bg1"/>
                </a:solidFill>
                <a:latin typeface="Times New Roman"/>
                <a:cs typeface="Times New Roman"/>
              </a:rPr>
              <a:t> SPT </a:t>
            </a:r>
            <a:r>
              <a:rPr lang="en-US" dirty="0" err="1" smtClean="0">
                <a:solidFill>
                  <a:schemeClr val="bg1"/>
                </a:solidFill>
                <a:latin typeface="Times New Roman"/>
                <a:cs typeface="Times New Roman"/>
              </a:rPr>
              <a:t>PPh</a:t>
            </a:r>
            <a:r>
              <a:rPr lang="en-US" dirty="0" smtClean="0">
                <a:solidFill>
                  <a:schemeClr val="bg1"/>
                </a:solidFill>
                <a:latin typeface="Times New Roman"/>
                <a:cs typeface="Times New Roman"/>
              </a:rPr>
              <a:t> </a:t>
            </a:r>
            <a:r>
              <a:rPr lang="en-US" dirty="0" err="1" smtClean="0">
                <a:solidFill>
                  <a:schemeClr val="bg1"/>
                </a:solidFill>
                <a:latin typeface="Times New Roman"/>
                <a:cs typeface="Times New Roman"/>
              </a:rPr>
              <a:t>Badan</a:t>
            </a:r>
            <a:r>
              <a:rPr lang="en-US" dirty="0" smtClean="0">
                <a:solidFill>
                  <a:schemeClr val="bg1"/>
                </a:solidFill>
                <a:latin typeface="Times New Roman"/>
                <a:cs typeface="Times New Roman"/>
              </a:rPr>
              <a:t> </a:t>
            </a:r>
            <a:r>
              <a:rPr lang="en-US" dirty="0" err="1" smtClean="0">
                <a:solidFill>
                  <a:schemeClr val="bg1"/>
                </a:solidFill>
                <a:latin typeface="Times New Roman"/>
                <a:cs typeface="Times New Roman"/>
              </a:rPr>
              <a:t>Tahun</a:t>
            </a:r>
            <a:r>
              <a:rPr lang="en-US" dirty="0" smtClean="0">
                <a:solidFill>
                  <a:schemeClr val="bg1"/>
                </a:solidFill>
                <a:latin typeface="Times New Roman"/>
                <a:cs typeface="Times New Roman"/>
              </a:rPr>
              <a:t> 2011</a:t>
            </a:r>
            <a:endParaRPr lang="en-US" dirty="0">
              <a:solidFill>
                <a:schemeClr val="bg1"/>
              </a:solidFill>
              <a:latin typeface="Times New Roman"/>
              <a:cs typeface="Times New Roman"/>
            </a:endParaRPr>
          </a:p>
        </p:txBody>
      </p:sp>
      <p:sp>
        <p:nvSpPr>
          <p:cNvPr id="5" name="Content Placeholder 2"/>
          <p:cNvSpPr txBox="1">
            <a:spLocks/>
          </p:cNvSpPr>
          <p:nvPr/>
        </p:nvSpPr>
        <p:spPr>
          <a:xfrm>
            <a:off x="835573" y="1804725"/>
            <a:ext cx="7614744" cy="3914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n-US" sz="1800" b="1" dirty="0" err="1" smtClean="0">
                <a:solidFill>
                  <a:srgbClr val="FFFF00"/>
                </a:solidFill>
                <a:cs typeface="Times New Roman"/>
              </a:rPr>
              <a:t>Namun</a:t>
            </a:r>
            <a:r>
              <a:rPr lang="en-US" sz="1800" b="1" dirty="0" smtClean="0">
                <a:solidFill>
                  <a:srgbClr val="FFFF00"/>
                </a:solidFill>
                <a:cs typeface="Times New Roman"/>
              </a:rPr>
              <a:t> </a:t>
            </a:r>
            <a:r>
              <a:rPr lang="en-US" sz="1800" b="1" dirty="0" err="1" smtClean="0">
                <a:solidFill>
                  <a:srgbClr val="FFFF00"/>
                </a:solidFill>
                <a:cs typeface="Times New Roman"/>
              </a:rPr>
              <a:t>dalam</a:t>
            </a:r>
            <a:r>
              <a:rPr lang="en-US" sz="1800" b="1" dirty="0" smtClean="0">
                <a:solidFill>
                  <a:srgbClr val="FFFF00"/>
                </a:solidFill>
                <a:cs typeface="Times New Roman"/>
              </a:rPr>
              <a:t> </a:t>
            </a:r>
            <a:r>
              <a:rPr lang="en-US" sz="1800" b="1" dirty="0" err="1" smtClean="0">
                <a:solidFill>
                  <a:srgbClr val="FFFF00"/>
                </a:solidFill>
                <a:cs typeface="Times New Roman"/>
              </a:rPr>
              <a:t>pasal</a:t>
            </a:r>
            <a:r>
              <a:rPr lang="en-US" sz="1800" b="1" dirty="0" smtClean="0">
                <a:solidFill>
                  <a:srgbClr val="FFFF00"/>
                </a:solidFill>
                <a:cs typeface="Times New Roman"/>
              </a:rPr>
              <a:t> 8 </a:t>
            </a:r>
            <a:r>
              <a:rPr lang="en-US" sz="1800" b="1" dirty="0" err="1" smtClean="0">
                <a:solidFill>
                  <a:srgbClr val="FFFF00"/>
                </a:solidFill>
                <a:cs typeface="Times New Roman"/>
              </a:rPr>
              <a:t>ayat</a:t>
            </a:r>
            <a:r>
              <a:rPr lang="en-US" sz="1800" b="1" dirty="0" smtClean="0">
                <a:solidFill>
                  <a:srgbClr val="FFFF00"/>
                </a:solidFill>
                <a:cs typeface="Times New Roman"/>
              </a:rPr>
              <a:t> (3) </a:t>
            </a:r>
            <a:r>
              <a:rPr lang="en-US" sz="1800" b="1" dirty="0" err="1" smtClean="0">
                <a:solidFill>
                  <a:srgbClr val="FFFF00"/>
                </a:solidFill>
                <a:cs typeface="Times New Roman"/>
              </a:rPr>
              <a:t>dijelaskan</a:t>
            </a:r>
            <a:r>
              <a:rPr lang="en-US" sz="1800" b="1" dirty="0" smtClean="0">
                <a:solidFill>
                  <a:srgbClr val="FFFF00"/>
                </a:solidFill>
                <a:cs typeface="Times New Roman"/>
              </a:rPr>
              <a:t> </a:t>
            </a:r>
            <a:r>
              <a:rPr lang="en-US" sz="1800" b="1" dirty="0" err="1" smtClean="0">
                <a:solidFill>
                  <a:srgbClr val="FFFF00"/>
                </a:solidFill>
                <a:cs typeface="Times New Roman"/>
              </a:rPr>
              <a:t>bahwa</a:t>
            </a:r>
            <a:r>
              <a:rPr lang="en-US" sz="1800" b="1" dirty="0" smtClean="0">
                <a:solidFill>
                  <a:srgbClr val="FFFF00"/>
                </a:solidFill>
                <a:cs typeface="Times New Roman"/>
              </a:rPr>
              <a:t> </a:t>
            </a:r>
            <a:r>
              <a:rPr lang="en-US" sz="1800" b="1" dirty="0" err="1" smtClean="0">
                <a:solidFill>
                  <a:srgbClr val="FFFF00"/>
                </a:solidFill>
                <a:cs typeface="Times New Roman"/>
              </a:rPr>
              <a:t>walaupun</a:t>
            </a:r>
            <a:r>
              <a:rPr lang="en-US" sz="1800" b="1" dirty="0" smtClean="0">
                <a:solidFill>
                  <a:srgbClr val="FFFF00"/>
                </a:solidFill>
                <a:cs typeface="Times New Roman"/>
              </a:rPr>
              <a:t> </a:t>
            </a:r>
            <a:r>
              <a:rPr lang="en-US" sz="1800" b="1" dirty="0" err="1" smtClean="0">
                <a:solidFill>
                  <a:srgbClr val="FFFF00"/>
                </a:solidFill>
                <a:cs typeface="Times New Roman"/>
              </a:rPr>
              <a:t>telah</a:t>
            </a:r>
            <a:r>
              <a:rPr lang="en-US" sz="1800" b="1" dirty="0" smtClean="0">
                <a:solidFill>
                  <a:srgbClr val="FFFF00"/>
                </a:solidFill>
                <a:cs typeface="Times New Roman"/>
              </a:rPr>
              <a:t> </a:t>
            </a:r>
            <a:r>
              <a:rPr lang="en-US" sz="1800" b="1" dirty="0" err="1" smtClean="0">
                <a:solidFill>
                  <a:srgbClr val="FFFF00"/>
                </a:solidFill>
                <a:cs typeface="Times New Roman"/>
              </a:rPr>
              <a:t>dilakukan</a:t>
            </a:r>
            <a:r>
              <a:rPr lang="en-US" sz="1800" b="1" dirty="0" smtClean="0">
                <a:solidFill>
                  <a:srgbClr val="FFFF00"/>
                </a:solidFill>
                <a:cs typeface="Times New Roman"/>
              </a:rPr>
              <a:t> </a:t>
            </a:r>
            <a:r>
              <a:rPr lang="en-US" sz="1800" b="1" dirty="0" err="1" smtClean="0">
                <a:solidFill>
                  <a:srgbClr val="FFFF00"/>
                </a:solidFill>
                <a:cs typeface="Times New Roman"/>
              </a:rPr>
              <a:t>tindak</a:t>
            </a:r>
            <a:r>
              <a:rPr lang="en-US" sz="1800" b="1" dirty="0" smtClean="0">
                <a:solidFill>
                  <a:srgbClr val="FFFF00"/>
                </a:solidFill>
                <a:cs typeface="Times New Roman"/>
              </a:rPr>
              <a:t> </a:t>
            </a:r>
            <a:r>
              <a:rPr lang="en-US" sz="1800" b="1" dirty="0" err="1" smtClean="0">
                <a:solidFill>
                  <a:srgbClr val="FFFF00"/>
                </a:solidFill>
                <a:cs typeface="Times New Roman"/>
              </a:rPr>
              <a:t>pemeriksaan</a:t>
            </a:r>
            <a:r>
              <a:rPr lang="en-US" sz="1800" b="1" dirty="0" smtClean="0">
                <a:solidFill>
                  <a:srgbClr val="FFFF00"/>
                </a:solidFill>
                <a:cs typeface="Times New Roman"/>
              </a:rPr>
              <a:t> </a:t>
            </a:r>
            <a:r>
              <a:rPr lang="en-US" sz="1800" b="1" dirty="0" err="1" smtClean="0">
                <a:solidFill>
                  <a:srgbClr val="FFFF00"/>
                </a:solidFill>
                <a:cs typeface="Times New Roman"/>
              </a:rPr>
              <a:t>tapi</a:t>
            </a:r>
            <a:r>
              <a:rPr lang="en-US" sz="1800" b="1" dirty="0" smtClean="0">
                <a:solidFill>
                  <a:srgbClr val="FFFF00"/>
                </a:solidFill>
                <a:cs typeface="Times New Roman"/>
              </a:rPr>
              <a:t> </a:t>
            </a:r>
            <a:r>
              <a:rPr lang="en-US" sz="1800" b="1" dirty="0" err="1" smtClean="0">
                <a:solidFill>
                  <a:srgbClr val="FFFF00"/>
                </a:solidFill>
                <a:cs typeface="Times New Roman"/>
              </a:rPr>
              <a:t>belum</a:t>
            </a:r>
            <a:r>
              <a:rPr lang="en-US" sz="1800" b="1" dirty="0" smtClean="0">
                <a:solidFill>
                  <a:srgbClr val="FFFF00"/>
                </a:solidFill>
                <a:cs typeface="Times New Roman"/>
              </a:rPr>
              <a:t> </a:t>
            </a:r>
            <a:r>
              <a:rPr lang="en-US" sz="1800" b="1" dirty="0" err="1" smtClean="0">
                <a:solidFill>
                  <a:srgbClr val="FFFF00"/>
                </a:solidFill>
                <a:cs typeface="Times New Roman"/>
              </a:rPr>
              <a:t>dilakukan</a:t>
            </a:r>
            <a:r>
              <a:rPr lang="en-US" sz="1800" b="1" dirty="0" smtClean="0">
                <a:solidFill>
                  <a:srgbClr val="FFFF00"/>
                </a:solidFill>
                <a:cs typeface="Times New Roman"/>
              </a:rPr>
              <a:t> </a:t>
            </a:r>
            <a:r>
              <a:rPr lang="en-US" sz="1800" b="1" dirty="0" err="1" smtClean="0">
                <a:solidFill>
                  <a:srgbClr val="FFFF00"/>
                </a:solidFill>
                <a:cs typeface="Times New Roman"/>
              </a:rPr>
              <a:t>penyidikan</a:t>
            </a:r>
            <a:r>
              <a:rPr lang="en-US" sz="1800" b="1" dirty="0" smtClean="0">
                <a:solidFill>
                  <a:srgbClr val="FFFF00"/>
                </a:solidFill>
                <a:cs typeface="Times New Roman"/>
              </a:rPr>
              <a:t> </a:t>
            </a:r>
            <a:r>
              <a:rPr lang="en-US" sz="1800" b="1" dirty="0" err="1" smtClean="0">
                <a:solidFill>
                  <a:srgbClr val="FFFF00"/>
                </a:solidFill>
                <a:cs typeface="Times New Roman"/>
              </a:rPr>
              <a:t>mengenai</a:t>
            </a:r>
            <a:r>
              <a:rPr lang="en-US" sz="1800" b="1" dirty="0" smtClean="0">
                <a:solidFill>
                  <a:srgbClr val="FFFF00"/>
                </a:solidFill>
                <a:cs typeface="Times New Roman"/>
              </a:rPr>
              <a:t> </a:t>
            </a:r>
            <a:r>
              <a:rPr lang="en-US" sz="1800" b="1" dirty="0" err="1" smtClean="0">
                <a:solidFill>
                  <a:srgbClr val="FFFF00"/>
                </a:solidFill>
                <a:cs typeface="Times New Roman"/>
              </a:rPr>
              <a:t>adanya</a:t>
            </a:r>
            <a:r>
              <a:rPr lang="en-US" sz="1800" b="1" dirty="0" smtClean="0">
                <a:solidFill>
                  <a:srgbClr val="FFFF00"/>
                </a:solidFill>
                <a:cs typeface="Times New Roman"/>
              </a:rPr>
              <a:t> </a:t>
            </a:r>
            <a:r>
              <a:rPr lang="en-US" sz="1800" b="1" dirty="0" err="1" smtClean="0">
                <a:solidFill>
                  <a:srgbClr val="FFFF00"/>
                </a:solidFill>
                <a:cs typeface="Times New Roman"/>
              </a:rPr>
              <a:t>ketidakbenaran</a:t>
            </a:r>
            <a:r>
              <a:rPr lang="en-US" sz="1800" b="1" dirty="0" smtClean="0">
                <a:solidFill>
                  <a:srgbClr val="FFFF00"/>
                </a:solidFill>
                <a:cs typeface="Times New Roman"/>
              </a:rPr>
              <a:t> (</a:t>
            </a:r>
            <a:r>
              <a:rPr lang="en-US" sz="1800" b="1" dirty="0" err="1" smtClean="0">
                <a:solidFill>
                  <a:srgbClr val="FFFF00"/>
                </a:solidFill>
                <a:cs typeface="Times New Roman"/>
              </a:rPr>
              <a:t>sesuai</a:t>
            </a:r>
            <a:r>
              <a:rPr lang="en-US" sz="1800" b="1" dirty="0" smtClean="0">
                <a:solidFill>
                  <a:srgbClr val="FFFF00"/>
                </a:solidFill>
                <a:cs typeface="Times New Roman"/>
              </a:rPr>
              <a:t> </a:t>
            </a:r>
            <a:r>
              <a:rPr lang="en-US" sz="1800" b="1" dirty="0" err="1" smtClean="0">
                <a:solidFill>
                  <a:srgbClr val="FFFF00"/>
                </a:solidFill>
                <a:cs typeface="Times New Roman"/>
              </a:rPr>
              <a:t>pasal</a:t>
            </a:r>
            <a:r>
              <a:rPr lang="en-US" sz="1800" b="1" dirty="0" smtClean="0">
                <a:solidFill>
                  <a:srgbClr val="FFFF00"/>
                </a:solidFill>
                <a:cs typeface="Times New Roman"/>
              </a:rPr>
              <a:t> 38) yang </a:t>
            </a:r>
            <a:r>
              <a:rPr lang="en-US" sz="1800" b="1" dirty="0" err="1" smtClean="0">
                <a:solidFill>
                  <a:srgbClr val="FFFF00"/>
                </a:solidFill>
                <a:cs typeface="Times New Roman"/>
              </a:rPr>
              <a:t>dilakukan</a:t>
            </a:r>
            <a:r>
              <a:rPr lang="en-US" sz="1800" b="1" dirty="0" smtClean="0">
                <a:solidFill>
                  <a:srgbClr val="FFFF00"/>
                </a:solidFill>
                <a:cs typeface="Times New Roman"/>
              </a:rPr>
              <a:t> </a:t>
            </a:r>
            <a:r>
              <a:rPr lang="en-US" sz="1800" b="1" dirty="0" err="1" smtClean="0">
                <a:solidFill>
                  <a:srgbClr val="FFFF00"/>
                </a:solidFill>
                <a:cs typeface="Times New Roman"/>
              </a:rPr>
              <a:t>wajib</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a:t>
            </a:r>
            <a:r>
              <a:rPr lang="en-US" sz="1800" b="1" dirty="0" err="1" smtClean="0">
                <a:solidFill>
                  <a:srgbClr val="FFFF00"/>
                </a:solidFill>
                <a:cs typeface="Times New Roman"/>
              </a:rPr>
              <a:t>apabila</a:t>
            </a:r>
            <a:r>
              <a:rPr lang="en-US" sz="1800" b="1" dirty="0" smtClean="0">
                <a:solidFill>
                  <a:srgbClr val="FFFF00"/>
                </a:solidFill>
                <a:cs typeface="Times New Roman"/>
              </a:rPr>
              <a:t> </a:t>
            </a:r>
            <a:r>
              <a:rPr lang="en-US" sz="1800" b="1" dirty="0" err="1" smtClean="0">
                <a:solidFill>
                  <a:srgbClr val="FFFF00"/>
                </a:solidFill>
                <a:cs typeface="Times New Roman"/>
              </a:rPr>
              <a:t>wajib</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a:t>
            </a:r>
            <a:r>
              <a:rPr lang="en-US" sz="1800" b="1" dirty="0" err="1" smtClean="0">
                <a:solidFill>
                  <a:srgbClr val="FFFF00"/>
                </a:solidFill>
                <a:cs typeface="Times New Roman"/>
              </a:rPr>
              <a:t>tersebut</a:t>
            </a:r>
            <a:r>
              <a:rPr lang="en-US" sz="1800" b="1" dirty="0" smtClean="0">
                <a:solidFill>
                  <a:srgbClr val="FFFF00"/>
                </a:solidFill>
                <a:cs typeface="Times New Roman"/>
              </a:rPr>
              <a:t> </a:t>
            </a:r>
            <a:r>
              <a:rPr lang="en-US" sz="1800" b="1" dirty="0" err="1" smtClean="0">
                <a:solidFill>
                  <a:srgbClr val="FFFF00"/>
                </a:solidFill>
                <a:cs typeface="Times New Roman"/>
              </a:rPr>
              <a:t>mengungkapkan</a:t>
            </a:r>
            <a:r>
              <a:rPr lang="en-US" sz="1800" b="1" dirty="0" smtClean="0">
                <a:solidFill>
                  <a:srgbClr val="FFFF00"/>
                </a:solidFill>
                <a:cs typeface="Times New Roman"/>
              </a:rPr>
              <a:t> </a:t>
            </a:r>
            <a:r>
              <a:rPr lang="en-US" sz="1800" b="1" dirty="0" err="1" smtClean="0">
                <a:solidFill>
                  <a:srgbClr val="FFFF00"/>
                </a:solidFill>
                <a:cs typeface="Times New Roman"/>
              </a:rPr>
              <a:t>ketidakbenarannya</a:t>
            </a:r>
            <a:r>
              <a:rPr lang="en-US" sz="1800" b="1" dirty="0" smtClean="0">
                <a:solidFill>
                  <a:srgbClr val="FFFF00"/>
                </a:solidFill>
                <a:cs typeface="Times New Roman"/>
              </a:rPr>
              <a:t> </a:t>
            </a:r>
            <a:r>
              <a:rPr lang="en-US" sz="1800" b="1" dirty="0" err="1" smtClean="0">
                <a:solidFill>
                  <a:srgbClr val="FFFF00"/>
                </a:solidFill>
                <a:cs typeface="Times New Roman"/>
              </a:rPr>
              <a:t>atas</a:t>
            </a:r>
            <a:r>
              <a:rPr lang="en-US" sz="1800" b="1" dirty="0" smtClean="0">
                <a:solidFill>
                  <a:srgbClr val="FFFF00"/>
                </a:solidFill>
                <a:cs typeface="Times New Roman"/>
              </a:rPr>
              <a:t> </a:t>
            </a:r>
            <a:r>
              <a:rPr lang="en-US" sz="1800" b="1" dirty="0" err="1" smtClean="0">
                <a:solidFill>
                  <a:srgbClr val="FFFF00"/>
                </a:solidFill>
                <a:cs typeface="Times New Roman"/>
              </a:rPr>
              <a:t>kemauan</a:t>
            </a:r>
            <a:r>
              <a:rPr lang="en-US" sz="1800" b="1" dirty="0" smtClean="0">
                <a:solidFill>
                  <a:srgbClr val="FFFF00"/>
                </a:solidFill>
                <a:cs typeface="Times New Roman"/>
              </a:rPr>
              <a:t> </a:t>
            </a:r>
            <a:r>
              <a:rPr lang="en-US" sz="1800" b="1" dirty="0" err="1" smtClean="0">
                <a:solidFill>
                  <a:srgbClr val="FFFF00"/>
                </a:solidFill>
                <a:cs typeface="Times New Roman"/>
              </a:rPr>
              <a:t>sendiri</a:t>
            </a:r>
            <a:r>
              <a:rPr lang="en-US" sz="1800" b="1" dirty="0" smtClean="0">
                <a:solidFill>
                  <a:srgbClr val="FFFF00"/>
                </a:solidFill>
                <a:cs typeface="Times New Roman"/>
              </a:rPr>
              <a:t> </a:t>
            </a:r>
            <a:r>
              <a:rPr lang="en-US" sz="1800" b="1" dirty="0" err="1" smtClean="0">
                <a:solidFill>
                  <a:srgbClr val="FFFF00"/>
                </a:solidFill>
                <a:cs typeface="Times New Roman"/>
              </a:rPr>
              <a:t>disertai</a:t>
            </a:r>
            <a:r>
              <a:rPr lang="en-US" sz="1800" b="1" dirty="0" smtClean="0">
                <a:solidFill>
                  <a:srgbClr val="FFFF00"/>
                </a:solidFill>
                <a:cs typeface="Times New Roman"/>
              </a:rPr>
              <a:t> </a:t>
            </a:r>
            <a:r>
              <a:rPr lang="en-US" sz="1800" b="1" dirty="0" err="1" smtClean="0">
                <a:solidFill>
                  <a:srgbClr val="FFFF00"/>
                </a:solidFill>
                <a:cs typeface="Times New Roman"/>
              </a:rPr>
              <a:t>pelunasan</a:t>
            </a:r>
            <a:r>
              <a:rPr lang="en-US" sz="1800" b="1" dirty="0" smtClean="0">
                <a:solidFill>
                  <a:srgbClr val="FFFF00"/>
                </a:solidFill>
                <a:cs typeface="Times New Roman"/>
              </a:rPr>
              <a:t> </a:t>
            </a:r>
            <a:r>
              <a:rPr lang="en-US" sz="1800" b="1" dirty="0" err="1" smtClean="0">
                <a:solidFill>
                  <a:srgbClr val="FFFF00"/>
                </a:solidFill>
                <a:cs typeface="Times New Roman"/>
              </a:rPr>
              <a:t>kekurangan</a:t>
            </a:r>
            <a:r>
              <a:rPr lang="en-US" sz="1800" b="1" dirty="0" smtClean="0">
                <a:solidFill>
                  <a:srgbClr val="FFFF00"/>
                </a:solidFill>
                <a:cs typeface="Times New Roman"/>
              </a:rPr>
              <a:t> </a:t>
            </a:r>
            <a:r>
              <a:rPr lang="en-US" sz="1800" b="1" dirty="0" err="1" smtClean="0">
                <a:solidFill>
                  <a:srgbClr val="FFFF00"/>
                </a:solidFill>
                <a:cs typeface="Times New Roman"/>
              </a:rPr>
              <a:t>jumlah</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yang </a:t>
            </a:r>
            <a:r>
              <a:rPr lang="en-US" sz="1800" b="1" dirty="0" err="1" smtClean="0">
                <a:solidFill>
                  <a:srgbClr val="FFFF00"/>
                </a:solidFill>
                <a:cs typeface="Times New Roman"/>
              </a:rPr>
              <a:t>sebenarnya</a:t>
            </a:r>
            <a:r>
              <a:rPr lang="en-US" sz="1800" b="1" dirty="0" smtClean="0">
                <a:solidFill>
                  <a:srgbClr val="FFFF00"/>
                </a:solidFill>
                <a:cs typeface="Times New Roman"/>
              </a:rPr>
              <a:t> </a:t>
            </a:r>
            <a:r>
              <a:rPr lang="en-US" sz="1800" b="1" dirty="0" err="1" smtClean="0">
                <a:solidFill>
                  <a:srgbClr val="FFFF00"/>
                </a:solidFill>
                <a:cs typeface="Times New Roman"/>
              </a:rPr>
              <a:t>terutang</a:t>
            </a:r>
            <a:r>
              <a:rPr lang="en-US" sz="1800" b="1" dirty="0" smtClean="0">
                <a:solidFill>
                  <a:srgbClr val="FFFF00"/>
                </a:solidFill>
                <a:cs typeface="Times New Roman"/>
              </a:rPr>
              <a:t> </a:t>
            </a:r>
            <a:r>
              <a:rPr lang="en-US" sz="1800" b="1" dirty="0" err="1" smtClean="0">
                <a:solidFill>
                  <a:srgbClr val="FFFF00"/>
                </a:solidFill>
                <a:cs typeface="Times New Roman"/>
              </a:rPr>
              <a:t>beserta</a:t>
            </a:r>
            <a:r>
              <a:rPr lang="en-US" sz="1800" b="1" dirty="0" smtClean="0">
                <a:solidFill>
                  <a:srgbClr val="FFFF00"/>
                </a:solidFill>
                <a:cs typeface="Times New Roman"/>
              </a:rPr>
              <a:t> </a:t>
            </a:r>
            <a:r>
              <a:rPr lang="en-US" sz="1800" b="1" dirty="0" err="1" smtClean="0">
                <a:solidFill>
                  <a:srgbClr val="FFFF00"/>
                </a:solidFill>
                <a:cs typeface="Times New Roman"/>
              </a:rPr>
              <a:t>sanksi</a:t>
            </a:r>
            <a:r>
              <a:rPr lang="en-US" sz="1800" b="1" dirty="0" smtClean="0">
                <a:solidFill>
                  <a:srgbClr val="FFFF00"/>
                </a:solidFill>
                <a:cs typeface="Times New Roman"/>
              </a:rPr>
              <a:t> </a:t>
            </a:r>
            <a:r>
              <a:rPr lang="en-US" sz="1800" b="1" dirty="0" err="1" smtClean="0">
                <a:solidFill>
                  <a:srgbClr val="FFFF00"/>
                </a:solidFill>
                <a:cs typeface="Times New Roman"/>
              </a:rPr>
              <a:t>administratif</a:t>
            </a:r>
            <a:r>
              <a:rPr lang="en-US" sz="1800" b="1" dirty="0" smtClean="0">
                <a:solidFill>
                  <a:srgbClr val="FFFF00"/>
                </a:solidFill>
                <a:cs typeface="Times New Roman"/>
              </a:rPr>
              <a:t> </a:t>
            </a:r>
            <a:r>
              <a:rPr lang="en-US" sz="1800" b="1" dirty="0" err="1" smtClean="0">
                <a:solidFill>
                  <a:srgbClr val="FFFF00"/>
                </a:solidFill>
                <a:cs typeface="Times New Roman"/>
              </a:rPr>
              <a:t>berupa</a:t>
            </a:r>
            <a:r>
              <a:rPr lang="en-US" sz="1800" b="1" dirty="0" smtClean="0">
                <a:solidFill>
                  <a:srgbClr val="FFFF00"/>
                </a:solidFill>
                <a:cs typeface="Times New Roman"/>
              </a:rPr>
              <a:t> </a:t>
            </a:r>
            <a:r>
              <a:rPr lang="en-US" sz="1800" b="1" dirty="0" err="1" smtClean="0">
                <a:solidFill>
                  <a:srgbClr val="FFFF00"/>
                </a:solidFill>
                <a:cs typeface="Times New Roman"/>
              </a:rPr>
              <a:t>denda</a:t>
            </a:r>
            <a:r>
              <a:rPr lang="en-US" sz="1800" b="1" dirty="0" smtClean="0">
                <a:solidFill>
                  <a:srgbClr val="FFFF00"/>
                </a:solidFill>
                <a:cs typeface="Times New Roman"/>
              </a:rPr>
              <a:t> </a:t>
            </a:r>
            <a:r>
              <a:rPr lang="en-US" sz="1800" b="1" dirty="0" err="1" smtClean="0">
                <a:solidFill>
                  <a:srgbClr val="FFFF00"/>
                </a:solidFill>
                <a:cs typeface="Times New Roman"/>
              </a:rPr>
              <a:t>sebesar</a:t>
            </a:r>
            <a:r>
              <a:rPr lang="en-US" sz="1800" b="1" dirty="0" smtClean="0">
                <a:solidFill>
                  <a:srgbClr val="FFFF00"/>
                </a:solidFill>
                <a:cs typeface="Times New Roman"/>
              </a:rPr>
              <a:t> 150% </a:t>
            </a:r>
            <a:r>
              <a:rPr lang="en-US" sz="1800" b="1" dirty="0" err="1" smtClean="0">
                <a:solidFill>
                  <a:srgbClr val="FFFF00"/>
                </a:solidFill>
                <a:cs typeface="Times New Roman"/>
              </a:rPr>
              <a:t>dari</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yang </a:t>
            </a:r>
            <a:r>
              <a:rPr lang="en-US" sz="1800" b="1" dirty="0" err="1" smtClean="0">
                <a:solidFill>
                  <a:srgbClr val="FFFF00"/>
                </a:solidFill>
                <a:cs typeface="Times New Roman"/>
              </a:rPr>
              <a:t>kurang</a:t>
            </a:r>
            <a:r>
              <a:rPr lang="en-US" sz="1800" b="1" dirty="0" smtClean="0">
                <a:solidFill>
                  <a:srgbClr val="FFFF00"/>
                </a:solidFill>
                <a:cs typeface="Times New Roman"/>
              </a:rPr>
              <a:t> </a:t>
            </a:r>
            <a:r>
              <a:rPr lang="en-US" sz="1800" b="1" dirty="0" err="1" smtClean="0">
                <a:solidFill>
                  <a:srgbClr val="FFFF00"/>
                </a:solidFill>
                <a:cs typeface="Times New Roman"/>
              </a:rPr>
              <a:t>dibayar</a:t>
            </a:r>
            <a:r>
              <a:rPr lang="en-US" sz="1800" b="1" dirty="0" smtClean="0">
                <a:solidFill>
                  <a:srgbClr val="FFFF00"/>
                </a:solidFill>
                <a:cs typeface="Times New Roman"/>
              </a:rPr>
              <a:t>, </a:t>
            </a:r>
            <a:r>
              <a:rPr lang="en-US" sz="1800" b="1" dirty="0" err="1" smtClean="0">
                <a:solidFill>
                  <a:srgbClr val="FFFF00"/>
                </a:solidFill>
                <a:cs typeface="Times New Roman"/>
              </a:rPr>
              <a:t>maka</a:t>
            </a:r>
            <a:r>
              <a:rPr lang="en-US" sz="1800" b="1" dirty="0" smtClean="0">
                <a:solidFill>
                  <a:srgbClr val="FFFF00"/>
                </a:solidFill>
                <a:cs typeface="Times New Roman"/>
              </a:rPr>
              <a:t> </a:t>
            </a:r>
            <a:r>
              <a:rPr lang="en-US" sz="1800" b="1" dirty="0" err="1" smtClean="0">
                <a:solidFill>
                  <a:srgbClr val="FFFF00"/>
                </a:solidFill>
                <a:cs typeface="Times New Roman"/>
              </a:rPr>
              <a:t>wajib</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a:t>
            </a:r>
            <a:r>
              <a:rPr lang="en-US" sz="1800" b="1" dirty="0" err="1" smtClean="0">
                <a:solidFill>
                  <a:srgbClr val="FFFF00"/>
                </a:solidFill>
                <a:cs typeface="Times New Roman"/>
              </a:rPr>
              <a:t>tersebut</a:t>
            </a:r>
            <a:r>
              <a:rPr lang="en-US" sz="1800" b="1" dirty="0" smtClean="0">
                <a:solidFill>
                  <a:srgbClr val="FFFF00"/>
                </a:solidFill>
                <a:cs typeface="Times New Roman"/>
              </a:rPr>
              <a:t> </a:t>
            </a:r>
            <a:r>
              <a:rPr lang="en-US" sz="1800" b="1" dirty="0" err="1" smtClean="0">
                <a:solidFill>
                  <a:srgbClr val="FFFF00"/>
                </a:solidFill>
                <a:cs typeface="Times New Roman"/>
              </a:rPr>
              <a:t>tidak</a:t>
            </a:r>
            <a:r>
              <a:rPr lang="en-US" sz="1800" b="1" dirty="0" smtClean="0">
                <a:solidFill>
                  <a:srgbClr val="FFFF00"/>
                </a:solidFill>
                <a:cs typeface="Times New Roman"/>
              </a:rPr>
              <a:t> </a:t>
            </a:r>
            <a:r>
              <a:rPr lang="en-US" sz="1800" b="1" dirty="0" err="1" smtClean="0">
                <a:solidFill>
                  <a:srgbClr val="FFFF00"/>
                </a:solidFill>
                <a:cs typeface="Times New Roman"/>
              </a:rPr>
              <a:t>akan</a:t>
            </a:r>
            <a:r>
              <a:rPr lang="en-US" sz="1800" b="1" dirty="0" smtClean="0">
                <a:solidFill>
                  <a:srgbClr val="FFFF00"/>
                </a:solidFill>
                <a:cs typeface="Times New Roman"/>
              </a:rPr>
              <a:t> </a:t>
            </a:r>
            <a:r>
              <a:rPr lang="en-US" sz="1800" b="1" dirty="0" err="1" smtClean="0">
                <a:solidFill>
                  <a:srgbClr val="FFFF00"/>
                </a:solidFill>
                <a:cs typeface="Times New Roman"/>
              </a:rPr>
              <a:t>disidik</a:t>
            </a:r>
            <a:r>
              <a:rPr lang="en-US" sz="1800" b="1" dirty="0" smtClean="0">
                <a:solidFill>
                  <a:srgbClr val="FFFF00"/>
                </a:solidFill>
                <a:cs typeface="Times New Roman"/>
              </a:rPr>
              <a:t>. </a:t>
            </a:r>
            <a:r>
              <a:rPr lang="en-US" sz="1800" b="1" dirty="0" err="1" smtClean="0">
                <a:solidFill>
                  <a:srgbClr val="FFFF00"/>
                </a:solidFill>
                <a:cs typeface="Times New Roman"/>
              </a:rPr>
              <a:t>Namun</a:t>
            </a:r>
            <a:r>
              <a:rPr lang="en-US" sz="1800" b="1" dirty="0" smtClean="0">
                <a:solidFill>
                  <a:srgbClr val="FFFF00"/>
                </a:solidFill>
                <a:cs typeface="Times New Roman"/>
              </a:rPr>
              <a:t>, </a:t>
            </a:r>
            <a:r>
              <a:rPr lang="en-US" sz="1800" b="1" dirty="0" err="1" smtClean="0">
                <a:solidFill>
                  <a:srgbClr val="FFFF00"/>
                </a:solidFill>
                <a:cs typeface="Times New Roman"/>
              </a:rPr>
              <a:t>apabila</a:t>
            </a:r>
            <a:r>
              <a:rPr lang="en-US" sz="1800" b="1" dirty="0" smtClean="0">
                <a:solidFill>
                  <a:srgbClr val="FFFF00"/>
                </a:solidFill>
                <a:cs typeface="Times New Roman"/>
              </a:rPr>
              <a:t> </a:t>
            </a:r>
            <a:r>
              <a:rPr lang="en-US" sz="1800" b="1" dirty="0" err="1" smtClean="0">
                <a:solidFill>
                  <a:srgbClr val="FFFF00"/>
                </a:solidFill>
                <a:cs typeface="Times New Roman"/>
              </a:rPr>
              <a:t>telah</a:t>
            </a:r>
            <a:r>
              <a:rPr lang="en-US" sz="1800" b="1" dirty="0" smtClean="0">
                <a:solidFill>
                  <a:srgbClr val="FFFF00"/>
                </a:solidFill>
                <a:cs typeface="Times New Roman"/>
              </a:rPr>
              <a:t> </a:t>
            </a:r>
            <a:r>
              <a:rPr lang="en-US" sz="1800" b="1" dirty="0" err="1" smtClean="0">
                <a:solidFill>
                  <a:srgbClr val="FFFF00"/>
                </a:solidFill>
                <a:cs typeface="Times New Roman"/>
              </a:rPr>
              <a:t>dilakukan</a:t>
            </a:r>
            <a:r>
              <a:rPr lang="en-US" sz="1800" b="1" dirty="0" smtClean="0">
                <a:solidFill>
                  <a:srgbClr val="FFFF00"/>
                </a:solidFill>
                <a:cs typeface="Times New Roman"/>
              </a:rPr>
              <a:t> </a:t>
            </a:r>
            <a:r>
              <a:rPr lang="en-US" sz="1800" b="1" dirty="0" err="1" smtClean="0">
                <a:solidFill>
                  <a:srgbClr val="FFFF00"/>
                </a:solidFill>
                <a:cs typeface="Times New Roman"/>
              </a:rPr>
              <a:t>tindakan</a:t>
            </a:r>
            <a:r>
              <a:rPr lang="en-US" sz="1800" b="1" dirty="0" smtClean="0">
                <a:solidFill>
                  <a:srgbClr val="FFFF00"/>
                </a:solidFill>
                <a:cs typeface="Times New Roman"/>
              </a:rPr>
              <a:t> </a:t>
            </a:r>
            <a:r>
              <a:rPr lang="en-US" sz="1800" b="1" dirty="0" err="1" smtClean="0">
                <a:solidFill>
                  <a:srgbClr val="FFFF00"/>
                </a:solidFill>
                <a:cs typeface="Times New Roman"/>
              </a:rPr>
              <a:t>penyidikan</a:t>
            </a:r>
            <a:r>
              <a:rPr lang="en-US" sz="1800" b="1" dirty="0" smtClean="0">
                <a:solidFill>
                  <a:srgbClr val="FFFF00"/>
                </a:solidFill>
                <a:cs typeface="Times New Roman"/>
              </a:rPr>
              <a:t> </a:t>
            </a:r>
            <a:r>
              <a:rPr lang="en-US" sz="1800" b="1" dirty="0" err="1" smtClean="0">
                <a:solidFill>
                  <a:srgbClr val="FFFF00"/>
                </a:solidFill>
                <a:cs typeface="Times New Roman"/>
              </a:rPr>
              <a:t>dan</a:t>
            </a:r>
            <a:r>
              <a:rPr lang="en-US" sz="1800" b="1" dirty="0" smtClean="0">
                <a:solidFill>
                  <a:srgbClr val="FFFF00"/>
                </a:solidFill>
                <a:cs typeface="Times New Roman"/>
              </a:rPr>
              <a:t> </a:t>
            </a:r>
            <a:r>
              <a:rPr lang="en-US" sz="1800" b="1" dirty="0" err="1" smtClean="0">
                <a:solidFill>
                  <a:srgbClr val="FFFF00"/>
                </a:solidFill>
                <a:cs typeface="Times New Roman"/>
              </a:rPr>
              <a:t>mulainya</a:t>
            </a:r>
            <a:r>
              <a:rPr lang="en-US" sz="1800" b="1" dirty="0" smtClean="0">
                <a:solidFill>
                  <a:srgbClr val="FFFF00"/>
                </a:solidFill>
                <a:cs typeface="Times New Roman"/>
              </a:rPr>
              <a:t> </a:t>
            </a:r>
            <a:r>
              <a:rPr lang="en-US" sz="1800" b="1" dirty="0" err="1" smtClean="0">
                <a:solidFill>
                  <a:srgbClr val="FFFF00"/>
                </a:solidFill>
                <a:cs typeface="Times New Roman"/>
              </a:rPr>
              <a:t>penyidikan</a:t>
            </a:r>
            <a:r>
              <a:rPr lang="en-US" sz="1800" b="1" dirty="0" smtClean="0">
                <a:solidFill>
                  <a:srgbClr val="FFFF00"/>
                </a:solidFill>
                <a:cs typeface="Times New Roman"/>
              </a:rPr>
              <a:t> </a:t>
            </a:r>
            <a:r>
              <a:rPr lang="en-US" sz="1800" b="1" dirty="0" err="1" smtClean="0">
                <a:solidFill>
                  <a:srgbClr val="FFFF00"/>
                </a:solidFill>
                <a:cs typeface="Times New Roman"/>
              </a:rPr>
              <a:t>tersebut</a:t>
            </a:r>
            <a:r>
              <a:rPr lang="en-US" sz="1800" b="1" dirty="0" smtClean="0">
                <a:solidFill>
                  <a:srgbClr val="FFFF00"/>
                </a:solidFill>
                <a:cs typeface="Times New Roman"/>
              </a:rPr>
              <a:t> </a:t>
            </a:r>
            <a:r>
              <a:rPr lang="en-US" sz="1800" b="1" dirty="0" err="1" smtClean="0">
                <a:solidFill>
                  <a:srgbClr val="FFFF00"/>
                </a:solidFill>
                <a:cs typeface="Times New Roman"/>
              </a:rPr>
              <a:t>diberiathukan</a:t>
            </a:r>
            <a:r>
              <a:rPr lang="en-US" sz="1800" b="1" dirty="0" smtClean="0">
                <a:solidFill>
                  <a:srgbClr val="FFFF00"/>
                </a:solidFill>
                <a:cs typeface="Times New Roman"/>
              </a:rPr>
              <a:t> </a:t>
            </a:r>
            <a:r>
              <a:rPr lang="en-US" sz="1800" b="1" dirty="0" err="1" smtClean="0">
                <a:solidFill>
                  <a:srgbClr val="FFFF00"/>
                </a:solidFill>
                <a:cs typeface="Times New Roman"/>
              </a:rPr>
              <a:t>kepada</a:t>
            </a:r>
            <a:r>
              <a:rPr lang="en-US" sz="1800" b="1" dirty="0" smtClean="0">
                <a:solidFill>
                  <a:srgbClr val="FFFF00"/>
                </a:solidFill>
                <a:cs typeface="Times New Roman"/>
              </a:rPr>
              <a:t> </a:t>
            </a:r>
            <a:r>
              <a:rPr lang="en-US" sz="1800" b="1" dirty="0" err="1" smtClean="0">
                <a:solidFill>
                  <a:srgbClr val="FFFF00"/>
                </a:solidFill>
                <a:cs typeface="Times New Roman"/>
              </a:rPr>
              <a:t>penuntut</a:t>
            </a:r>
            <a:r>
              <a:rPr lang="en-US" sz="1800" b="1" dirty="0" smtClean="0">
                <a:solidFill>
                  <a:srgbClr val="FFFF00"/>
                </a:solidFill>
                <a:cs typeface="Times New Roman"/>
              </a:rPr>
              <a:t> </a:t>
            </a:r>
            <a:r>
              <a:rPr lang="en-US" sz="1800" b="1" dirty="0" err="1" smtClean="0">
                <a:solidFill>
                  <a:srgbClr val="FFFF00"/>
                </a:solidFill>
                <a:cs typeface="Times New Roman"/>
              </a:rPr>
              <a:t>umum</a:t>
            </a:r>
            <a:r>
              <a:rPr lang="en-US" sz="1800" b="1" dirty="0" smtClean="0">
                <a:solidFill>
                  <a:srgbClr val="FFFF00"/>
                </a:solidFill>
                <a:cs typeface="Times New Roman"/>
              </a:rPr>
              <a:t>, </a:t>
            </a:r>
            <a:r>
              <a:rPr lang="en-US" sz="1800" b="1" dirty="0" err="1" smtClean="0">
                <a:solidFill>
                  <a:srgbClr val="FFFF00"/>
                </a:solidFill>
                <a:cs typeface="Times New Roman"/>
              </a:rPr>
              <a:t>kesempatan</a:t>
            </a:r>
            <a:r>
              <a:rPr lang="en-US" sz="1800" b="1" dirty="0" smtClean="0">
                <a:solidFill>
                  <a:srgbClr val="FFFF00"/>
                </a:solidFill>
                <a:cs typeface="Times New Roman"/>
              </a:rPr>
              <a:t> </a:t>
            </a:r>
            <a:r>
              <a:rPr lang="en-US" sz="1800" b="1" dirty="0" err="1" smtClean="0">
                <a:solidFill>
                  <a:srgbClr val="FFFF00"/>
                </a:solidFill>
                <a:cs typeface="Times New Roman"/>
              </a:rPr>
              <a:t>untuk</a:t>
            </a:r>
            <a:r>
              <a:rPr lang="en-US" sz="1800" b="1" dirty="0" smtClean="0">
                <a:solidFill>
                  <a:srgbClr val="FFFF00"/>
                </a:solidFill>
                <a:cs typeface="Times New Roman"/>
              </a:rPr>
              <a:t> </a:t>
            </a:r>
            <a:r>
              <a:rPr lang="en-US" sz="1800" b="1" dirty="0" err="1" smtClean="0">
                <a:solidFill>
                  <a:srgbClr val="FFFF00"/>
                </a:solidFill>
                <a:cs typeface="Times New Roman"/>
              </a:rPr>
              <a:t>mengungkapkan</a:t>
            </a:r>
            <a:r>
              <a:rPr lang="en-US" sz="1800" b="1" dirty="0" smtClean="0">
                <a:solidFill>
                  <a:srgbClr val="FFFF00"/>
                </a:solidFill>
                <a:cs typeface="Times New Roman"/>
              </a:rPr>
              <a:t> </a:t>
            </a:r>
            <a:r>
              <a:rPr lang="en-US" sz="1800" b="1" dirty="0" err="1" smtClean="0">
                <a:solidFill>
                  <a:srgbClr val="FFFF00"/>
                </a:solidFill>
                <a:cs typeface="Times New Roman"/>
              </a:rPr>
              <a:t>ketidakbenarannya</a:t>
            </a:r>
            <a:r>
              <a:rPr lang="en-US" sz="1800" b="1" dirty="0" smtClean="0">
                <a:solidFill>
                  <a:srgbClr val="FFFF00"/>
                </a:solidFill>
                <a:cs typeface="Times New Roman"/>
              </a:rPr>
              <a:t>, </a:t>
            </a:r>
            <a:r>
              <a:rPr lang="en-US" sz="1800" b="1" dirty="0" err="1" smtClean="0">
                <a:solidFill>
                  <a:srgbClr val="FFFF00"/>
                </a:solidFill>
                <a:cs typeface="Times New Roman"/>
              </a:rPr>
              <a:t>sudah</a:t>
            </a:r>
            <a:r>
              <a:rPr lang="en-US" sz="1800" b="1" dirty="0" smtClean="0">
                <a:solidFill>
                  <a:srgbClr val="FFFF00"/>
                </a:solidFill>
                <a:cs typeface="Times New Roman"/>
              </a:rPr>
              <a:t> </a:t>
            </a:r>
            <a:r>
              <a:rPr lang="en-US" sz="1800" b="1" dirty="0" err="1" smtClean="0">
                <a:solidFill>
                  <a:srgbClr val="FFFF00"/>
                </a:solidFill>
                <a:cs typeface="Times New Roman"/>
              </a:rPr>
              <a:t>tertutup</a:t>
            </a:r>
            <a:r>
              <a:rPr lang="en-US" sz="1800" b="1" dirty="0" smtClean="0">
                <a:solidFill>
                  <a:srgbClr val="FFFF00"/>
                </a:solidFill>
                <a:cs typeface="Times New Roman"/>
              </a:rPr>
              <a:t> </a:t>
            </a:r>
            <a:r>
              <a:rPr lang="en-US" sz="1800" b="1" dirty="0" err="1" smtClean="0">
                <a:solidFill>
                  <a:srgbClr val="FFFF00"/>
                </a:solidFill>
                <a:cs typeface="Times New Roman"/>
              </a:rPr>
              <a:t>bagi</a:t>
            </a:r>
            <a:r>
              <a:rPr lang="en-US" sz="1800" b="1" dirty="0" smtClean="0">
                <a:solidFill>
                  <a:srgbClr val="FFFF00"/>
                </a:solidFill>
                <a:cs typeface="Times New Roman"/>
              </a:rPr>
              <a:t> </a:t>
            </a:r>
            <a:r>
              <a:rPr lang="en-US" sz="1800" b="1" dirty="0" err="1" smtClean="0">
                <a:solidFill>
                  <a:srgbClr val="FFFF00"/>
                </a:solidFill>
                <a:cs typeface="Times New Roman"/>
              </a:rPr>
              <a:t>wajib</a:t>
            </a:r>
            <a:r>
              <a:rPr lang="en-US" sz="1800" b="1" dirty="0" smtClean="0">
                <a:solidFill>
                  <a:srgbClr val="FFFF00"/>
                </a:solidFill>
                <a:cs typeface="Times New Roman"/>
              </a:rPr>
              <a:t> </a:t>
            </a:r>
            <a:r>
              <a:rPr lang="en-US" sz="1800" b="1" dirty="0" err="1" smtClean="0">
                <a:solidFill>
                  <a:srgbClr val="FFFF00"/>
                </a:solidFill>
                <a:cs typeface="Times New Roman"/>
              </a:rPr>
              <a:t>pajak</a:t>
            </a:r>
            <a:r>
              <a:rPr lang="en-US" sz="1800" b="1" dirty="0" smtClean="0">
                <a:solidFill>
                  <a:srgbClr val="FFFF00"/>
                </a:solidFill>
                <a:cs typeface="Times New Roman"/>
              </a:rPr>
              <a:t> yang </a:t>
            </a:r>
            <a:r>
              <a:rPr lang="en-US" sz="1800" b="1" dirty="0" err="1" smtClean="0">
                <a:solidFill>
                  <a:srgbClr val="FFFF00"/>
                </a:solidFill>
                <a:cs typeface="Times New Roman"/>
              </a:rPr>
              <a:t>bersangkutan</a:t>
            </a:r>
            <a:r>
              <a:rPr lang="en-US" sz="1800" b="1" dirty="0" smtClean="0">
                <a:solidFill>
                  <a:srgbClr val="FFFF00"/>
                </a:solidFill>
                <a:cs typeface="Times New Roman"/>
              </a:rPr>
              <a:t>.</a:t>
            </a:r>
            <a:endParaRPr lang="en-US" sz="1800" b="1" dirty="0">
              <a:solidFill>
                <a:srgbClr val="FFFF00"/>
              </a:solidFill>
              <a:cs typeface="Times New Roman"/>
            </a:endParaRPr>
          </a:p>
        </p:txBody>
      </p:sp>
    </p:spTree>
    <p:extLst>
      <p:ext uri="{BB962C8B-B14F-4D97-AF65-F5344CB8AC3E}">
        <p14:creationId xmlns:p14="http://schemas.microsoft.com/office/powerpoint/2010/main" xmlns="" val="1971123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6"/>
            </a:pPr>
            <a:r>
              <a:rPr lang="en-US" sz="2000" b="1" dirty="0" err="1">
                <a:solidFill>
                  <a:srgbClr val="FFFF00"/>
                </a:solidFill>
              </a:rPr>
              <a:t>Bagaimanakah</a:t>
            </a:r>
            <a:r>
              <a:rPr lang="en-US" sz="2000" b="1" dirty="0">
                <a:solidFill>
                  <a:srgbClr val="FFFF00"/>
                </a:solidFill>
              </a:rPr>
              <a:t> </a:t>
            </a:r>
            <a:r>
              <a:rPr lang="en-US" sz="2000" b="1" dirty="0" err="1">
                <a:solidFill>
                  <a:srgbClr val="FFFF00"/>
                </a:solidFill>
              </a:rPr>
              <a:t>pengenaan</a:t>
            </a:r>
            <a:r>
              <a:rPr lang="en-US" sz="2000" b="1" dirty="0">
                <a:solidFill>
                  <a:srgbClr val="FFFF00"/>
                </a:solidFill>
              </a:rPr>
              <a:t> </a:t>
            </a:r>
            <a:r>
              <a:rPr lang="en-US" sz="2000" b="1" dirty="0" err="1">
                <a:solidFill>
                  <a:srgbClr val="FFFF00"/>
                </a:solidFill>
              </a:rPr>
              <a:t>sanksi</a:t>
            </a:r>
            <a:r>
              <a:rPr lang="en-US" sz="2000" b="1" dirty="0">
                <a:solidFill>
                  <a:srgbClr val="FFFF00"/>
                </a:solidFill>
              </a:rPr>
              <a:t> </a:t>
            </a:r>
            <a:r>
              <a:rPr lang="en-US" sz="2000" b="1" dirty="0" err="1">
                <a:solidFill>
                  <a:srgbClr val="FFFF00"/>
                </a:solidFill>
              </a:rPr>
              <a:t>perpajakan</a:t>
            </a:r>
            <a:r>
              <a:rPr lang="en-US" sz="2000" b="1" dirty="0">
                <a:solidFill>
                  <a:srgbClr val="FFFF00"/>
                </a:solidFill>
              </a:rPr>
              <a:t> </a:t>
            </a:r>
            <a:r>
              <a:rPr lang="en-US" sz="2000" b="1" dirty="0" err="1">
                <a:solidFill>
                  <a:srgbClr val="FFFF00"/>
                </a:solidFill>
              </a:rPr>
              <a:t>atas</a:t>
            </a:r>
            <a:r>
              <a:rPr lang="en-US" sz="2000" b="1" dirty="0">
                <a:solidFill>
                  <a:srgbClr val="FFFF00"/>
                </a:solidFill>
              </a:rPr>
              <a:t> SKPKB yang </a:t>
            </a:r>
            <a:r>
              <a:rPr lang="en-US" sz="2000" b="1" dirty="0" err="1">
                <a:solidFill>
                  <a:srgbClr val="FFFF00"/>
                </a:solidFill>
              </a:rPr>
              <a:t>diterbitkan</a:t>
            </a:r>
            <a:r>
              <a:rPr lang="en-US" sz="2000" b="1" dirty="0">
                <a:solidFill>
                  <a:srgbClr val="FFFF00"/>
                </a:solidFill>
              </a:rPr>
              <a:t> </a:t>
            </a:r>
            <a:r>
              <a:rPr lang="en-US" sz="2000" b="1" dirty="0" err="1">
                <a:solidFill>
                  <a:srgbClr val="FFFF00"/>
                </a:solidFill>
              </a:rPr>
              <a:t>oleh</a:t>
            </a:r>
            <a:r>
              <a:rPr lang="en-US" sz="2000" b="1" dirty="0">
                <a:solidFill>
                  <a:srgbClr val="FFFF00"/>
                </a:solidFill>
              </a:rPr>
              <a:t> KPP </a:t>
            </a:r>
            <a:r>
              <a:rPr lang="en-US" sz="2000" b="1" dirty="0" err="1">
                <a:solidFill>
                  <a:srgbClr val="FFFF00"/>
                </a:solidFill>
              </a:rPr>
              <a:t>Pemeriksa</a:t>
            </a:r>
            <a:r>
              <a:rPr lang="en-US" sz="2000" b="1" dirty="0">
                <a:solidFill>
                  <a:srgbClr val="FFFF00"/>
                </a:solidFill>
              </a:rPr>
              <a:t> </a:t>
            </a:r>
            <a:r>
              <a:rPr lang="en-US" sz="2000" b="1" dirty="0" err="1">
                <a:solidFill>
                  <a:srgbClr val="FFFF00"/>
                </a:solidFill>
              </a:rPr>
              <a:t>Pajak</a:t>
            </a:r>
            <a:r>
              <a:rPr lang="en-US" sz="2000" b="1" dirty="0">
                <a:solidFill>
                  <a:srgbClr val="FFFF00"/>
                </a:solidFill>
              </a:rPr>
              <a:t>?</a:t>
            </a:r>
          </a:p>
        </p:txBody>
      </p:sp>
      <p:sp>
        <p:nvSpPr>
          <p:cNvPr id="3" name="Content Placeholder 2"/>
          <p:cNvSpPr>
            <a:spLocks noGrp="1"/>
          </p:cNvSpPr>
          <p:nvPr>
            <p:ph idx="1"/>
          </p:nvPr>
        </p:nvSpPr>
        <p:spPr>
          <a:xfrm>
            <a:off x="869066" y="1600200"/>
            <a:ext cx="7344768" cy="4525963"/>
          </a:xfrm>
        </p:spPr>
        <p:txBody>
          <a:bodyPr>
            <a:noAutofit/>
          </a:bodyPr>
          <a:lstStyle/>
          <a:p>
            <a:pPr marL="0" indent="0" algn="just">
              <a:buNone/>
            </a:pPr>
            <a:r>
              <a:rPr lang="en-US" sz="1800" b="1" dirty="0" smtClean="0">
                <a:cs typeface="Times New Roman"/>
              </a:rPr>
              <a:t>SKPKB </a:t>
            </a:r>
            <a:r>
              <a:rPr lang="en-US" sz="1800" b="1" dirty="0" err="1" smtClean="0">
                <a:cs typeface="Times New Roman"/>
              </a:rPr>
              <a:t>PPh</a:t>
            </a:r>
            <a:r>
              <a:rPr lang="en-US" sz="1800" b="1" dirty="0" smtClean="0">
                <a:cs typeface="Times New Roman"/>
              </a:rPr>
              <a:t> </a:t>
            </a:r>
            <a:r>
              <a:rPr lang="en-US" sz="1800" b="1" dirty="0" err="1" smtClean="0">
                <a:cs typeface="Times New Roman"/>
              </a:rPr>
              <a:t>Badan</a:t>
            </a:r>
            <a:r>
              <a:rPr lang="en-US" sz="1800" b="1" dirty="0" smtClean="0">
                <a:cs typeface="Times New Roman"/>
              </a:rPr>
              <a:t> </a:t>
            </a:r>
            <a:r>
              <a:rPr lang="en-US" sz="1800" b="1" dirty="0" err="1" smtClean="0">
                <a:cs typeface="Times New Roman"/>
              </a:rPr>
              <a:t>sebesar</a:t>
            </a:r>
            <a:r>
              <a:rPr lang="en-US" sz="1800" b="1" dirty="0" smtClean="0">
                <a:cs typeface="Times New Roman"/>
              </a:rPr>
              <a:t> </a:t>
            </a:r>
            <a:r>
              <a:rPr lang="en-US" sz="1800" b="1" dirty="0" err="1" smtClean="0">
                <a:cs typeface="Times New Roman"/>
              </a:rPr>
              <a:t>Rp</a:t>
            </a:r>
            <a:r>
              <a:rPr lang="en-US" sz="1800" b="1" dirty="0" smtClean="0">
                <a:cs typeface="Times New Roman"/>
              </a:rPr>
              <a:t>. 430 </a:t>
            </a:r>
            <a:r>
              <a:rPr lang="en-US" sz="1800" b="1" dirty="0" err="1" smtClean="0">
                <a:cs typeface="Times New Roman"/>
              </a:rPr>
              <a:t>Juta</a:t>
            </a:r>
            <a:endParaRPr lang="en-US" sz="1800" b="1" dirty="0" smtClean="0">
              <a:cs typeface="Times New Roman"/>
            </a:endParaRPr>
          </a:p>
          <a:p>
            <a:pPr algn="just"/>
            <a:r>
              <a:rPr lang="en-US" sz="1800" b="1" dirty="0" err="1" smtClean="0">
                <a:cs typeface="Times New Roman"/>
              </a:rPr>
              <a:t>Merujuk</a:t>
            </a:r>
            <a:r>
              <a:rPr lang="en-US" sz="1800" b="1" dirty="0" smtClean="0">
                <a:cs typeface="Times New Roman"/>
              </a:rPr>
              <a:t> </a:t>
            </a:r>
            <a:r>
              <a:rPr lang="en-US" sz="1800" b="1" dirty="0" err="1" smtClean="0">
                <a:cs typeface="Times New Roman"/>
              </a:rPr>
              <a:t>pada</a:t>
            </a:r>
            <a:r>
              <a:rPr lang="en-US" sz="1800" b="1" dirty="0" smtClean="0">
                <a:cs typeface="Times New Roman"/>
              </a:rPr>
              <a:t> KUP </a:t>
            </a:r>
            <a:r>
              <a:rPr lang="en-US" sz="1800" b="1" dirty="0" err="1" smtClean="0">
                <a:cs typeface="Times New Roman"/>
              </a:rPr>
              <a:t>Pasal</a:t>
            </a:r>
            <a:r>
              <a:rPr lang="en-US" sz="1800" b="1" dirty="0" smtClean="0">
                <a:cs typeface="Times New Roman"/>
              </a:rPr>
              <a:t> 13 </a:t>
            </a:r>
            <a:r>
              <a:rPr lang="en-US" sz="1800" b="1" dirty="0" err="1" smtClean="0">
                <a:cs typeface="Times New Roman"/>
              </a:rPr>
              <a:t>Ayat</a:t>
            </a:r>
            <a:r>
              <a:rPr lang="en-US" sz="1800" b="1" dirty="0" smtClean="0">
                <a:cs typeface="Times New Roman"/>
              </a:rPr>
              <a:t> (1) </a:t>
            </a:r>
            <a:r>
              <a:rPr lang="en-US" sz="1800" b="1" dirty="0" err="1" smtClean="0">
                <a:cs typeface="Times New Roman"/>
              </a:rPr>
              <a:t>huruf</a:t>
            </a:r>
            <a:r>
              <a:rPr lang="en-US" sz="1800" b="1" dirty="0" smtClean="0">
                <a:cs typeface="Times New Roman"/>
              </a:rPr>
              <a:t> a, PTLP </a:t>
            </a:r>
            <a:r>
              <a:rPr lang="en-US" sz="1800" b="1" dirty="0" err="1" smtClean="0">
                <a:cs typeface="Times New Roman"/>
              </a:rPr>
              <a:t>menerima</a:t>
            </a:r>
            <a:r>
              <a:rPr lang="en-US" sz="1800" b="1" dirty="0" smtClean="0">
                <a:cs typeface="Times New Roman"/>
              </a:rPr>
              <a:t> SKPKB </a:t>
            </a:r>
            <a:r>
              <a:rPr lang="en-US" sz="1800" b="1" dirty="0" err="1" smtClean="0">
                <a:cs typeface="Times New Roman"/>
              </a:rPr>
              <a:t>berdasarkan</a:t>
            </a:r>
            <a:r>
              <a:rPr lang="en-US" sz="1800" b="1" dirty="0" smtClean="0">
                <a:cs typeface="Times New Roman"/>
              </a:rPr>
              <a:t> </a:t>
            </a:r>
            <a:r>
              <a:rPr lang="en-US" sz="1800" b="1" dirty="0" err="1" smtClean="0">
                <a:cs typeface="Times New Roman"/>
              </a:rPr>
              <a:t>hasil</a:t>
            </a:r>
            <a:r>
              <a:rPr lang="en-US" sz="1800" b="1" dirty="0" smtClean="0">
                <a:cs typeface="Times New Roman"/>
              </a:rPr>
              <a:t> </a:t>
            </a:r>
            <a:r>
              <a:rPr lang="en-US" sz="1800" b="1" dirty="0" err="1" smtClean="0">
                <a:cs typeface="Times New Roman"/>
              </a:rPr>
              <a:t>pemeriksaan</a:t>
            </a:r>
            <a:r>
              <a:rPr lang="en-US" sz="1800" b="1" dirty="0" smtClean="0">
                <a:cs typeface="Times New Roman"/>
              </a:rPr>
              <a:t> </a:t>
            </a:r>
            <a:r>
              <a:rPr lang="en-US" sz="1800" b="1" dirty="0" err="1" smtClean="0">
                <a:cs typeface="Times New Roman"/>
              </a:rPr>
              <a:t>oleh</a:t>
            </a:r>
            <a:r>
              <a:rPr lang="en-US" sz="1800" b="1" dirty="0" smtClean="0">
                <a:cs typeface="Times New Roman"/>
              </a:rPr>
              <a:t> </a:t>
            </a:r>
            <a:r>
              <a:rPr lang="en-US" sz="1800" b="1" dirty="0" err="1" smtClean="0">
                <a:cs typeface="Times New Roman"/>
              </a:rPr>
              <a:t>Direktur</a:t>
            </a:r>
            <a:r>
              <a:rPr lang="en-US" sz="1800" b="1" dirty="0" smtClean="0">
                <a:cs typeface="Times New Roman"/>
              </a:rPr>
              <a:t> </a:t>
            </a:r>
            <a:r>
              <a:rPr lang="en-US" sz="1800" b="1" dirty="0" err="1" smtClean="0">
                <a:cs typeface="Times New Roman"/>
              </a:rPr>
              <a:t>Jenderal</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maka</a:t>
            </a:r>
            <a:r>
              <a:rPr lang="en-US" sz="1800" b="1" dirty="0" smtClean="0">
                <a:cs typeface="Times New Roman"/>
              </a:rPr>
              <a:t> </a:t>
            </a:r>
            <a:r>
              <a:rPr lang="en-US" sz="1800" b="1" dirty="0" err="1" smtClean="0">
                <a:cs typeface="Times New Roman"/>
              </a:rPr>
              <a:t>sanksi</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r>
              <a:rPr lang="en-US" sz="1800" b="1" dirty="0" smtClean="0">
                <a:cs typeface="Times New Roman"/>
              </a:rPr>
              <a:t> </a:t>
            </a:r>
            <a:r>
              <a:rPr lang="en-US" sz="1800" b="1" dirty="0" err="1" smtClean="0">
                <a:cs typeface="Times New Roman"/>
              </a:rPr>
              <a:t>oleh</a:t>
            </a:r>
            <a:r>
              <a:rPr lang="en-US" sz="1800" b="1" dirty="0" smtClean="0">
                <a:cs typeface="Times New Roman"/>
              </a:rPr>
              <a:t> PTLP </a:t>
            </a:r>
            <a:r>
              <a:rPr lang="en-US" sz="1800" b="1" dirty="0" err="1" smtClean="0">
                <a:cs typeface="Times New Roman"/>
              </a:rPr>
              <a:t>berdasarkan</a:t>
            </a:r>
            <a:r>
              <a:rPr lang="en-US" sz="1800" b="1" dirty="0" smtClean="0">
                <a:cs typeface="Times New Roman"/>
              </a:rPr>
              <a:t> </a:t>
            </a:r>
            <a:r>
              <a:rPr lang="en-US" sz="1800" b="1" dirty="0" err="1" smtClean="0">
                <a:cs typeface="Times New Roman"/>
              </a:rPr>
              <a:t>pasal</a:t>
            </a:r>
            <a:r>
              <a:rPr lang="en-US" sz="1800" b="1" dirty="0" smtClean="0">
                <a:cs typeface="Times New Roman"/>
              </a:rPr>
              <a:t> 13 </a:t>
            </a:r>
            <a:r>
              <a:rPr lang="en-US" sz="1800" b="1" dirty="0" err="1" smtClean="0">
                <a:cs typeface="Times New Roman"/>
              </a:rPr>
              <a:t>ayat</a:t>
            </a:r>
            <a:r>
              <a:rPr lang="en-US" sz="1800" b="1" dirty="0" smtClean="0">
                <a:cs typeface="Times New Roman"/>
              </a:rPr>
              <a:t> (2) </a:t>
            </a:r>
            <a:r>
              <a:rPr lang="en-US" sz="1800" b="1" dirty="0" err="1" smtClean="0">
                <a:cs typeface="Times New Roman"/>
              </a:rPr>
              <a:t>yaitu</a:t>
            </a:r>
            <a:r>
              <a:rPr lang="en-US" sz="1800" b="1" dirty="0" smtClean="0">
                <a:cs typeface="Times New Roman"/>
              </a:rPr>
              <a:t> </a:t>
            </a:r>
            <a:r>
              <a:rPr lang="en-US" sz="1800" b="1" dirty="0" err="1" smtClean="0">
                <a:cs typeface="Times New Roman"/>
              </a:rPr>
              <a:t>berupa</a:t>
            </a:r>
            <a:r>
              <a:rPr lang="en-US" sz="1800" b="1" dirty="0" smtClean="0">
                <a:cs typeface="Times New Roman"/>
              </a:rPr>
              <a:t> </a:t>
            </a:r>
            <a:r>
              <a:rPr lang="en-US" sz="1800" b="1" dirty="0" err="1" smtClean="0">
                <a:cs typeface="Times New Roman"/>
              </a:rPr>
              <a:t>sanksi</a:t>
            </a:r>
            <a:r>
              <a:rPr lang="en-US" sz="1800" b="1" dirty="0" smtClean="0">
                <a:cs typeface="Times New Roman"/>
              </a:rPr>
              <a:t> </a:t>
            </a:r>
            <a:r>
              <a:rPr lang="en-US" sz="1800" b="1" dirty="0" err="1" smtClean="0">
                <a:cs typeface="Times New Roman"/>
              </a:rPr>
              <a:t>administrasi</a:t>
            </a:r>
            <a:r>
              <a:rPr lang="en-US" sz="1800" b="1" dirty="0" smtClean="0">
                <a:cs typeface="Times New Roman"/>
              </a:rPr>
              <a:t> </a:t>
            </a:r>
            <a:r>
              <a:rPr lang="en-US" sz="1800" b="1" dirty="0" err="1" smtClean="0">
                <a:cs typeface="Times New Roman"/>
              </a:rPr>
              <a:t>bunga</a:t>
            </a:r>
            <a:r>
              <a:rPr lang="en-US" sz="1800" b="1" dirty="0" smtClean="0">
                <a:cs typeface="Times New Roman"/>
              </a:rPr>
              <a:t>, </a:t>
            </a:r>
            <a:r>
              <a:rPr lang="en-US" sz="1800" b="1" dirty="0" err="1" smtClean="0">
                <a:cs typeface="Times New Roman"/>
              </a:rPr>
              <a:t>sebesar</a:t>
            </a:r>
            <a:r>
              <a:rPr lang="en-US" sz="1800" b="1" dirty="0" smtClean="0">
                <a:cs typeface="Times New Roman"/>
              </a:rPr>
              <a:t> 2% </a:t>
            </a:r>
            <a:r>
              <a:rPr lang="en-US" sz="1800" b="1" dirty="0" err="1" smtClean="0">
                <a:cs typeface="Times New Roman"/>
              </a:rPr>
              <a:t>perbulan</a:t>
            </a:r>
            <a:r>
              <a:rPr lang="en-US" sz="1800" b="1" dirty="0" smtClean="0">
                <a:cs typeface="Times New Roman"/>
              </a:rPr>
              <a:t>, paling lama 24 </a:t>
            </a:r>
            <a:r>
              <a:rPr lang="en-US" sz="1800" b="1" dirty="0" err="1" smtClean="0">
                <a:cs typeface="Times New Roman"/>
              </a:rPr>
              <a:t>bulan</a:t>
            </a:r>
            <a:r>
              <a:rPr lang="en-US" sz="1800" b="1" dirty="0" smtClean="0">
                <a:cs typeface="Times New Roman"/>
              </a:rPr>
              <a:t> </a:t>
            </a:r>
            <a:r>
              <a:rPr lang="en-US" sz="1800" b="1" dirty="0" err="1" smtClean="0">
                <a:cs typeface="Times New Roman"/>
              </a:rPr>
              <a:t>terhitung</a:t>
            </a:r>
            <a:r>
              <a:rPr lang="en-US" sz="1800" b="1" dirty="0" smtClean="0">
                <a:cs typeface="Times New Roman"/>
              </a:rPr>
              <a:t> </a:t>
            </a:r>
            <a:r>
              <a:rPr lang="en-US" sz="1800" b="1" dirty="0" err="1" smtClean="0">
                <a:cs typeface="Times New Roman"/>
              </a:rPr>
              <a:t>sejak</a:t>
            </a:r>
            <a:r>
              <a:rPr lang="en-US" sz="1800" b="1" dirty="0" smtClean="0">
                <a:cs typeface="Times New Roman"/>
              </a:rPr>
              <a:t> </a:t>
            </a:r>
            <a:r>
              <a:rPr lang="en-US" sz="1800" b="1" dirty="0" err="1" smtClean="0">
                <a:cs typeface="Times New Roman"/>
              </a:rPr>
              <a:t>saat</a:t>
            </a:r>
            <a:r>
              <a:rPr lang="en-US" sz="1800" b="1" dirty="0" smtClean="0">
                <a:cs typeface="Times New Roman"/>
              </a:rPr>
              <a:t> </a:t>
            </a:r>
            <a:r>
              <a:rPr lang="en-US" sz="1800" b="1" dirty="0" err="1" smtClean="0">
                <a:cs typeface="Times New Roman"/>
              </a:rPr>
              <a:t>terutangnya</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berakhirnya</a:t>
            </a:r>
            <a:r>
              <a:rPr lang="en-US" sz="1800" b="1" dirty="0" smtClean="0">
                <a:cs typeface="Times New Roman"/>
              </a:rPr>
              <a:t> </a:t>
            </a:r>
            <a:r>
              <a:rPr lang="en-US" sz="1800" b="1" dirty="0" err="1" smtClean="0">
                <a:cs typeface="Times New Roman"/>
              </a:rPr>
              <a:t>masa</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bagian</a:t>
            </a:r>
            <a:r>
              <a:rPr lang="en-US" sz="1800" b="1" dirty="0" smtClean="0">
                <a:cs typeface="Times New Roman"/>
              </a:rPr>
              <a:t> </a:t>
            </a:r>
            <a:r>
              <a:rPr lang="en-US" sz="1800" b="1" dirty="0" err="1" smtClean="0">
                <a:cs typeface="Times New Roman"/>
              </a:rPr>
              <a:t>tahun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tahun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sampai</a:t>
            </a:r>
            <a:r>
              <a:rPr lang="en-US" sz="1800" b="1" dirty="0" smtClean="0">
                <a:cs typeface="Times New Roman"/>
              </a:rPr>
              <a:t> </a:t>
            </a:r>
            <a:r>
              <a:rPr lang="en-US" sz="1800" b="1" dirty="0" err="1" smtClean="0">
                <a:cs typeface="Times New Roman"/>
              </a:rPr>
              <a:t>diterbitkannya</a:t>
            </a:r>
            <a:r>
              <a:rPr lang="en-US" sz="1800" b="1" dirty="0" smtClean="0">
                <a:cs typeface="Times New Roman"/>
              </a:rPr>
              <a:t> SKPKB.</a:t>
            </a:r>
          </a:p>
          <a:p>
            <a:pPr marL="0" indent="0" algn="just">
              <a:buNone/>
            </a:pPr>
            <a:r>
              <a:rPr lang="en-US" sz="1800" b="1" dirty="0" err="1" smtClean="0">
                <a:cs typeface="Times New Roman"/>
              </a:rPr>
              <a:t>Perhitungan</a:t>
            </a:r>
            <a:r>
              <a:rPr lang="en-US" sz="1800" b="1" dirty="0" smtClean="0">
                <a:cs typeface="Times New Roman"/>
              </a:rPr>
              <a:t> </a:t>
            </a:r>
            <a:r>
              <a:rPr lang="en-US" sz="1800" b="1" dirty="0" err="1" smtClean="0">
                <a:cs typeface="Times New Roman"/>
              </a:rPr>
              <a:t>Sanksi</a:t>
            </a:r>
            <a:endParaRPr lang="en-US" sz="1800" b="1" dirty="0" smtClean="0">
              <a:cs typeface="Times New Roman"/>
            </a:endParaRPr>
          </a:p>
          <a:p>
            <a:pPr algn="just"/>
            <a:r>
              <a:rPr lang="en-US" sz="1800" b="1" dirty="0" err="1" smtClean="0">
                <a:cs typeface="Times New Roman"/>
              </a:rPr>
              <a:t>Januari-Desember</a:t>
            </a:r>
            <a:r>
              <a:rPr lang="en-US" sz="1800" b="1" dirty="0" smtClean="0">
                <a:cs typeface="Times New Roman"/>
              </a:rPr>
              <a:t> 2012 = 12 </a:t>
            </a:r>
            <a:r>
              <a:rPr lang="en-US" sz="1800" b="1" dirty="0" err="1" smtClean="0">
                <a:cs typeface="Times New Roman"/>
              </a:rPr>
              <a:t>Bulan</a:t>
            </a:r>
            <a:endParaRPr lang="en-US" sz="1800" b="1" dirty="0" smtClean="0">
              <a:cs typeface="Times New Roman"/>
            </a:endParaRPr>
          </a:p>
          <a:p>
            <a:pPr algn="just"/>
            <a:r>
              <a:rPr lang="en-US" sz="1800" b="1" dirty="0" err="1" smtClean="0">
                <a:cs typeface="Times New Roman"/>
              </a:rPr>
              <a:t>Januari-Juni</a:t>
            </a:r>
            <a:r>
              <a:rPr lang="en-US" sz="1800" b="1" dirty="0" smtClean="0">
                <a:cs typeface="Times New Roman"/>
              </a:rPr>
              <a:t> 2013 = 6 </a:t>
            </a:r>
            <a:r>
              <a:rPr lang="en-US" sz="1800" b="1" dirty="0" err="1" smtClean="0">
                <a:cs typeface="Times New Roman"/>
              </a:rPr>
              <a:t>Bulan</a:t>
            </a:r>
            <a:endParaRPr lang="en-US" sz="1800" b="1" dirty="0" smtClean="0">
              <a:cs typeface="Times New Roman"/>
            </a:endParaRPr>
          </a:p>
          <a:p>
            <a:pPr algn="just"/>
            <a:r>
              <a:rPr lang="en-US" sz="1800" b="1" dirty="0" err="1" smtClean="0">
                <a:cs typeface="Times New Roman"/>
              </a:rPr>
              <a:t>Sanksi</a:t>
            </a:r>
            <a:r>
              <a:rPr lang="en-US" sz="1800" b="1" dirty="0" smtClean="0">
                <a:cs typeface="Times New Roman"/>
              </a:rPr>
              <a:t> = 2% x </a:t>
            </a:r>
            <a:r>
              <a:rPr lang="en-US" sz="1800" b="1" dirty="0" err="1" smtClean="0">
                <a:cs typeface="Times New Roman"/>
              </a:rPr>
              <a:t>Rp</a:t>
            </a:r>
            <a:r>
              <a:rPr lang="en-US" sz="1800" b="1" dirty="0" smtClean="0">
                <a:cs typeface="Times New Roman"/>
              </a:rPr>
              <a:t>. 430 </a:t>
            </a:r>
            <a:r>
              <a:rPr lang="en-US" sz="1800" b="1" dirty="0" err="1" smtClean="0">
                <a:cs typeface="Times New Roman"/>
              </a:rPr>
              <a:t>Juta</a:t>
            </a:r>
            <a:r>
              <a:rPr lang="en-US" sz="1800" b="1" dirty="0" smtClean="0">
                <a:cs typeface="Times New Roman"/>
              </a:rPr>
              <a:t> x 18 </a:t>
            </a:r>
            <a:r>
              <a:rPr lang="en-US" sz="1800" b="1" dirty="0" err="1" smtClean="0">
                <a:cs typeface="Times New Roman"/>
              </a:rPr>
              <a:t>Bulan</a:t>
            </a:r>
            <a:r>
              <a:rPr lang="en-US" sz="1800" b="1" dirty="0" smtClean="0">
                <a:cs typeface="Times New Roman"/>
              </a:rPr>
              <a:t> = </a:t>
            </a:r>
            <a:r>
              <a:rPr lang="en-US" sz="1800" b="1" dirty="0" err="1" smtClean="0">
                <a:cs typeface="Times New Roman"/>
              </a:rPr>
              <a:t>Rp</a:t>
            </a:r>
            <a:r>
              <a:rPr lang="en-US" sz="1800" b="1" dirty="0" smtClean="0">
                <a:cs typeface="Times New Roman"/>
              </a:rPr>
              <a:t> 154.800.000</a:t>
            </a:r>
          </a:p>
          <a:p>
            <a:pPr marL="0" indent="0" algn="just">
              <a:buNone/>
            </a:pPr>
            <a:r>
              <a:rPr lang="en-US" sz="1800" b="1" dirty="0" smtClean="0">
                <a:cs typeface="Times New Roman"/>
              </a:rPr>
              <a:t>Total </a:t>
            </a:r>
            <a:r>
              <a:rPr lang="en-US" sz="1800" b="1" dirty="0" err="1" smtClean="0">
                <a:cs typeface="Times New Roman"/>
              </a:rPr>
              <a:t>Pajak</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r>
              <a:rPr lang="en-US" sz="1800" b="1" dirty="0">
                <a:cs typeface="Times New Roman"/>
              </a:rPr>
              <a:t> </a:t>
            </a:r>
            <a:endParaRPr lang="en-US" sz="1800" b="1" dirty="0" smtClean="0">
              <a:cs typeface="Times New Roman"/>
            </a:endParaRP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430.000.000 + </a:t>
            </a:r>
            <a:r>
              <a:rPr lang="en-US" sz="1800" b="1" dirty="0" err="1" smtClean="0">
                <a:cs typeface="Times New Roman"/>
              </a:rPr>
              <a:t>Rp</a:t>
            </a:r>
            <a:r>
              <a:rPr lang="en-US" sz="1800" b="1" dirty="0">
                <a:cs typeface="Times New Roman"/>
              </a:rPr>
              <a:t> </a:t>
            </a:r>
            <a:r>
              <a:rPr lang="en-US" sz="1800" b="1" dirty="0" smtClean="0">
                <a:cs typeface="Times New Roman"/>
              </a:rPr>
              <a:t>154.800.000 </a:t>
            </a: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584.800.000</a:t>
            </a:r>
          </a:p>
          <a:p>
            <a:pPr algn="just"/>
            <a:endParaRPr lang="en-US" sz="1800" b="1" dirty="0">
              <a:cs typeface="Times New Roman"/>
            </a:endParaRPr>
          </a:p>
        </p:txBody>
      </p:sp>
    </p:spTree>
    <p:extLst>
      <p:ext uri="{BB962C8B-B14F-4D97-AF65-F5344CB8AC3E}">
        <p14:creationId xmlns:p14="http://schemas.microsoft.com/office/powerpoint/2010/main" xmlns="" val="15355772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6"/>
            </a:pPr>
            <a:r>
              <a:rPr lang="en-US" sz="2000" b="1" dirty="0" err="1">
                <a:solidFill>
                  <a:srgbClr val="FFFF00"/>
                </a:solidFill>
              </a:rPr>
              <a:t>Bagaimanakah</a:t>
            </a:r>
            <a:r>
              <a:rPr lang="en-US" sz="2000" b="1" dirty="0">
                <a:solidFill>
                  <a:srgbClr val="FFFF00"/>
                </a:solidFill>
              </a:rPr>
              <a:t> </a:t>
            </a:r>
            <a:r>
              <a:rPr lang="en-US" sz="2000" b="1" dirty="0" err="1">
                <a:solidFill>
                  <a:srgbClr val="FFFF00"/>
                </a:solidFill>
              </a:rPr>
              <a:t>pengenaan</a:t>
            </a:r>
            <a:r>
              <a:rPr lang="en-US" sz="2000" b="1" dirty="0">
                <a:solidFill>
                  <a:srgbClr val="FFFF00"/>
                </a:solidFill>
              </a:rPr>
              <a:t> </a:t>
            </a:r>
            <a:r>
              <a:rPr lang="en-US" sz="2000" b="1" dirty="0" err="1">
                <a:solidFill>
                  <a:srgbClr val="FFFF00"/>
                </a:solidFill>
              </a:rPr>
              <a:t>sanksi</a:t>
            </a:r>
            <a:r>
              <a:rPr lang="en-US" sz="2000" b="1" dirty="0">
                <a:solidFill>
                  <a:srgbClr val="FFFF00"/>
                </a:solidFill>
              </a:rPr>
              <a:t> </a:t>
            </a:r>
            <a:r>
              <a:rPr lang="en-US" sz="2000" b="1" dirty="0" err="1">
                <a:solidFill>
                  <a:srgbClr val="FFFF00"/>
                </a:solidFill>
              </a:rPr>
              <a:t>perpajakan</a:t>
            </a:r>
            <a:r>
              <a:rPr lang="en-US" sz="2000" b="1" dirty="0">
                <a:solidFill>
                  <a:srgbClr val="FFFF00"/>
                </a:solidFill>
              </a:rPr>
              <a:t> </a:t>
            </a:r>
            <a:r>
              <a:rPr lang="en-US" sz="2000" b="1" dirty="0" err="1">
                <a:solidFill>
                  <a:srgbClr val="FFFF00"/>
                </a:solidFill>
              </a:rPr>
              <a:t>atas</a:t>
            </a:r>
            <a:r>
              <a:rPr lang="en-US" sz="2000" b="1" dirty="0">
                <a:solidFill>
                  <a:srgbClr val="FFFF00"/>
                </a:solidFill>
              </a:rPr>
              <a:t> SKPKB yang </a:t>
            </a:r>
            <a:r>
              <a:rPr lang="en-US" sz="2000" b="1" dirty="0" err="1">
                <a:solidFill>
                  <a:srgbClr val="FFFF00"/>
                </a:solidFill>
              </a:rPr>
              <a:t>diterbitkan</a:t>
            </a:r>
            <a:r>
              <a:rPr lang="en-US" sz="2000" b="1" dirty="0">
                <a:solidFill>
                  <a:srgbClr val="FFFF00"/>
                </a:solidFill>
              </a:rPr>
              <a:t> </a:t>
            </a:r>
            <a:r>
              <a:rPr lang="en-US" sz="2000" b="1" dirty="0" err="1">
                <a:solidFill>
                  <a:srgbClr val="FFFF00"/>
                </a:solidFill>
              </a:rPr>
              <a:t>oleh</a:t>
            </a:r>
            <a:r>
              <a:rPr lang="en-US" sz="2000" b="1" dirty="0">
                <a:solidFill>
                  <a:srgbClr val="FFFF00"/>
                </a:solidFill>
              </a:rPr>
              <a:t> KPP </a:t>
            </a:r>
            <a:r>
              <a:rPr lang="en-US" sz="2000" b="1" dirty="0" err="1">
                <a:solidFill>
                  <a:srgbClr val="FFFF00"/>
                </a:solidFill>
              </a:rPr>
              <a:t>Pemeriksa</a:t>
            </a:r>
            <a:r>
              <a:rPr lang="en-US" sz="2000" b="1" dirty="0">
                <a:solidFill>
                  <a:srgbClr val="FFFF00"/>
                </a:solidFill>
              </a:rPr>
              <a:t> </a:t>
            </a:r>
            <a:r>
              <a:rPr lang="en-US" sz="2000" b="1" dirty="0" err="1">
                <a:solidFill>
                  <a:srgbClr val="FFFF00"/>
                </a:solidFill>
              </a:rPr>
              <a:t>Pajak</a:t>
            </a:r>
            <a:r>
              <a:rPr lang="en-US" sz="2000" b="1" dirty="0" smtClean="0">
                <a:solidFill>
                  <a:srgbClr val="FFFF00"/>
                </a:solidFill>
              </a:rPr>
              <a:t>? (</a:t>
            </a:r>
            <a:r>
              <a:rPr lang="en-US" sz="2000" b="1" dirty="0" err="1" smtClean="0">
                <a:solidFill>
                  <a:srgbClr val="FFFF00"/>
                </a:solidFill>
              </a:rPr>
              <a:t>Lanjutan</a:t>
            </a:r>
            <a:r>
              <a:rPr lang="en-US" sz="2000" b="1" dirty="0" smtClean="0">
                <a:solidFill>
                  <a:srgbClr val="FFFF00"/>
                </a:solidFill>
              </a:rPr>
              <a:t> </a:t>
            </a:r>
            <a:r>
              <a:rPr lang="en-US" sz="2000" b="1" dirty="0" err="1" smtClean="0">
                <a:solidFill>
                  <a:srgbClr val="FFFF00"/>
                </a:solidFill>
              </a:rPr>
              <a:t>Jawaban</a:t>
            </a:r>
            <a:r>
              <a:rPr lang="en-US" sz="2000" b="1" dirty="0" smtClean="0">
                <a:solidFill>
                  <a:srgbClr val="FFFF00"/>
                </a:solidFill>
              </a:rPr>
              <a:t>)</a:t>
            </a:r>
            <a:endParaRPr lang="en-US" sz="2000" b="1" dirty="0">
              <a:solidFill>
                <a:srgbClr val="FFFF00"/>
              </a:solidFill>
            </a:endParaRPr>
          </a:p>
        </p:txBody>
      </p:sp>
      <p:sp>
        <p:nvSpPr>
          <p:cNvPr id="4" name="Content Placeholder 2"/>
          <p:cNvSpPr txBox="1">
            <a:spLocks/>
          </p:cNvSpPr>
          <p:nvPr/>
        </p:nvSpPr>
        <p:spPr>
          <a:xfrm>
            <a:off x="898635" y="1600200"/>
            <a:ext cx="7628376"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a:buNone/>
            </a:pPr>
            <a:r>
              <a:rPr lang="en-US" sz="1800" b="1" dirty="0" smtClean="0">
                <a:cs typeface="Times New Roman"/>
              </a:rPr>
              <a:t>SKPKB </a:t>
            </a:r>
            <a:r>
              <a:rPr lang="en-US" sz="1800" b="1" dirty="0" err="1" smtClean="0">
                <a:cs typeface="Times New Roman"/>
              </a:rPr>
              <a:t>PPh</a:t>
            </a:r>
            <a:r>
              <a:rPr lang="en-US" sz="1800" b="1" dirty="0" smtClean="0">
                <a:cs typeface="Times New Roman"/>
              </a:rPr>
              <a:t> </a:t>
            </a:r>
            <a:r>
              <a:rPr lang="en-US" sz="1800" b="1" dirty="0" err="1" smtClean="0">
                <a:cs typeface="Times New Roman"/>
              </a:rPr>
              <a:t>Pasal</a:t>
            </a:r>
            <a:r>
              <a:rPr lang="en-US" sz="1800" b="1" dirty="0" smtClean="0">
                <a:cs typeface="Times New Roman"/>
              </a:rPr>
              <a:t> 4 </a:t>
            </a:r>
            <a:r>
              <a:rPr lang="en-US" sz="1800" b="1" dirty="0" err="1" smtClean="0">
                <a:cs typeface="Times New Roman"/>
              </a:rPr>
              <a:t>ayat</a:t>
            </a:r>
            <a:r>
              <a:rPr lang="en-US" sz="1800" b="1" dirty="0" smtClean="0">
                <a:cs typeface="Times New Roman"/>
              </a:rPr>
              <a:t> (2) Final </a:t>
            </a:r>
            <a:r>
              <a:rPr lang="en-US" sz="1800" b="1" dirty="0" err="1" smtClean="0">
                <a:cs typeface="Times New Roman"/>
              </a:rPr>
              <a:t>sebesar</a:t>
            </a:r>
            <a:r>
              <a:rPr lang="en-US" sz="1800" b="1" dirty="0" smtClean="0">
                <a:cs typeface="Times New Roman"/>
              </a:rPr>
              <a:t> </a:t>
            </a:r>
            <a:r>
              <a:rPr lang="en-US" sz="1800" b="1" dirty="0" err="1" smtClean="0">
                <a:cs typeface="Times New Roman"/>
              </a:rPr>
              <a:t>Rp</a:t>
            </a:r>
            <a:r>
              <a:rPr lang="en-US" sz="1800" b="1" dirty="0" smtClean="0">
                <a:cs typeface="Times New Roman"/>
              </a:rPr>
              <a:t>. 56 </a:t>
            </a:r>
            <a:r>
              <a:rPr lang="en-US" sz="1800" b="1" dirty="0" err="1" smtClean="0">
                <a:cs typeface="Times New Roman"/>
              </a:rPr>
              <a:t>Juta</a:t>
            </a:r>
            <a:endParaRPr lang="en-US" sz="1800" b="1" dirty="0" smtClean="0">
              <a:cs typeface="Times New Roman"/>
            </a:endParaRPr>
          </a:p>
          <a:p>
            <a:pPr algn="just"/>
            <a:r>
              <a:rPr lang="en-US" sz="1800" b="1" dirty="0" err="1" smtClean="0">
                <a:cs typeface="Times New Roman"/>
              </a:rPr>
              <a:t>Merujuk</a:t>
            </a:r>
            <a:r>
              <a:rPr lang="en-US" sz="1800" b="1" dirty="0" smtClean="0">
                <a:cs typeface="Times New Roman"/>
              </a:rPr>
              <a:t> </a:t>
            </a:r>
            <a:r>
              <a:rPr lang="en-US" sz="1800" b="1" dirty="0" err="1" smtClean="0">
                <a:cs typeface="Times New Roman"/>
              </a:rPr>
              <a:t>pada</a:t>
            </a:r>
            <a:r>
              <a:rPr lang="en-US" sz="1800" b="1" dirty="0" smtClean="0">
                <a:cs typeface="Times New Roman"/>
              </a:rPr>
              <a:t> KUP </a:t>
            </a:r>
            <a:r>
              <a:rPr lang="en-US" sz="1800" b="1" dirty="0" err="1" smtClean="0">
                <a:cs typeface="Times New Roman"/>
              </a:rPr>
              <a:t>Pasal</a:t>
            </a:r>
            <a:r>
              <a:rPr lang="en-US" sz="1800" b="1" dirty="0" smtClean="0">
                <a:cs typeface="Times New Roman"/>
              </a:rPr>
              <a:t> 13 </a:t>
            </a:r>
            <a:r>
              <a:rPr lang="en-US" sz="1800" b="1" dirty="0" err="1" smtClean="0">
                <a:cs typeface="Times New Roman"/>
              </a:rPr>
              <a:t>Ayat</a:t>
            </a:r>
            <a:r>
              <a:rPr lang="en-US" sz="1800" b="1" dirty="0" smtClean="0">
                <a:cs typeface="Times New Roman"/>
              </a:rPr>
              <a:t> (3) </a:t>
            </a:r>
            <a:r>
              <a:rPr lang="en-US" sz="1800" b="1" dirty="0" err="1" smtClean="0">
                <a:cs typeface="Times New Roman"/>
              </a:rPr>
              <a:t>huruf</a:t>
            </a:r>
            <a:r>
              <a:rPr lang="en-US" sz="1800" b="1" dirty="0" smtClean="0">
                <a:cs typeface="Times New Roman"/>
              </a:rPr>
              <a:t> b, </a:t>
            </a:r>
            <a:r>
              <a:rPr lang="en-US" sz="1800" b="1" dirty="0" err="1" smtClean="0">
                <a:cs typeface="Times New Roman"/>
              </a:rPr>
              <a:t>Jumlah</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dalam</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Ketetapan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Kurang</a:t>
            </a:r>
            <a:r>
              <a:rPr lang="en-US" sz="1800" b="1" dirty="0" smtClean="0">
                <a:cs typeface="Times New Roman"/>
              </a:rPr>
              <a:t> Bayar </a:t>
            </a:r>
            <a:r>
              <a:rPr lang="en-US" sz="1800" b="1" dirty="0" err="1" smtClean="0">
                <a:cs typeface="Times New Roman"/>
              </a:rPr>
              <a:t>sebagaimana</a:t>
            </a:r>
            <a:r>
              <a:rPr lang="en-US" sz="1800" b="1" dirty="0" smtClean="0">
                <a:cs typeface="Times New Roman"/>
              </a:rPr>
              <a:t> yang </a:t>
            </a:r>
            <a:r>
              <a:rPr lang="en-US" sz="1800" b="1" dirty="0" err="1" smtClean="0">
                <a:cs typeface="Times New Roman"/>
              </a:rPr>
              <a:t>telah</a:t>
            </a:r>
            <a:r>
              <a:rPr lang="en-US" sz="1800" b="1" dirty="0" smtClean="0">
                <a:cs typeface="Times New Roman"/>
              </a:rPr>
              <a:t> </a:t>
            </a:r>
            <a:r>
              <a:rPr lang="en-US" sz="1800" b="1" dirty="0" err="1" smtClean="0">
                <a:cs typeface="Times New Roman"/>
              </a:rPr>
              <a:t>ditentukan</a:t>
            </a:r>
            <a:r>
              <a:rPr lang="en-US" sz="1800" b="1" dirty="0" smtClean="0">
                <a:cs typeface="Times New Roman"/>
              </a:rPr>
              <a:t>, </a:t>
            </a:r>
            <a:r>
              <a:rPr lang="en-US" sz="1800" b="1" dirty="0" err="1" smtClean="0">
                <a:cs typeface="Times New Roman"/>
              </a:rPr>
              <a:t>ditambah</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sanksi</a:t>
            </a:r>
            <a:r>
              <a:rPr lang="en-US" sz="1800" b="1" dirty="0" smtClean="0">
                <a:cs typeface="Times New Roman"/>
              </a:rPr>
              <a:t> </a:t>
            </a:r>
            <a:r>
              <a:rPr lang="en-US" sz="1800" b="1" dirty="0" err="1" smtClean="0">
                <a:cs typeface="Times New Roman"/>
              </a:rPr>
              <a:t>administrasi</a:t>
            </a:r>
            <a:r>
              <a:rPr lang="en-US" sz="1800" b="1" dirty="0" smtClean="0">
                <a:cs typeface="Times New Roman"/>
              </a:rPr>
              <a:t> </a:t>
            </a:r>
            <a:r>
              <a:rPr lang="en-US" sz="1800" b="1" dirty="0" err="1" smtClean="0">
                <a:cs typeface="Times New Roman"/>
              </a:rPr>
              <a:t>berupa</a:t>
            </a:r>
            <a:r>
              <a:rPr lang="en-US" sz="1800" b="1" dirty="0" smtClean="0">
                <a:cs typeface="Times New Roman"/>
              </a:rPr>
              <a:t> </a:t>
            </a:r>
            <a:r>
              <a:rPr lang="en-US" sz="1800" b="1" dirty="0" err="1" smtClean="0">
                <a:cs typeface="Times New Roman"/>
              </a:rPr>
              <a:t>kenaikan</a:t>
            </a:r>
            <a:r>
              <a:rPr lang="en-US" sz="1800" b="1" dirty="0" smtClean="0">
                <a:cs typeface="Times New Roman"/>
              </a:rPr>
              <a:t> </a:t>
            </a:r>
            <a:r>
              <a:rPr lang="en-US" sz="1800" b="1" dirty="0" err="1" smtClean="0">
                <a:cs typeface="Times New Roman"/>
              </a:rPr>
              <a:t>sebesar</a:t>
            </a:r>
            <a:r>
              <a:rPr lang="en-US" sz="1800" b="1" dirty="0" smtClean="0">
                <a:cs typeface="Times New Roman"/>
              </a:rPr>
              <a:t>  100% (</a:t>
            </a:r>
            <a:r>
              <a:rPr lang="en-US" sz="1800" b="1" dirty="0" err="1" smtClean="0">
                <a:cs typeface="Times New Roman"/>
              </a:rPr>
              <a:t>seratus</a:t>
            </a:r>
            <a:r>
              <a:rPr lang="en-US" sz="1800" b="1" dirty="0" smtClean="0">
                <a:cs typeface="Times New Roman"/>
              </a:rPr>
              <a:t> </a:t>
            </a:r>
            <a:r>
              <a:rPr lang="en-US" sz="1800" b="1" dirty="0" err="1" smtClean="0">
                <a:cs typeface="Times New Roman"/>
              </a:rPr>
              <a:t>persen</a:t>
            </a:r>
            <a:r>
              <a:rPr lang="en-US" sz="1800" b="1" dirty="0" smtClean="0">
                <a:cs typeface="Times New Roman"/>
              </a:rPr>
              <a:t>) </a:t>
            </a:r>
            <a:r>
              <a:rPr lang="en-US" sz="1800" b="1" dirty="0" err="1" smtClean="0">
                <a:cs typeface="Times New Roman"/>
              </a:rPr>
              <a:t>dari</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Penghasilan</a:t>
            </a:r>
            <a:r>
              <a:rPr lang="en-US" sz="1800" b="1" dirty="0" smtClean="0">
                <a:cs typeface="Times New Roman"/>
              </a:rPr>
              <a:t> yang </a:t>
            </a:r>
            <a:r>
              <a:rPr lang="en-US" sz="1800" b="1" dirty="0" err="1" smtClean="0">
                <a:cs typeface="Times New Roman"/>
              </a:rPr>
              <a:t>tidak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kurang</a:t>
            </a:r>
            <a:r>
              <a:rPr lang="en-US" sz="1800" b="1" dirty="0" smtClean="0">
                <a:cs typeface="Times New Roman"/>
              </a:rPr>
              <a:t> </a:t>
            </a:r>
            <a:r>
              <a:rPr lang="en-US" sz="1800" b="1" dirty="0" err="1" smtClean="0">
                <a:cs typeface="Times New Roman"/>
              </a:rPr>
              <a:t>dipotong</a:t>
            </a:r>
            <a:r>
              <a:rPr lang="en-US" sz="1800" b="1" dirty="0" smtClean="0">
                <a:cs typeface="Times New Roman"/>
              </a:rPr>
              <a:t>, </a:t>
            </a:r>
            <a:r>
              <a:rPr lang="en-US" sz="1800" b="1" dirty="0" err="1" smtClean="0">
                <a:cs typeface="Times New Roman"/>
              </a:rPr>
              <a:t>tidak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kurang</a:t>
            </a:r>
            <a:r>
              <a:rPr lang="en-US" sz="1800" b="1" dirty="0" smtClean="0">
                <a:cs typeface="Times New Roman"/>
              </a:rPr>
              <a:t> </a:t>
            </a:r>
            <a:r>
              <a:rPr lang="en-US" sz="1800" b="1" dirty="0" err="1" smtClean="0">
                <a:cs typeface="Times New Roman"/>
              </a:rPr>
              <a:t>dipungut</a:t>
            </a:r>
            <a:r>
              <a:rPr lang="en-US" sz="1800" b="1" dirty="0" smtClean="0">
                <a:cs typeface="Times New Roman"/>
              </a:rPr>
              <a:t>, </a:t>
            </a:r>
            <a:r>
              <a:rPr lang="en-US" sz="1800" b="1" dirty="0" err="1" smtClean="0">
                <a:cs typeface="Times New Roman"/>
              </a:rPr>
              <a:t>tidak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kurang</a:t>
            </a:r>
            <a:r>
              <a:rPr lang="en-US" sz="1800" b="1" dirty="0" smtClean="0">
                <a:cs typeface="Times New Roman"/>
              </a:rPr>
              <a:t> </a:t>
            </a:r>
            <a:r>
              <a:rPr lang="en-US" sz="1800" b="1" dirty="0" err="1" smtClean="0">
                <a:cs typeface="Times New Roman"/>
              </a:rPr>
              <a:t>disetor</a:t>
            </a:r>
            <a:r>
              <a:rPr lang="en-US" sz="1800" b="1" dirty="0" smtClean="0">
                <a:cs typeface="Times New Roman"/>
              </a:rPr>
              <a:t>, </a:t>
            </a:r>
            <a:r>
              <a:rPr lang="en-US" sz="1800" b="1" dirty="0" err="1" smtClean="0">
                <a:cs typeface="Times New Roman"/>
              </a:rPr>
              <a:t>dan</a:t>
            </a:r>
            <a:r>
              <a:rPr lang="en-US" sz="1800" b="1" dirty="0" smtClean="0">
                <a:cs typeface="Times New Roman"/>
              </a:rPr>
              <a:t> </a:t>
            </a:r>
            <a:r>
              <a:rPr lang="en-US" sz="1800" b="1" dirty="0" err="1" smtClean="0">
                <a:cs typeface="Times New Roman"/>
              </a:rPr>
              <a:t>dipotong</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dipungut</a:t>
            </a:r>
            <a:r>
              <a:rPr lang="en-US" sz="1800" b="1" dirty="0" smtClean="0">
                <a:cs typeface="Times New Roman"/>
              </a:rPr>
              <a:t> </a:t>
            </a:r>
            <a:r>
              <a:rPr lang="en-US" sz="1800" b="1" dirty="0" err="1" smtClean="0">
                <a:cs typeface="Times New Roman"/>
              </a:rPr>
              <a:t>tetapi</a:t>
            </a:r>
            <a:r>
              <a:rPr lang="en-US" sz="1800" b="1" dirty="0" smtClean="0">
                <a:cs typeface="Times New Roman"/>
              </a:rPr>
              <a:t> </a:t>
            </a:r>
            <a:r>
              <a:rPr lang="en-US" sz="1800" b="1" dirty="0" err="1" smtClean="0">
                <a:cs typeface="Times New Roman"/>
              </a:rPr>
              <a:t>tidak</a:t>
            </a:r>
            <a:r>
              <a:rPr lang="en-US" sz="1800" b="1" dirty="0" smtClean="0">
                <a:cs typeface="Times New Roman"/>
              </a:rPr>
              <a:t> </a:t>
            </a:r>
            <a:r>
              <a:rPr lang="en-US" sz="1800" b="1" dirty="0" err="1" smtClean="0">
                <a:cs typeface="Times New Roman"/>
              </a:rPr>
              <a:t>atau</a:t>
            </a:r>
            <a:r>
              <a:rPr lang="en-US" sz="1800" b="1" dirty="0" smtClean="0">
                <a:cs typeface="Times New Roman"/>
              </a:rPr>
              <a:t> </a:t>
            </a:r>
            <a:r>
              <a:rPr lang="en-US" sz="1800" b="1" dirty="0" err="1" smtClean="0">
                <a:cs typeface="Times New Roman"/>
              </a:rPr>
              <a:t>kurang</a:t>
            </a:r>
            <a:r>
              <a:rPr lang="en-US" sz="1800" b="1" dirty="0" smtClean="0">
                <a:cs typeface="Times New Roman"/>
              </a:rPr>
              <a:t> </a:t>
            </a:r>
            <a:r>
              <a:rPr lang="en-US" sz="1800" b="1" dirty="0" err="1" smtClean="0">
                <a:cs typeface="Times New Roman"/>
              </a:rPr>
              <a:t>disetor</a:t>
            </a:r>
            <a:r>
              <a:rPr lang="en-US" sz="1800" b="1" dirty="0" smtClean="0">
                <a:cs typeface="Times New Roman"/>
              </a:rPr>
              <a:t>.</a:t>
            </a:r>
          </a:p>
          <a:p>
            <a:pPr algn="just"/>
            <a:r>
              <a:rPr lang="en-US" sz="1800" b="1" dirty="0" smtClean="0">
                <a:cs typeface="Times New Roman"/>
              </a:rPr>
              <a:t>PTLP </a:t>
            </a:r>
            <a:r>
              <a:rPr lang="en-US" sz="1800" b="1" dirty="0" err="1" smtClean="0">
                <a:cs typeface="Times New Roman"/>
              </a:rPr>
              <a:t>menerima</a:t>
            </a:r>
            <a:r>
              <a:rPr lang="en-US" sz="1800" b="1" dirty="0" smtClean="0">
                <a:cs typeface="Times New Roman"/>
              </a:rPr>
              <a:t> SKPKB </a:t>
            </a:r>
            <a:r>
              <a:rPr lang="en-US" sz="1800" b="1" dirty="0" err="1" smtClean="0">
                <a:cs typeface="Times New Roman"/>
              </a:rPr>
              <a:t>karena</a:t>
            </a:r>
            <a:r>
              <a:rPr lang="en-US" sz="1800" b="1" dirty="0" smtClean="0">
                <a:cs typeface="Times New Roman"/>
              </a:rPr>
              <a:t> </a:t>
            </a:r>
            <a:r>
              <a:rPr lang="en-US" sz="1800" b="1" dirty="0" err="1" smtClean="0">
                <a:cs typeface="Times New Roman"/>
              </a:rPr>
              <a:t>adanya</a:t>
            </a:r>
            <a:r>
              <a:rPr lang="en-US" sz="1800" b="1" dirty="0" smtClean="0">
                <a:cs typeface="Times New Roman"/>
              </a:rPr>
              <a:t> </a:t>
            </a:r>
            <a:r>
              <a:rPr lang="en-US" sz="1800" b="1" dirty="0" err="1" smtClean="0">
                <a:cs typeface="Times New Roman"/>
              </a:rPr>
              <a:t>penghasilan</a:t>
            </a:r>
            <a:r>
              <a:rPr lang="en-US" sz="1800" b="1" dirty="0" smtClean="0">
                <a:cs typeface="Times New Roman"/>
              </a:rPr>
              <a:t> </a:t>
            </a:r>
            <a:r>
              <a:rPr lang="en-US" sz="1800" b="1" dirty="0" err="1" smtClean="0">
                <a:cs typeface="Times New Roman"/>
              </a:rPr>
              <a:t>sewa</a:t>
            </a:r>
            <a:r>
              <a:rPr lang="en-US" sz="1800" b="1" dirty="0" smtClean="0">
                <a:cs typeface="Times New Roman"/>
              </a:rPr>
              <a:t> </a:t>
            </a:r>
            <a:r>
              <a:rPr lang="en-US" sz="1800" b="1" dirty="0" err="1" smtClean="0">
                <a:cs typeface="Times New Roman"/>
              </a:rPr>
              <a:t>gudang</a:t>
            </a:r>
            <a:r>
              <a:rPr lang="en-US" sz="1800" b="1" dirty="0" smtClean="0">
                <a:cs typeface="Times New Roman"/>
              </a:rPr>
              <a:t> </a:t>
            </a:r>
            <a:r>
              <a:rPr lang="en-US" sz="1800" b="1" dirty="0" err="1" smtClean="0">
                <a:cs typeface="Times New Roman"/>
              </a:rPr>
              <a:t>pada</a:t>
            </a:r>
            <a:r>
              <a:rPr lang="en-US" sz="1800" b="1" dirty="0" smtClean="0">
                <a:cs typeface="Times New Roman"/>
              </a:rPr>
              <a:t> </a:t>
            </a:r>
            <a:r>
              <a:rPr lang="en-US" sz="1800" b="1" dirty="0" err="1" smtClean="0">
                <a:cs typeface="Times New Roman"/>
              </a:rPr>
              <a:t>bulan</a:t>
            </a:r>
            <a:r>
              <a:rPr lang="en-US" sz="1800" b="1" dirty="0" smtClean="0">
                <a:cs typeface="Times New Roman"/>
              </a:rPr>
              <a:t> </a:t>
            </a:r>
            <a:r>
              <a:rPr lang="en-US" sz="1800" b="1" dirty="0" err="1" smtClean="0">
                <a:cs typeface="Times New Roman"/>
              </a:rPr>
              <a:t>juli</a:t>
            </a:r>
            <a:r>
              <a:rPr lang="en-US" sz="1800" b="1" dirty="0" smtClean="0">
                <a:cs typeface="Times New Roman"/>
              </a:rPr>
              <a:t> 2011 yang </a:t>
            </a:r>
            <a:r>
              <a:rPr lang="en-US" sz="1800" b="1" dirty="0" err="1" smtClean="0">
                <a:cs typeface="Times New Roman"/>
              </a:rPr>
              <a:t>belum</a:t>
            </a:r>
            <a:r>
              <a:rPr lang="en-US" sz="1800" b="1" dirty="0" smtClean="0">
                <a:cs typeface="Times New Roman"/>
              </a:rPr>
              <a:t> </a:t>
            </a:r>
            <a:r>
              <a:rPr lang="en-US" sz="1800" b="1" dirty="0" err="1" smtClean="0">
                <a:cs typeface="Times New Roman"/>
              </a:rPr>
              <a:t>dipotong</a:t>
            </a:r>
            <a:r>
              <a:rPr lang="en-US" sz="1800" b="1" dirty="0" smtClean="0">
                <a:cs typeface="Times New Roman"/>
              </a:rPr>
              <a:t> </a:t>
            </a:r>
          </a:p>
          <a:p>
            <a:pPr marL="0" indent="0" algn="just">
              <a:buNone/>
            </a:pPr>
            <a:r>
              <a:rPr lang="en-US" sz="1800" b="1" dirty="0" err="1" smtClean="0">
                <a:cs typeface="Times New Roman"/>
              </a:rPr>
              <a:t>Perhitungan</a:t>
            </a:r>
            <a:r>
              <a:rPr lang="en-US" sz="1800" b="1" dirty="0" smtClean="0">
                <a:cs typeface="Times New Roman"/>
              </a:rPr>
              <a:t>  </a:t>
            </a:r>
            <a:r>
              <a:rPr lang="en-US" sz="1800" b="1" dirty="0" err="1" smtClean="0">
                <a:cs typeface="Times New Roman"/>
              </a:rPr>
              <a:t>Sanksi</a:t>
            </a:r>
            <a:endParaRPr lang="en-US" sz="1800" b="1" dirty="0" smtClean="0">
              <a:cs typeface="Times New Roman"/>
            </a:endParaRPr>
          </a:p>
          <a:p>
            <a:pPr marL="0" indent="0" algn="just">
              <a:buNone/>
            </a:pPr>
            <a:r>
              <a:rPr lang="en-US" sz="1800" b="1" dirty="0" smtClean="0">
                <a:cs typeface="Times New Roman"/>
              </a:rPr>
              <a:t>= 100% x </a:t>
            </a:r>
            <a:r>
              <a:rPr lang="en-US" sz="1800" b="1" dirty="0" err="1" smtClean="0">
                <a:cs typeface="Times New Roman"/>
              </a:rPr>
              <a:t>Rp</a:t>
            </a:r>
            <a:r>
              <a:rPr lang="en-US" sz="1800" b="1" dirty="0" smtClean="0">
                <a:cs typeface="Times New Roman"/>
              </a:rPr>
              <a:t> 56.000.000 = </a:t>
            </a:r>
            <a:r>
              <a:rPr lang="en-US" sz="1800" b="1" dirty="0" err="1" smtClean="0">
                <a:cs typeface="Times New Roman"/>
              </a:rPr>
              <a:t>Rp</a:t>
            </a:r>
            <a:r>
              <a:rPr lang="en-US" sz="1800" b="1" dirty="0" smtClean="0">
                <a:cs typeface="Times New Roman"/>
              </a:rPr>
              <a:t> 56.000.000</a:t>
            </a:r>
          </a:p>
          <a:p>
            <a:pPr marL="0" indent="0" algn="just">
              <a:buNone/>
            </a:pPr>
            <a:r>
              <a:rPr lang="en-US" sz="1800" b="1" dirty="0" smtClean="0">
                <a:cs typeface="Times New Roman"/>
              </a:rPr>
              <a:t>Total </a:t>
            </a:r>
            <a:r>
              <a:rPr lang="en-US" sz="1800" b="1" dirty="0" err="1" smtClean="0">
                <a:cs typeface="Times New Roman"/>
              </a:rPr>
              <a:t>Pajak</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endParaRPr lang="en-US" sz="1800" b="1" dirty="0" smtClean="0">
              <a:cs typeface="Times New Roman"/>
            </a:endParaRP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56.000.000 + </a:t>
            </a:r>
            <a:r>
              <a:rPr lang="en-US" sz="1800" b="1" dirty="0" err="1" smtClean="0">
                <a:cs typeface="Times New Roman"/>
              </a:rPr>
              <a:t>Rp</a:t>
            </a:r>
            <a:r>
              <a:rPr lang="en-US" sz="1800" b="1" dirty="0" smtClean="0">
                <a:cs typeface="Times New Roman"/>
              </a:rPr>
              <a:t> 56.000.000 </a:t>
            </a: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112.000.000</a:t>
            </a:r>
          </a:p>
          <a:p>
            <a:pPr algn="just"/>
            <a:endParaRPr lang="en-US" sz="1000" b="1" dirty="0">
              <a:cs typeface="Times New Roman"/>
            </a:endParaRPr>
          </a:p>
        </p:txBody>
      </p:sp>
    </p:spTree>
    <p:extLst>
      <p:ext uri="{BB962C8B-B14F-4D97-AF65-F5344CB8AC3E}">
        <p14:creationId xmlns:p14="http://schemas.microsoft.com/office/powerpoint/2010/main" xmlns="" val="1535577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lgn="just">
              <a:buFont typeface="+mj-lt"/>
              <a:buAutoNum type="arabicPeriod" startAt="6"/>
            </a:pPr>
            <a:r>
              <a:rPr lang="en-US" sz="2000" b="1" dirty="0" err="1">
                <a:solidFill>
                  <a:srgbClr val="FFFF00"/>
                </a:solidFill>
              </a:rPr>
              <a:t>Bagaimanakah</a:t>
            </a:r>
            <a:r>
              <a:rPr lang="en-US" sz="2000" b="1" dirty="0">
                <a:solidFill>
                  <a:srgbClr val="FFFF00"/>
                </a:solidFill>
              </a:rPr>
              <a:t> </a:t>
            </a:r>
            <a:r>
              <a:rPr lang="en-US" sz="2000" b="1" dirty="0" err="1">
                <a:solidFill>
                  <a:srgbClr val="FFFF00"/>
                </a:solidFill>
              </a:rPr>
              <a:t>pengenaan</a:t>
            </a:r>
            <a:r>
              <a:rPr lang="en-US" sz="2000" b="1" dirty="0">
                <a:solidFill>
                  <a:srgbClr val="FFFF00"/>
                </a:solidFill>
              </a:rPr>
              <a:t> </a:t>
            </a:r>
            <a:r>
              <a:rPr lang="en-US" sz="2000" b="1" dirty="0" err="1">
                <a:solidFill>
                  <a:srgbClr val="FFFF00"/>
                </a:solidFill>
              </a:rPr>
              <a:t>sanksi</a:t>
            </a:r>
            <a:r>
              <a:rPr lang="en-US" sz="2000" b="1" dirty="0">
                <a:solidFill>
                  <a:srgbClr val="FFFF00"/>
                </a:solidFill>
              </a:rPr>
              <a:t> </a:t>
            </a:r>
            <a:r>
              <a:rPr lang="en-US" sz="2000" b="1" dirty="0" err="1">
                <a:solidFill>
                  <a:srgbClr val="FFFF00"/>
                </a:solidFill>
              </a:rPr>
              <a:t>perpajakan</a:t>
            </a:r>
            <a:r>
              <a:rPr lang="en-US" sz="2000" b="1" dirty="0">
                <a:solidFill>
                  <a:srgbClr val="FFFF00"/>
                </a:solidFill>
              </a:rPr>
              <a:t> </a:t>
            </a:r>
            <a:r>
              <a:rPr lang="en-US" sz="2000" b="1" dirty="0" err="1">
                <a:solidFill>
                  <a:srgbClr val="FFFF00"/>
                </a:solidFill>
              </a:rPr>
              <a:t>atas</a:t>
            </a:r>
            <a:r>
              <a:rPr lang="en-US" sz="2000" b="1" dirty="0">
                <a:solidFill>
                  <a:srgbClr val="FFFF00"/>
                </a:solidFill>
              </a:rPr>
              <a:t> SKPKB yang </a:t>
            </a:r>
            <a:r>
              <a:rPr lang="en-US" sz="2000" b="1" dirty="0" err="1">
                <a:solidFill>
                  <a:srgbClr val="FFFF00"/>
                </a:solidFill>
              </a:rPr>
              <a:t>diterbitkan</a:t>
            </a:r>
            <a:r>
              <a:rPr lang="en-US" sz="2000" b="1" dirty="0">
                <a:solidFill>
                  <a:srgbClr val="FFFF00"/>
                </a:solidFill>
              </a:rPr>
              <a:t> </a:t>
            </a:r>
            <a:r>
              <a:rPr lang="en-US" sz="2000" b="1" dirty="0" err="1">
                <a:solidFill>
                  <a:srgbClr val="FFFF00"/>
                </a:solidFill>
              </a:rPr>
              <a:t>oleh</a:t>
            </a:r>
            <a:r>
              <a:rPr lang="en-US" sz="2000" b="1" dirty="0">
                <a:solidFill>
                  <a:srgbClr val="FFFF00"/>
                </a:solidFill>
              </a:rPr>
              <a:t> KPP </a:t>
            </a:r>
            <a:r>
              <a:rPr lang="en-US" sz="2000" b="1" dirty="0" err="1">
                <a:solidFill>
                  <a:srgbClr val="FFFF00"/>
                </a:solidFill>
              </a:rPr>
              <a:t>Pemeriksa</a:t>
            </a:r>
            <a:r>
              <a:rPr lang="en-US" sz="2000" b="1" dirty="0">
                <a:solidFill>
                  <a:srgbClr val="FFFF00"/>
                </a:solidFill>
              </a:rPr>
              <a:t> </a:t>
            </a:r>
            <a:r>
              <a:rPr lang="en-US" sz="2000" b="1" dirty="0" err="1">
                <a:solidFill>
                  <a:srgbClr val="FFFF00"/>
                </a:solidFill>
              </a:rPr>
              <a:t>Pajak</a:t>
            </a:r>
            <a:r>
              <a:rPr lang="en-US" sz="2000" b="1" dirty="0" smtClean="0">
                <a:solidFill>
                  <a:srgbClr val="FFFF00"/>
                </a:solidFill>
              </a:rPr>
              <a:t>? (</a:t>
            </a:r>
            <a:r>
              <a:rPr lang="en-US" sz="2000" b="1" dirty="0" err="1" smtClean="0">
                <a:solidFill>
                  <a:srgbClr val="FFFF00"/>
                </a:solidFill>
              </a:rPr>
              <a:t>Lanjutan</a:t>
            </a:r>
            <a:r>
              <a:rPr lang="en-US" sz="2000" b="1" dirty="0" smtClean="0">
                <a:solidFill>
                  <a:srgbClr val="FFFF00"/>
                </a:solidFill>
              </a:rPr>
              <a:t> </a:t>
            </a:r>
            <a:r>
              <a:rPr lang="en-US" sz="2000" b="1" dirty="0" err="1" smtClean="0">
                <a:solidFill>
                  <a:srgbClr val="FFFF00"/>
                </a:solidFill>
              </a:rPr>
              <a:t>Jawaban</a:t>
            </a:r>
            <a:r>
              <a:rPr lang="en-US" sz="2000" b="1" dirty="0" smtClean="0">
                <a:solidFill>
                  <a:srgbClr val="FFFF00"/>
                </a:solidFill>
              </a:rPr>
              <a:t>)</a:t>
            </a:r>
            <a:endParaRPr lang="en-US" sz="2000" b="1" dirty="0">
              <a:solidFill>
                <a:srgbClr val="FFFF00"/>
              </a:solidFill>
            </a:endParaRPr>
          </a:p>
        </p:txBody>
      </p:sp>
      <p:sp>
        <p:nvSpPr>
          <p:cNvPr id="5" name="Content Placeholder 2"/>
          <p:cNvSpPr txBox="1">
            <a:spLocks/>
          </p:cNvSpPr>
          <p:nvPr/>
        </p:nvSpPr>
        <p:spPr>
          <a:xfrm>
            <a:off x="753472" y="1646236"/>
            <a:ext cx="7933328" cy="253163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a:buNone/>
            </a:pPr>
            <a:r>
              <a:rPr lang="en-US" sz="1800" b="1" dirty="0" smtClean="0">
                <a:cs typeface="Times New Roman"/>
              </a:rPr>
              <a:t>SKPKB </a:t>
            </a:r>
            <a:r>
              <a:rPr lang="en-US" sz="1800" b="1" dirty="0" err="1" smtClean="0">
                <a:cs typeface="Times New Roman"/>
              </a:rPr>
              <a:t>PPh</a:t>
            </a:r>
            <a:r>
              <a:rPr lang="en-US" sz="1800" b="1" dirty="0" smtClean="0">
                <a:cs typeface="Times New Roman"/>
              </a:rPr>
              <a:t> </a:t>
            </a:r>
            <a:r>
              <a:rPr lang="en-US" sz="1800" b="1" dirty="0" err="1" smtClean="0">
                <a:cs typeface="Times New Roman"/>
              </a:rPr>
              <a:t>Pasal</a:t>
            </a:r>
            <a:r>
              <a:rPr lang="en-US" sz="1800" b="1" dirty="0" smtClean="0">
                <a:cs typeface="Times New Roman"/>
              </a:rPr>
              <a:t> 4 </a:t>
            </a:r>
            <a:r>
              <a:rPr lang="en-US" sz="1800" b="1" dirty="0" err="1" smtClean="0">
                <a:cs typeface="Times New Roman"/>
              </a:rPr>
              <a:t>ayat</a:t>
            </a:r>
            <a:r>
              <a:rPr lang="en-US" sz="1800" b="1" dirty="0" smtClean="0">
                <a:cs typeface="Times New Roman"/>
              </a:rPr>
              <a:t> (2) Final </a:t>
            </a:r>
            <a:r>
              <a:rPr lang="en-US" sz="1800" b="1" dirty="0" err="1" smtClean="0">
                <a:cs typeface="Times New Roman"/>
              </a:rPr>
              <a:t>sebesar</a:t>
            </a:r>
            <a:r>
              <a:rPr lang="en-US" sz="1800" b="1" dirty="0" smtClean="0">
                <a:cs typeface="Times New Roman"/>
              </a:rPr>
              <a:t> </a:t>
            </a:r>
            <a:r>
              <a:rPr lang="en-US" sz="1800" b="1" dirty="0" err="1" smtClean="0">
                <a:cs typeface="Times New Roman"/>
              </a:rPr>
              <a:t>Rp</a:t>
            </a:r>
            <a:r>
              <a:rPr lang="en-US" sz="1800" b="1" dirty="0" smtClean="0">
                <a:cs typeface="Times New Roman"/>
              </a:rPr>
              <a:t>. 350 </a:t>
            </a:r>
            <a:r>
              <a:rPr lang="en-US" sz="1800" b="1" dirty="0" err="1" smtClean="0">
                <a:cs typeface="Times New Roman"/>
              </a:rPr>
              <a:t>Juta</a:t>
            </a:r>
            <a:endParaRPr lang="en-US" sz="1800" b="1" dirty="0" smtClean="0">
              <a:cs typeface="Times New Roman"/>
            </a:endParaRPr>
          </a:p>
          <a:p>
            <a:pPr algn="just"/>
            <a:r>
              <a:rPr lang="en-US" sz="1800" b="1" dirty="0" err="1" smtClean="0">
                <a:cs typeface="Times New Roman"/>
              </a:rPr>
              <a:t>Merujuk</a:t>
            </a:r>
            <a:r>
              <a:rPr lang="en-US" sz="1800" b="1" dirty="0" smtClean="0">
                <a:cs typeface="Times New Roman"/>
              </a:rPr>
              <a:t> </a:t>
            </a:r>
            <a:r>
              <a:rPr lang="en-US" sz="1800" b="1" dirty="0" err="1" smtClean="0">
                <a:cs typeface="Times New Roman"/>
              </a:rPr>
              <a:t>pada</a:t>
            </a:r>
            <a:r>
              <a:rPr lang="en-US" sz="1800" b="1" dirty="0" smtClean="0">
                <a:cs typeface="Times New Roman"/>
              </a:rPr>
              <a:t> KUP </a:t>
            </a:r>
            <a:r>
              <a:rPr lang="en-US" sz="1800" b="1" dirty="0" err="1" smtClean="0">
                <a:cs typeface="Times New Roman"/>
              </a:rPr>
              <a:t>Pasal</a:t>
            </a:r>
            <a:r>
              <a:rPr lang="en-US" sz="1800" b="1" dirty="0" smtClean="0">
                <a:cs typeface="Times New Roman"/>
              </a:rPr>
              <a:t> 13 </a:t>
            </a:r>
            <a:r>
              <a:rPr lang="en-US" sz="1800" b="1" dirty="0" err="1" smtClean="0">
                <a:cs typeface="Times New Roman"/>
              </a:rPr>
              <a:t>Ayat</a:t>
            </a:r>
            <a:r>
              <a:rPr lang="en-US" sz="1800" b="1" dirty="0" smtClean="0">
                <a:cs typeface="Times New Roman"/>
              </a:rPr>
              <a:t> (3) </a:t>
            </a:r>
            <a:r>
              <a:rPr lang="en-US" sz="1800" b="1" dirty="0" err="1" smtClean="0">
                <a:cs typeface="Times New Roman"/>
              </a:rPr>
              <a:t>huruf</a:t>
            </a:r>
            <a:r>
              <a:rPr lang="en-US" sz="1800" b="1" dirty="0" smtClean="0">
                <a:cs typeface="Times New Roman"/>
              </a:rPr>
              <a:t> c, </a:t>
            </a:r>
            <a:r>
              <a:rPr lang="en-US" sz="1800" b="1" dirty="0" err="1" smtClean="0">
                <a:cs typeface="Times New Roman"/>
              </a:rPr>
              <a:t>Jumlah</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dalam</a:t>
            </a:r>
            <a:r>
              <a:rPr lang="en-US" sz="1800" b="1" dirty="0" smtClean="0">
                <a:cs typeface="Times New Roman"/>
              </a:rPr>
              <a:t> </a:t>
            </a:r>
            <a:r>
              <a:rPr lang="en-US" sz="1800" b="1" dirty="0" err="1" smtClean="0">
                <a:cs typeface="Times New Roman"/>
              </a:rPr>
              <a:t>Surat</a:t>
            </a:r>
            <a:r>
              <a:rPr lang="en-US" sz="1800" b="1" dirty="0" smtClean="0">
                <a:cs typeface="Times New Roman"/>
              </a:rPr>
              <a:t> </a:t>
            </a:r>
            <a:r>
              <a:rPr lang="en-US" sz="1800" b="1" dirty="0" err="1" smtClean="0">
                <a:cs typeface="Times New Roman"/>
              </a:rPr>
              <a:t>Ketetapan</a:t>
            </a:r>
            <a:r>
              <a:rPr lang="en-US" sz="1800" b="1" dirty="0" smtClean="0">
                <a:cs typeface="Times New Roman"/>
              </a:rPr>
              <a:t> </a:t>
            </a:r>
            <a:r>
              <a:rPr lang="en-US" sz="1800" b="1" dirty="0" err="1" smtClean="0">
                <a:cs typeface="Times New Roman"/>
              </a:rPr>
              <a:t>Pajak</a:t>
            </a:r>
            <a:r>
              <a:rPr lang="en-US" sz="1800" b="1" dirty="0" smtClean="0">
                <a:cs typeface="Times New Roman"/>
              </a:rPr>
              <a:t> </a:t>
            </a:r>
            <a:r>
              <a:rPr lang="en-US" sz="1800" b="1" dirty="0" err="1" smtClean="0">
                <a:cs typeface="Times New Roman"/>
              </a:rPr>
              <a:t>Kurang</a:t>
            </a:r>
            <a:r>
              <a:rPr lang="en-US" sz="1800" b="1" dirty="0" smtClean="0">
                <a:cs typeface="Times New Roman"/>
              </a:rPr>
              <a:t> Bayar </a:t>
            </a:r>
            <a:r>
              <a:rPr lang="en-US" sz="1800" b="1" dirty="0" err="1" smtClean="0">
                <a:cs typeface="Times New Roman"/>
              </a:rPr>
              <a:t>sebagaimana</a:t>
            </a:r>
            <a:r>
              <a:rPr lang="en-US" sz="1800" b="1" dirty="0" smtClean="0">
                <a:cs typeface="Times New Roman"/>
              </a:rPr>
              <a:t> yang </a:t>
            </a:r>
            <a:r>
              <a:rPr lang="en-US" sz="1800" b="1" dirty="0" err="1" smtClean="0">
                <a:cs typeface="Times New Roman"/>
              </a:rPr>
              <a:t>telah</a:t>
            </a:r>
            <a:r>
              <a:rPr lang="en-US" sz="1800" b="1" dirty="0" smtClean="0">
                <a:cs typeface="Times New Roman"/>
              </a:rPr>
              <a:t> </a:t>
            </a:r>
            <a:r>
              <a:rPr lang="en-US" sz="1800" b="1" dirty="0" err="1" smtClean="0">
                <a:cs typeface="Times New Roman"/>
              </a:rPr>
              <a:t>ditentukan</a:t>
            </a:r>
            <a:r>
              <a:rPr lang="en-US" sz="1800" b="1" dirty="0" smtClean="0">
                <a:cs typeface="Times New Roman"/>
              </a:rPr>
              <a:t>, </a:t>
            </a:r>
            <a:r>
              <a:rPr lang="en-US" sz="1800" b="1" dirty="0" err="1" smtClean="0">
                <a:cs typeface="Times New Roman"/>
              </a:rPr>
              <a:t>ditambah</a:t>
            </a:r>
            <a:r>
              <a:rPr lang="en-US" sz="1800" b="1" dirty="0" smtClean="0">
                <a:cs typeface="Times New Roman"/>
              </a:rPr>
              <a:t> </a:t>
            </a:r>
            <a:r>
              <a:rPr lang="en-US" sz="1800" b="1" dirty="0" err="1" smtClean="0">
                <a:cs typeface="Times New Roman"/>
              </a:rPr>
              <a:t>dengan</a:t>
            </a:r>
            <a:r>
              <a:rPr lang="en-US" sz="1800" b="1" dirty="0" smtClean="0">
                <a:cs typeface="Times New Roman"/>
              </a:rPr>
              <a:t> </a:t>
            </a:r>
            <a:r>
              <a:rPr lang="en-US" sz="1800" b="1" dirty="0" err="1" smtClean="0">
                <a:cs typeface="Times New Roman"/>
              </a:rPr>
              <a:t>sanksi</a:t>
            </a:r>
            <a:r>
              <a:rPr lang="en-US" sz="1800" b="1" dirty="0" smtClean="0">
                <a:cs typeface="Times New Roman"/>
              </a:rPr>
              <a:t> </a:t>
            </a:r>
            <a:r>
              <a:rPr lang="en-US" sz="1800" b="1" dirty="0" err="1" smtClean="0">
                <a:cs typeface="Times New Roman"/>
              </a:rPr>
              <a:t>administrasi</a:t>
            </a:r>
            <a:r>
              <a:rPr lang="en-US" sz="1800" b="1" dirty="0" smtClean="0">
                <a:cs typeface="Times New Roman"/>
              </a:rPr>
              <a:t> </a:t>
            </a:r>
            <a:r>
              <a:rPr lang="en-US" sz="1800" b="1" dirty="0" err="1" smtClean="0">
                <a:cs typeface="Times New Roman"/>
              </a:rPr>
              <a:t>berupa</a:t>
            </a:r>
            <a:r>
              <a:rPr lang="en-US" sz="1800" b="1" dirty="0" smtClean="0">
                <a:cs typeface="Times New Roman"/>
              </a:rPr>
              <a:t> </a:t>
            </a:r>
            <a:r>
              <a:rPr lang="en-US" sz="1800" b="1" dirty="0" err="1" smtClean="0">
                <a:cs typeface="Times New Roman"/>
              </a:rPr>
              <a:t>kenaikan</a:t>
            </a:r>
            <a:r>
              <a:rPr lang="en-US" sz="1800" b="1" dirty="0" smtClean="0">
                <a:cs typeface="Times New Roman"/>
              </a:rPr>
              <a:t> </a:t>
            </a:r>
            <a:r>
              <a:rPr lang="en-US" sz="1800" b="1" dirty="0" err="1" smtClean="0">
                <a:cs typeface="Times New Roman"/>
              </a:rPr>
              <a:t>sebesar</a:t>
            </a:r>
            <a:r>
              <a:rPr lang="en-US" sz="1800" b="1" dirty="0" smtClean="0">
                <a:cs typeface="Times New Roman"/>
              </a:rPr>
              <a:t>  100% (</a:t>
            </a:r>
            <a:r>
              <a:rPr lang="en-US" sz="1800" b="1" dirty="0" err="1" smtClean="0">
                <a:cs typeface="Times New Roman"/>
              </a:rPr>
              <a:t>seratus</a:t>
            </a:r>
            <a:r>
              <a:rPr lang="en-US" sz="1800" b="1" dirty="0" smtClean="0">
                <a:cs typeface="Times New Roman"/>
              </a:rPr>
              <a:t> </a:t>
            </a:r>
            <a:r>
              <a:rPr lang="en-US" sz="1800" b="1" dirty="0" err="1" smtClean="0">
                <a:cs typeface="Times New Roman"/>
              </a:rPr>
              <a:t>persen</a:t>
            </a:r>
            <a:r>
              <a:rPr lang="en-US" sz="1800" b="1" dirty="0" smtClean="0">
                <a:cs typeface="Times New Roman"/>
              </a:rPr>
              <a:t>) </a:t>
            </a:r>
            <a:r>
              <a:rPr lang="en-US" sz="1800" b="1" dirty="0" err="1" smtClean="0">
                <a:cs typeface="Times New Roman"/>
              </a:rPr>
              <a:t>dari</a:t>
            </a:r>
            <a:r>
              <a:rPr lang="en-US" sz="1800" b="1" dirty="0" smtClean="0">
                <a:cs typeface="Times New Roman"/>
              </a:rPr>
              <a:t> </a:t>
            </a:r>
            <a:r>
              <a:rPr lang="en-US" sz="1800" b="1" dirty="0">
                <a:cs typeface="Times New Roman"/>
              </a:rPr>
              <a:t>	</a:t>
            </a:r>
            <a:r>
              <a:rPr lang="en-US" sz="1800" b="1" dirty="0" err="1">
                <a:cs typeface="Times New Roman"/>
              </a:rPr>
              <a:t>Pajak</a:t>
            </a:r>
            <a:r>
              <a:rPr lang="en-US" sz="1800" b="1" dirty="0">
                <a:cs typeface="Times New Roman"/>
              </a:rPr>
              <a:t> </a:t>
            </a:r>
            <a:r>
              <a:rPr lang="en-US" sz="1800" b="1" dirty="0" err="1">
                <a:cs typeface="Times New Roman"/>
              </a:rPr>
              <a:t>Pertambahan</a:t>
            </a:r>
            <a:r>
              <a:rPr lang="en-US" sz="1800" b="1" dirty="0">
                <a:cs typeface="Times New Roman"/>
              </a:rPr>
              <a:t> </a:t>
            </a:r>
            <a:r>
              <a:rPr lang="en-US" sz="1800" b="1" dirty="0" err="1">
                <a:cs typeface="Times New Roman"/>
              </a:rPr>
              <a:t>Nilai</a:t>
            </a:r>
            <a:r>
              <a:rPr lang="en-US" sz="1800" b="1" dirty="0">
                <a:cs typeface="Times New Roman"/>
              </a:rPr>
              <a:t> </a:t>
            </a:r>
            <a:r>
              <a:rPr lang="en-US" sz="1800" b="1" dirty="0" err="1">
                <a:cs typeface="Times New Roman"/>
              </a:rPr>
              <a:t>Barang</a:t>
            </a:r>
            <a:r>
              <a:rPr lang="en-US" sz="1800" b="1" dirty="0">
                <a:cs typeface="Times New Roman"/>
              </a:rPr>
              <a:t> </a:t>
            </a:r>
            <a:r>
              <a:rPr lang="en-US" sz="1800" b="1" dirty="0" err="1">
                <a:cs typeface="Times New Roman"/>
              </a:rPr>
              <a:t>dan</a:t>
            </a:r>
            <a:r>
              <a:rPr lang="en-US" sz="1800" b="1" dirty="0">
                <a:cs typeface="Times New Roman"/>
              </a:rPr>
              <a:t> </a:t>
            </a:r>
            <a:r>
              <a:rPr lang="en-US" sz="1800" b="1" dirty="0" err="1">
                <a:cs typeface="Times New Roman"/>
              </a:rPr>
              <a:t>Jasa</a:t>
            </a:r>
            <a:r>
              <a:rPr lang="en-US" sz="1800" b="1" dirty="0">
                <a:cs typeface="Times New Roman"/>
              </a:rPr>
              <a:t> </a:t>
            </a:r>
            <a:r>
              <a:rPr lang="en-US" sz="1800" b="1" dirty="0" err="1">
                <a:cs typeface="Times New Roman"/>
              </a:rPr>
              <a:t>dan</a:t>
            </a:r>
            <a:r>
              <a:rPr lang="en-US" sz="1800" b="1" dirty="0">
                <a:cs typeface="Times New Roman"/>
              </a:rPr>
              <a:t> </a:t>
            </a:r>
            <a:r>
              <a:rPr lang="en-US" sz="1800" b="1" dirty="0" err="1">
                <a:cs typeface="Times New Roman"/>
              </a:rPr>
              <a:t>Pajak</a:t>
            </a:r>
            <a:r>
              <a:rPr lang="en-US" sz="1800" b="1" dirty="0">
                <a:cs typeface="Times New Roman"/>
              </a:rPr>
              <a:t> </a:t>
            </a:r>
            <a:r>
              <a:rPr lang="en-US" sz="1800" b="1" dirty="0" err="1">
                <a:cs typeface="Times New Roman"/>
              </a:rPr>
              <a:t>Penjualan</a:t>
            </a:r>
            <a:r>
              <a:rPr lang="en-US" sz="1800" b="1" dirty="0">
                <a:cs typeface="Times New Roman"/>
              </a:rPr>
              <a:t> </a:t>
            </a:r>
            <a:r>
              <a:rPr lang="en-US" sz="1800" b="1" dirty="0" err="1">
                <a:cs typeface="Times New Roman"/>
              </a:rPr>
              <a:t>Atas</a:t>
            </a:r>
            <a:r>
              <a:rPr lang="en-US" sz="1800" b="1" dirty="0">
                <a:cs typeface="Times New Roman"/>
              </a:rPr>
              <a:t> </a:t>
            </a:r>
            <a:r>
              <a:rPr lang="en-US" sz="1800" b="1" dirty="0" err="1">
                <a:cs typeface="Times New Roman"/>
              </a:rPr>
              <a:t>Barang</a:t>
            </a:r>
            <a:r>
              <a:rPr lang="en-US" sz="1800" b="1" dirty="0">
                <a:cs typeface="Times New Roman"/>
              </a:rPr>
              <a:t> </a:t>
            </a:r>
            <a:r>
              <a:rPr lang="en-US" sz="1800" b="1" dirty="0" err="1">
                <a:cs typeface="Times New Roman"/>
              </a:rPr>
              <a:t>Mewah</a:t>
            </a:r>
            <a:r>
              <a:rPr lang="en-US" sz="1800" b="1" dirty="0">
                <a:cs typeface="Times New Roman"/>
              </a:rPr>
              <a:t> yang </a:t>
            </a:r>
            <a:r>
              <a:rPr lang="en-US" sz="1800" b="1" dirty="0" err="1">
                <a:cs typeface="Times New Roman"/>
              </a:rPr>
              <a:t>tidak</a:t>
            </a:r>
            <a:r>
              <a:rPr lang="en-US" sz="1800" b="1" dirty="0">
                <a:cs typeface="Times New Roman"/>
              </a:rPr>
              <a:t> </a:t>
            </a:r>
            <a:r>
              <a:rPr lang="en-US" sz="1800" b="1" dirty="0" err="1">
                <a:cs typeface="Times New Roman"/>
              </a:rPr>
              <a:t>atau</a:t>
            </a:r>
            <a:r>
              <a:rPr lang="en-US" sz="1800" b="1" dirty="0">
                <a:cs typeface="Times New Roman"/>
              </a:rPr>
              <a:t> </a:t>
            </a:r>
            <a:r>
              <a:rPr lang="en-US" sz="1800" b="1" dirty="0" err="1">
                <a:cs typeface="Times New Roman"/>
              </a:rPr>
              <a:t>kurang</a:t>
            </a:r>
            <a:r>
              <a:rPr lang="en-US" sz="1800" b="1" dirty="0">
                <a:cs typeface="Times New Roman"/>
              </a:rPr>
              <a:t> </a:t>
            </a:r>
            <a:r>
              <a:rPr lang="en-US" sz="1800" b="1" dirty="0" err="1">
                <a:cs typeface="Times New Roman"/>
              </a:rPr>
              <a:t>dibayar</a:t>
            </a:r>
            <a:r>
              <a:rPr lang="en-US" sz="1800" b="1" dirty="0">
                <a:cs typeface="Times New Roman"/>
              </a:rPr>
              <a:t>.  </a:t>
            </a:r>
          </a:p>
          <a:p>
            <a:pPr algn="just"/>
            <a:r>
              <a:rPr lang="en-US" sz="1800" b="1" dirty="0" smtClean="0">
                <a:cs typeface="Times New Roman"/>
              </a:rPr>
              <a:t>PTLP </a:t>
            </a:r>
            <a:r>
              <a:rPr lang="en-US" sz="1800" b="1" dirty="0" err="1" smtClean="0">
                <a:cs typeface="Times New Roman"/>
              </a:rPr>
              <a:t>menerima</a:t>
            </a:r>
            <a:r>
              <a:rPr lang="en-US" sz="1800" b="1" dirty="0" smtClean="0">
                <a:cs typeface="Times New Roman"/>
              </a:rPr>
              <a:t> SKPKB </a:t>
            </a:r>
            <a:r>
              <a:rPr lang="en-US" sz="1800" b="1" dirty="0" err="1" smtClean="0">
                <a:cs typeface="Times New Roman"/>
              </a:rPr>
              <a:t>karena</a:t>
            </a:r>
            <a:r>
              <a:rPr lang="en-US" sz="1800" b="1" dirty="0" smtClean="0">
                <a:cs typeface="Times New Roman"/>
              </a:rPr>
              <a:t> </a:t>
            </a:r>
            <a:r>
              <a:rPr lang="en-US" sz="1800" b="1" dirty="0" err="1" smtClean="0">
                <a:cs typeface="Times New Roman"/>
              </a:rPr>
              <a:t>adanya</a:t>
            </a:r>
            <a:r>
              <a:rPr lang="en-US" sz="1800" b="1" dirty="0" smtClean="0">
                <a:cs typeface="Times New Roman"/>
              </a:rPr>
              <a:t> </a:t>
            </a:r>
            <a:r>
              <a:rPr lang="en-US" sz="1800" b="1" dirty="0" err="1" smtClean="0">
                <a:cs typeface="Times New Roman"/>
              </a:rPr>
              <a:t>penyerahan</a:t>
            </a:r>
            <a:r>
              <a:rPr lang="en-US" sz="1800" b="1" dirty="0" smtClean="0">
                <a:cs typeface="Times New Roman"/>
              </a:rPr>
              <a:t> </a:t>
            </a:r>
            <a:r>
              <a:rPr lang="en-US" sz="1800" b="1" dirty="0" err="1" smtClean="0">
                <a:cs typeface="Times New Roman"/>
              </a:rPr>
              <a:t>barang</a:t>
            </a:r>
            <a:r>
              <a:rPr lang="en-US" sz="1800" b="1" dirty="0" smtClean="0">
                <a:cs typeface="Times New Roman"/>
              </a:rPr>
              <a:t> </a:t>
            </a:r>
            <a:r>
              <a:rPr lang="en-US" sz="1800" b="1" dirty="0" err="1" smtClean="0">
                <a:cs typeface="Times New Roman"/>
              </a:rPr>
              <a:t>sebesar</a:t>
            </a:r>
            <a:r>
              <a:rPr lang="en-US" sz="1800" b="1" dirty="0" smtClean="0">
                <a:cs typeface="Times New Roman"/>
              </a:rPr>
              <a:t> </a:t>
            </a:r>
            <a:r>
              <a:rPr lang="en-US" sz="1800" b="1" dirty="0" err="1" smtClean="0">
                <a:cs typeface="Times New Roman"/>
              </a:rPr>
              <a:t>Rp</a:t>
            </a:r>
            <a:r>
              <a:rPr lang="en-US" sz="1800" b="1" dirty="0" smtClean="0">
                <a:cs typeface="Times New Roman"/>
              </a:rPr>
              <a:t> 350 </a:t>
            </a:r>
            <a:r>
              <a:rPr lang="en-US" sz="1800" b="1" dirty="0" err="1" smtClean="0">
                <a:cs typeface="Times New Roman"/>
              </a:rPr>
              <a:t>Juta</a:t>
            </a:r>
            <a:r>
              <a:rPr lang="en-US" sz="1800" b="1" dirty="0" smtClean="0">
                <a:cs typeface="Times New Roman"/>
              </a:rPr>
              <a:t> yang </a:t>
            </a:r>
            <a:r>
              <a:rPr lang="en-US" sz="1800" b="1" dirty="0" err="1" smtClean="0">
                <a:cs typeface="Times New Roman"/>
              </a:rPr>
              <a:t>belum</a:t>
            </a:r>
            <a:r>
              <a:rPr lang="en-US" sz="1800" b="1" dirty="0" smtClean="0">
                <a:cs typeface="Times New Roman"/>
              </a:rPr>
              <a:t> </a:t>
            </a:r>
            <a:r>
              <a:rPr lang="en-US" sz="1800" b="1" dirty="0" err="1" smtClean="0">
                <a:cs typeface="Times New Roman"/>
              </a:rPr>
              <a:t>dibuatkan</a:t>
            </a:r>
            <a:r>
              <a:rPr lang="en-US" sz="1800" b="1" dirty="0" smtClean="0">
                <a:cs typeface="Times New Roman"/>
              </a:rPr>
              <a:t> </a:t>
            </a:r>
            <a:r>
              <a:rPr lang="en-US" sz="1800" b="1" dirty="0" err="1" smtClean="0">
                <a:cs typeface="Times New Roman"/>
              </a:rPr>
              <a:t>faktur</a:t>
            </a:r>
            <a:r>
              <a:rPr lang="en-US" sz="1800" b="1" dirty="0" smtClean="0">
                <a:cs typeface="Times New Roman"/>
              </a:rPr>
              <a:t> </a:t>
            </a:r>
            <a:r>
              <a:rPr lang="en-US" sz="1800" b="1" dirty="0" err="1" smtClean="0">
                <a:cs typeface="Times New Roman"/>
              </a:rPr>
              <a:t>pajaknya</a:t>
            </a:r>
            <a:r>
              <a:rPr lang="en-US" sz="1800" b="1" dirty="0" smtClean="0">
                <a:cs typeface="Times New Roman"/>
              </a:rPr>
              <a:t>.</a:t>
            </a:r>
          </a:p>
        </p:txBody>
      </p:sp>
      <p:sp>
        <p:nvSpPr>
          <p:cNvPr id="6" name="Content Placeholder 2"/>
          <p:cNvSpPr txBox="1">
            <a:spLocks/>
          </p:cNvSpPr>
          <p:nvPr/>
        </p:nvSpPr>
        <p:spPr>
          <a:xfrm>
            <a:off x="753473" y="4051738"/>
            <a:ext cx="7985094" cy="214411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n-US" sz="1800" b="1" dirty="0" err="1" smtClean="0">
                <a:cs typeface="Times New Roman"/>
              </a:rPr>
              <a:t>Perhitungan</a:t>
            </a:r>
            <a:r>
              <a:rPr lang="en-US" sz="1800" b="1" dirty="0" smtClean="0">
                <a:cs typeface="Times New Roman"/>
              </a:rPr>
              <a:t>  </a:t>
            </a:r>
            <a:r>
              <a:rPr lang="en-US" sz="1800" b="1" dirty="0" err="1" smtClean="0">
                <a:cs typeface="Times New Roman"/>
              </a:rPr>
              <a:t>Sanksi</a:t>
            </a:r>
            <a:endParaRPr lang="en-US" sz="1800" b="1" dirty="0" smtClean="0">
              <a:cs typeface="Times New Roman"/>
            </a:endParaRPr>
          </a:p>
          <a:p>
            <a:pPr marL="0" indent="0" algn="just">
              <a:buNone/>
            </a:pPr>
            <a:r>
              <a:rPr lang="en-US" sz="1800" b="1" dirty="0" smtClean="0">
                <a:cs typeface="Times New Roman"/>
              </a:rPr>
              <a:t>= 100% x </a:t>
            </a:r>
            <a:r>
              <a:rPr lang="en-US" sz="1800" b="1" dirty="0" err="1" smtClean="0">
                <a:cs typeface="Times New Roman"/>
              </a:rPr>
              <a:t>Rp</a:t>
            </a:r>
            <a:r>
              <a:rPr lang="en-US" sz="1800" b="1" dirty="0" smtClean="0">
                <a:cs typeface="Times New Roman"/>
              </a:rPr>
              <a:t> 350.000.000 </a:t>
            </a:r>
            <a:endParaRPr lang="en-US" sz="1800" b="1" dirty="0" smtClean="0">
              <a:cs typeface="Times New Roman"/>
            </a:endParaRP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350.000.000</a:t>
            </a:r>
          </a:p>
          <a:p>
            <a:pPr marL="0" indent="0" algn="just">
              <a:buNone/>
            </a:pPr>
            <a:r>
              <a:rPr lang="en-US" sz="1800" b="1" dirty="0" smtClean="0">
                <a:cs typeface="Times New Roman"/>
              </a:rPr>
              <a:t>Total </a:t>
            </a:r>
            <a:r>
              <a:rPr lang="en-US" sz="1800" b="1" dirty="0" err="1" smtClean="0">
                <a:cs typeface="Times New Roman"/>
              </a:rPr>
              <a:t>Pajak</a:t>
            </a:r>
            <a:r>
              <a:rPr lang="en-US" sz="1800" b="1" dirty="0" smtClean="0">
                <a:cs typeface="Times New Roman"/>
              </a:rPr>
              <a:t> yang </a:t>
            </a:r>
            <a:r>
              <a:rPr lang="en-US" sz="1800" b="1" dirty="0" err="1" smtClean="0">
                <a:cs typeface="Times New Roman"/>
              </a:rPr>
              <a:t>harus</a:t>
            </a:r>
            <a:r>
              <a:rPr lang="en-US" sz="1800" b="1" dirty="0" smtClean="0">
                <a:cs typeface="Times New Roman"/>
              </a:rPr>
              <a:t> </a:t>
            </a:r>
            <a:r>
              <a:rPr lang="en-US" sz="1800" b="1" dirty="0" err="1" smtClean="0">
                <a:cs typeface="Times New Roman"/>
              </a:rPr>
              <a:t>dibayar</a:t>
            </a:r>
            <a:endParaRPr lang="en-US" sz="1800" b="1" dirty="0" smtClean="0">
              <a:cs typeface="Times New Roman"/>
            </a:endParaRP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350.000.000 + </a:t>
            </a:r>
            <a:r>
              <a:rPr lang="en-US" sz="1800" b="1" dirty="0" err="1" smtClean="0">
                <a:cs typeface="Times New Roman"/>
              </a:rPr>
              <a:t>Rp</a:t>
            </a:r>
            <a:r>
              <a:rPr lang="en-US" sz="1800" b="1" dirty="0" smtClean="0">
                <a:cs typeface="Times New Roman"/>
              </a:rPr>
              <a:t> 350.000.000 </a:t>
            </a:r>
          </a:p>
          <a:p>
            <a:pPr marL="0" indent="0" algn="just">
              <a:buNone/>
            </a:pPr>
            <a:r>
              <a:rPr lang="en-US" sz="1800" b="1" dirty="0" smtClean="0">
                <a:cs typeface="Times New Roman"/>
              </a:rPr>
              <a:t>= </a:t>
            </a:r>
            <a:r>
              <a:rPr lang="en-US" sz="1800" b="1" dirty="0" err="1" smtClean="0">
                <a:cs typeface="Times New Roman"/>
              </a:rPr>
              <a:t>Rp</a:t>
            </a:r>
            <a:r>
              <a:rPr lang="en-US" sz="1800" b="1" dirty="0" smtClean="0">
                <a:cs typeface="Times New Roman"/>
              </a:rPr>
              <a:t> 700.000.000</a:t>
            </a:r>
          </a:p>
          <a:p>
            <a:pPr algn="just"/>
            <a:endParaRPr lang="en-US" sz="1800" b="1" dirty="0">
              <a:cs typeface="Times New Roman"/>
            </a:endParaRPr>
          </a:p>
        </p:txBody>
      </p:sp>
    </p:spTree>
    <p:extLst>
      <p:ext uri="{BB962C8B-B14F-4D97-AF65-F5344CB8AC3E}">
        <p14:creationId xmlns:p14="http://schemas.microsoft.com/office/powerpoint/2010/main" xmlns="" val="1535577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AEF42"/>
        </a:solidFill>
        <a:effectLst/>
      </p:bgPr>
    </p:bg>
    <p:spTree>
      <p:nvGrpSpPr>
        <p:cNvPr id="1" name=""/>
        <p:cNvGrpSpPr/>
        <p:nvPr/>
      </p:nvGrpSpPr>
      <p:grpSpPr>
        <a:xfrm>
          <a:off x="0" y="0"/>
          <a:ext cx="0" cy="0"/>
          <a:chOff x="0" y="0"/>
          <a:chExt cx="0" cy="0"/>
        </a:xfrm>
      </p:grpSpPr>
      <p:sp>
        <p:nvSpPr>
          <p:cNvPr id="5" name="Rectangle 4"/>
          <p:cNvSpPr/>
          <p:nvPr/>
        </p:nvSpPr>
        <p:spPr>
          <a:xfrm>
            <a:off x="5132788" y="0"/>
            <a:ext cx="1544498" cy="6858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2463428" y="0"/>
            <a:ext cx="1544498" cy="6858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 y="0"/>
            <a:ext cx="1544498" cy="6858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chemeClr val="bg1"/>
                </a:solidFill>
                <a:latin typeface="Times New Roman"/>
                <a:cs typeface="Times New Roman"/>
              </a:rPr>
              <a:t>THANKYOU!!</a:t>
            </a:r>
            <a:endParaRPr lang="en-US" b="1" dirty="0">
              <a:solidFill>
                <a:schemeClr val="bg1"/>
              </a:solidFill>
              <a:latin typeface="Times New Roman"/>
              <a:cs typeface="Times New Roman"/>
            </a:endParaRPr>
          </a:p>
        </p:txBody>
      </p:sp>
      <p:sp>
        <p:nvSpPr>
          <p:cNvPr id="6" name="Rectangle 5"/>
          <p:cNvSpPr/>
          <p:nvPr/>
        </p:nvSpPr>
        <p:spPr>
          <a:xfrm>
            <a:off x="7599502" y="0"/>
            <a:ext cx="1544498" cy="6858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0537812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TotalTime>
  <Words>1971</Words>
  <Application>Microsoft Macintosh PowerPoint</Application>
  <PresentationFormat>On-screen Show (4:3)</PresentationFormat>
  <Paragraphs>114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Module</vt:lpstr>
      <vt:lpstr>PT LANGIT PERKASA</vt:lpstr>
      <vt:lpstr>Slide 2</vt:lpstr>
      <vt:lpstr>Akhirnya, setelah perdebatan panjang di dalam proses closing conference, tim pemeriksa pajak menerbitkan SKP sebagai berikut:  1. SKPKB PPh Badan sebesar Rp430 juta (belum termasuk sanksi kurang bayar)  2. SKPLB PPh Ps. 21/26  3. SKPN PPh Ps. 23/26  4. SKPKB PPh Ps. 4(2) sebesar Rp56 juta (belum termasuk sanksi kurang bayar),      hal ini disebabkan karena adanya penghasilan sewa gudang pada bulan Juli      2011 yang belum dipotong  5. SKPKB PPN karena adanya penyerahan sebesar Rp350 juta yang belum      dibuatkan Faktur Pajaknya </vt:lpstr>
      <vt:lpstr>Kapankah seharusnya PTLP membayarkan dan melaporkan PPh Tahunan Badan Kurang Bayar untuk tahun 2012?</vt:lpstr>
      <vt:lpstr>Kapankah seharusnya PTLP membayarkan dan melaporkan PPh Tahunan Badan Kurang Bayar untuk tahun 2012? (Lanjutan Jawaban)</vt:lpstr>
      <vt:lpstr>Dalam menghadapi kondisi dimana laporan keuangan belum dapat diselesaikan tepat waktu, apa yang seharusnya dilakukan oleh manajemen PTLP?</vt:lpstr>
      <vt:lpstr>Dalam menghadapi kondisi dimana laporan keuangan belum dapat diselesaikan tepat waktu, apa yang seharusnya dilakukan oleh manajemen PTLP? (Lanjutan Jawaban)</vt:lpstr>
      <vt:lpstr>Bagaimana pengenaan sanksi perpajakan terkait dengan tindakan yang dilakukan oleh PTLP terhadap SPT Tahunan PPh Badan tahun 2012?</vt:lpstr>
      <vt:lpstr>Bagaimana pengenaan sanksi perpajakan terkait dengan tindakan yang dilakukan oleh PTLP terhadap SPT Tahunan PPh Badan tahun 2012? (Lanjutan Jawaban)</vt:lpstr>
      <vt:lpstr>Bagaimana pengenaan sanksi perpajakan terkait dengan tindakan yang dilakukan oleh PTLP terhadap SPT Tahunan PPh Badan tahun 2012? (Lanjutan Jawaban)</vt:lpstr>
      <vt:lpstr>Bagaimana pengenaan sanksi perpajakan terkait dengan tindakan yang dilakukan oleh PTLP terhadap SPT Tahunan PPh Badan tahun 2012? (Lanjutan Jawaban)</vt:lpstr>
      <vt:lpstr>Menurut Anda, sudah tepatkah tindakan yang diambil oleh manajemen PTLP untuk tidak melakukan pembetulan SPT PPh Badan tahun 2011? </vt:lpstr>
      <vt:lpstr>Menurut Anda, sudah tepatkah tindakan yang diambil oleh manajemen PTLP untuk tidak melakukan pembetulan SPT PPh Badan tahun 2011? (Lanjutan Jawaban)</vt:lpstr>
      <vt:lpstr>Mungkinkah PTLP melakukan pembetulan SPT PPh Badan tahun 2011 tersebut? Jika mungkin, adakah sanksi perpajakan jika PTLP melakukan pembetulan SPT PPh Badan tahun 2011?</vt:lpstr>
      <vt:lpstr>Mungkinkah PTLP melakukan pembetulan SPT PPh Badan tahun 2011 tersebut? Jika mungkin, adakah sanksi perpajakan jika PTLP melakukan pembetulan SPT PPh Badan tahun 2011? (Lanjutan Jawaban)</vt:lpstr>
      <vt:lpstr>Bagaimanakah pengenaan sanksi perpajakan atas SKPKB yang diterbitkan oleh KPP Pemeriksa Pajak?</vt:lpstr>
      <vt:lpstr>Bagaimanakah pengenaan sanksi perpajakan atas SKPKB yang diterbitkan oleh KPP Pemeriksa Pajak? (Lanjutan Jawaban)</vt:lpstr>
      <vt:lpstr>Bagaimanakah pengenaan sanksi perpajakan atas SKPKB yang diterbitkan oleh KPP Pemeriksa Pajak? (Lanjutan Jawaban)</vt:lpstr>
      <vt:lpstr>THANKYOU!!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 LANGIT PERKASA</dc:title>
  <dc:creator>Arief Fahlevi</dc:creator>
  <cp:lastModifiedBy>Hewlett-Packard Company</cp:lastModifiedBy>
  <cp:revision>43</cp:revision>
  <dcterms:created xsi:type="dcterms:W3CDTF">2018-02-28T07:25:56Z</dcterms:created>
  <dcterms:modified xsi:type="dcterms:W3CDTF">2018-02-28T18:49:39Z</dcterms:modified>
</cp:coreProperties>
</file>