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92" r:id="rId3"/>
    <p:sldId id="293" r:id="rId4"/>
    <p:sldId id="294" r:id="rId5"/>
    <p:sldId id="295" r:id="rId6"/>
    <p:sldId id="302" r:id="rId7"/>
    <p:sldId id="299" r:id="rId8"/>
    <p:sldId id="300" r:id="rId9"/>
    <p:sldId id="301" r:id="rId10"/>
    <p:sldId id="304" r:id="rId11"/>
    <p:sldId id="269" r:id="rId12"/>
    <p:sldId id="258" r:id="rId13"/>
    <p:sldId id="284" r:id="rId14"/>
    <p:sldId id="285" r:id="rId15"/>
    <p:sldId id="259" r:id="rId16"/>
    <p:sldId id="282" r:id="rId17"/>
    <p:sldId id="288" r:id="rId18"/>
    <p:sldId id="303" r:id="rId19"/>
    <p:sldId id="283" r:id="rId20"/>
    <p:sldId id="270" r:id="rId21"/>
    <p:sldId id="260" r:id="rId22"/>
    <p:sldId id="280" r:id="rId23"/>
    <p:sldId id="281" r:id="rId24"/>
    <p:sldId id="290" r:id="rId25"/>
    <p:sldId id="261" r:id="rId26"/>
    <p:sldId id="278" r:id="rId27"/>
    <p:sldId id="262" r:id="rId28"/>
    <p:sldId id="276" r:id="rId29"/>
    <p:sldId id="277" r:id="rId30"/>
    <p:sldId id="291" r:id="rId31"/>
    <p:sldId id="271" r:id="rId32"/>
    <p:sldId id="263" r:id="rId33"/>
    <p:sldId id="296" r:id="rId34"/>
    <p:sldId id="297" r:id="rId35"/>
    <p:sldId id="264" r:id="rId36"/>
    <p:sldId id="298"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7686A"/>
    <a:srgbClr val="EFE2B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5" d="100"/>
          <a:sy n="65" d="100"/>
        </p:scale>
        <p:origin x="1452"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4BE1D2-E5CB-47B0-BF4D-1AB202B00D8E}" type="doc">
      <dgm:prSet loTypeId="urn:microsoft.com/office/officeart/2005/8/layout/hProcess4" loCatId="process" qsTypeId="urn:microsoft.com/office/officeart/2005/8/quickstyle/simple1" qsCatId="simple" csTypeId="urn:microsoft.com/office/officeart/2005/8/colors/accent2_2" csCatId="accent2" phldr="1"/>
      <dgm:spPr/>
      <dgm:t>
        <a:bodyPr/>
        <a:lstStyle/>
        <a:p>
          <a:endParaRPr lang="id-ID"/>
        </a:p>
      </dgm:t>
    </dgm:pt>
    <dgm:pt modelId="{A43B2DCB-E678-44FB-B5D4-257889EBDCB4}">
      <dgm:prSet phldrT="[Text]"/>
      <dgm:spPr/>
      <dgm:t>
        <a:bodyPr/>
        <a:lstStyle/>
        <a:p>
          <a:r>
            <a:rPr lang="en-GB"/>
            <a:t>Surat Perintah Pemeriksaan Pajak</a:t>
          </a:r>
          <a:endParaRPr lang="id-ID"/>
        </a:p>
      </dgm:t>
    </dgm:pt>
    <dgm:pt modelId="{E1AAEB61-954D-4CA3-BC05-A0FA8413E79E}" type="parTrans" cxnId="{754E72AE-1E1F-48BF-9C4A-A126797359FC}">
      <dgm:prSet/>
      <dgm:spPr/>
      <dgm:t>
        <a:bodyPr/>
        <a:lstStyle/>
        <a:p>
          <a:endParaRPr lang="id-ID"/>
        </a:p>
      </dgm:t>
    </dgm:pt>
    <dgm:pt modelId="{A8CFD7D9-5A81-40E4-B36E-322F5EBF81EC}" type="sibTrans" cxnId="{754E72AE-1E1F-48BF-9C4A-A126797359FC}">
      <dgm:prSet/>
      <dgm:spPr/>
      <dgm:t>
        <a:bodyPr/>
        <a:lstStyle/>
        <a:p>
          <a:endParaRPr lang="id-ID"/>
        </a:p>
      </dgm:t>
    </dgm:pt>
    <dgm:pt modelId="{5BAAE2D8-BF51-4675-B3B0-2525438B4884}">
      <dgm:prSet phldrT="[Text]" custT="1"/>
      <dgm:spPr/>
      <dgm:t>
        <a:bodyPr/>
        <a:lstStyle/>
        <a:p>
          <a:r>
            <a:rPr lang="en-GB" sz="1400" dirty="0" err="1"/>
            <a:t>Dikeluarkan</a:t>
          </a:r>
          <a:r>
            <a:rPr lang="en-GB" sz="1400" dirty="0"/>
            <a:t> </a:t>
          </a:r>
          <a:r>
            <a:rPr lang="en-GB" sz="1400" dirty="0" err="1"/>
            <a:t>tanggal</a:t>
          </a:r>
          <a:r>
            <a:rPr lang="en-GB" sz="1400" dirty="0"/>
            <a:t> 20 </a:t>
          </a:r>
          <a:r>
            <a:rPr lang="en-GB" sz="1400" dirty="0" err="1"/>
            <a:t>Juli</a:t>
          </a:r>
          <a:r>
            <a:rPr lang="en-GB" sz="1400" dirty="0"/>
            <a:t> 2011</a:t>
          </a:r>
          <a:endParaRPr lang="id-ID" sz="1400" dirty="0"/>
        </a:p>
      </dgm:t>
    </dgm:pt>
    <dgm:pt modelId="{9B6E7167-6E29-4C96-925A-E948142332FE}" type="parTrans" cxnId="{1F00BD4B-92DE-47CD-98C6-CBD57FD1EB73}">
      <dgm:prSet/>
      <dgm:spPr/>
      <dgm:t>
        <a:bodyPr/>
        <a:lstStyle/>
        <a:p>
          <a:endParaRPr lang="id-ID"/>
        </a:p>
      </dgm:t>
    </dgm:pt>
    <dgm:pt modelId="{611A2562-DBBF-4EB2-8F2C-2F45B57A2984}" type="sibTrans" cxnId="{1F00BD4B-92DE-47CD-98C6-CBD57FD1EB73}">
      <dgm:prSet/>
      <dgm:spPr/>
      <dgm:t>
        <a:bodyPr/>
        <a:lstStyle/>
        <a:p>
          <a:endParaRPr lang="id-ID"/>
        </a:p>
      </dgm:t>
    </dgm:pt>
    <dgm:pt modelId="{B782ABFD-3CFE-4415-A0D6-22AC87B93B3E}">
      <dgm:prSet phldrT="[Text]"/>
      <dgm:spPr/>
      <dgm:t>
        <a:bodyPr/>
        <a:lstStyle/>
        <a:p>
          <a:r>
            <a:rPr lang="en-GB"/>
            <a:t>Surat Pemberitahuan Hasil Pemeriksaan</a:t>
          </a:r>
          <a:endParaRPr lang="id-ID"/>
        </a:p>
      </dgm:t>
    </dgm:pt>
    <dgm:pt modelId="{2339136E-8C3D-42C0-90B9-B4D36F3A5BAD}" type="parTrans" cxnId="{246CD899-486C-4B47-BE2D-D357792E2F19}">
      <dgm:prSet/>
      <dgm:spPr/>
      <dgm:t>
        <a:bodyPr/>
        <a:lstStyle/>
        <a:p>
          <a:endParaRPr lang="id-ID"/>
        </a:p>
      </dgm:t>
    </dgm:pt>
    <dgm:pt modelId="{88F1F1C9-94C4-4D34-A8DA-4334C05AFDA5}" type="sibTrans" cxnId="{246CD899-486C-4B47-BE2D-D357792E2F19}">
      <dgm:prSet/>
      <dgm:spPr/>
      <dgm:t>
        <a:bodyPr/>
        <a:lstStyle/>
        <a:p>
          <a:endParaRPr lang="id-ID"/>
        </a:p>
      </dgm:t>
    </dgm:pt>
    <dgm:pt modelId="{389B06D5-85F1-40C5-AC95-B67E96CA2F02}">
      <dgm:prSet phldrT="[Text]" custT="1"/>
      <dgm:spPr/>
      <dgm:t>
        <a:bodyPr/>
        <a:lstStyle/>
        <a:p>
          <a:r>
            <a:rPr lang="en-GB" sz="1800" dirty="0" err="1"/>
            <a:t>Diberitahukan</a:t>
          </a:r>
          <a:r>
            <a:rPr lang="en-GB" sz="1800" dirty="0"/>
            <a:t> </a:t>
          </a:r>
          <a:r>
            <a:rPr lang="en-GB" sz="1800" dirty="0" err="1"/>
            <a:t>tanggal</a:t>
          </a:r>
          <a:r>
            <a:rPr lang="en-GB" sz="1800" dirty="0"/>
            <a:t> 15 </a:t>
          </a:r>
          <a:r>
            <a:rPr lang="en-GB" sz="1800" dirty="0" err="1"/>
            <a:t>Januari</a:t>
          </a:r>
          <a:r>
            <a:rPr lang="en-GB" sz="1800" dirty="0"/>
            <a:t> 2012</a:t>
          </a:r>
          <a:endParaRPr lang="id-ID" sz="1800" dirty="0"/>
        </a:p>
      </dgm:t>
    </dgm:pt>
    <dgm:pt modelId="{14F013E9-1A03-4DEF-B26F-19C95D3B9631}" type="parTrans" cxnId="{2D654E3B-CC5D-4F77-8918-804B0E279771}">
      <dgm:prSet/>
      <dgm:spPr/>
      <dgm:t>
        <a:bodyPr/>
        <a:lstStyle/>
        <a:p>
          <a:endParaRPr lang="id-ID"/>
        </a:p>
      </dgm:t>
    </dgm:pt>
    <dgm:pt modelId="{C972DA09-9831-4EE5-90F8-1C46073764B6}" type="sibTrans" cxnId="{2D654E3B-CC5D-4F77-8918-804B0E279771}">
      <dgm:prSet/>
      <dgm:spPr/>
      <dgm:t>
        <a:bodyPr/>
        <a:lstStyle/>
        <a:p>
          <a:endParaRPr lang="id-ID"/>
        </a:p>
      </dgm:t>
    </dgm:pt>
    <dgm:pt modelId="{58E40703-C855-4887-9056-DF67453EC2F5}">
      <dgm:prSet phldrT="[Text]" custT="1"/>
      <dgm:spPr/>
      <dgm:t>
        <a:bodyPr/>
        <a:lstStyle/>
        <a:p>
          <a:r>
            <a:rPr lang="en-GB" sz="1800" dirty="0" err="1"/>
            <a:t>Rincian</a:t>
          </a:r>
          <a:r>
            <a:rPr lang="en-GB" sz="1800" dirty="0"/>
            <a:t> </a:t>
          </a:r>
          <a:r>
            <a:rPr lang="en-GB" sz="1800" dirty="0" err="1"/>
            <a:t>pada</a:t>
          </a:r>
          <a:r>
            <a:rPr lang="en-GB" sz="1800" dirty="0"/>
            <a:t> </a:t>
          </a:r>
          <a:r>
            <a:rPr lang="en-GB" sz="1800" dirty="0" err="1"/>
            <a:t>Tabel</a:t>
          </a:r>
          <a:r>
            <a:rPr lang="en-GB" sz="1800" dirty="0"/>
            <a:t> 1</a:t>
          </a:r>
          <a:endParaRPr lang="id-ID" sz="1800" dirty="0"/>
        </a:p>
      </dgm:t>
    </dgm:pt>
    <dgm:pt modelId="{17627547-6FEE-4F66-917F-A3502318F532}" type="parTrans" cxnId="{A58C3DE5-848D-478C-8970-4B2E231D1470}">
      <dgm:prSet/>
      <dgm:spPr/>
      <dgm:t>
        <a:bodyPr/>
        <a:lstStyle/>
        <a:p>
          <a:endParaRPr lang="id-ID"/>
        </a:p>
      </dgm:t>
    </dgm:pt>
    <dgm:pt modelId="{20DE5ADC-66F6-4966-B4D2-A9F3393AAB75}" type="sibTrans" cxnId="{A58C3DE5-848D-478C-8970-4B2E231D1470}">
      <dgm:prSet/>
      <dgm:spPr/>
      <dgm:t>
        <a:bodyPr/>
        <a:lstStyle/>
        <a:p>
          <a:endParaRPr lang="id-ID"/>
        </a:p>
      </dgm:t>
    </dgm:pt>
    <dgm:pt modelId="{C915D9CA-1410-4F2B-B1CF-F99C493EA965}">
      <dgm:prSet phldrT="[Text]"/>
      <dgm:spPr/>
      <dgm:t>
        <a:bodyPr/>
        <a:lstStyle/>
        <a:p>
          <a:r>
            <a:rPr lang="en-GB"/>
            <a:t>Tanggapan SPHP</a:t>
          </a:r>
          <a:endParaRPr lang="id-ID"/>
        </a:p>
      </dgm:t>
    </dgm:pt>
    <dgm:pt modelId="{A5142CFE-34B6-4820-9EBD-5046D3BB6DE1}" type="parTrans" cxnId="{087B8599-9C05-4633-B530-37061161C371}">
      <dgm:prSet/>
      <dgm:spPr/>
      <dgm:t>
        <a:bodyPr/>
        <a:lstStyle/>
        <a:p>
          <a:endParaRPr lang="id-ID"/>
        </a:p>
      </dgm:t>
    </dgm:pt>
    <dgm:pt modelId="{6EBDF1CD-87CE-46B2-BD95-147676F59843}" type="sibTrans" cxnId="{087B8599-9C05-4633-B530-37061161C371}">
      <dgm:prSet/>
      <dgm:spPr/>
      <dgm:t>
        <a:bodyPr/>
        <a:lstStyle/>
        <a:p>
          <a:endParaRPr lang="id-ID"/>
        </a:p>
      </dgm:t>
    </dgm:pt>
    <dgm:pt modelId="{300FE85A-715F-4E81-8453-373ED956A0DE}">
      <dgm:prSet phldrT="[Text]" custT="1"/>
      <dgm:spPr/>
      <dgm:t>
        <a:bodyPr/>
        <a:lstStyle/>
        <a:p>
          <a:r>
            <a:rPr lang="en-GB" sz="1600" dirty="0" err="1"/>
            <a:t>Memeberi</a:t>
          </a:r>
          <a:r>
            <a:rPr lang="en-GB" sz="1600" dirty="0"/>
            <a:t> </a:t>
          </a:r>
          <a:r>
            <a:rPr lang="en-GB" sz="1600" dirty="0" err="1"/>
            <a:t>tanggapan</a:t>
          </a:r>
          <a:r>
            <a:rPr lang="en-GB" sz="1600" dirty="0"/>
            <a:t> </a:t>
          </a:r>
          <a:r>
            <a:rPr lang="en-GB" sz="1600" dirty="0" err="1"/>
            <a:t>atas</a:t>
          </a:r>
          <a:r>
            <a:rPr lang="en-GB" sz="1600" dirty="0"/>
            <a:t> SPHP </a:t>
          </a:r>
          <a:r>
            <a:rPr lang="en-GB" sz="1600" dirty="0" err="1"/>
            <a:t>tanggal</a:t>
          </a:r>
          <a:r>
            <a:rPr lang="en-GB" sz="1600" dirty="0"/>
            <a:t> 21 </a:t>
          </a:r>
          <a:r>
            <a:rPr lang="en-GB" sz="1600" dirty="0" err="1"/>
            <a:t>Januari</a:t>
          </a:r>
          <a:r>
            <a:rPr lang="en-GB" sz="1600" dirty="0"/>
            <a:t> 2012</a:t>
          </a:r>
          <a:endParaRPr lang="id-ID" sz="1600" dirty="0"/>
        </a:p>
      </dgm:t>
    </dgm:pt>
    <dgm:pt modelId="{4D70D20E-11F5-4BF5-AEAE-B3DB90FBF80B}" type="parTrans" cxnId="{5D56FBFC-5854-4781-97E3-0F6AA9B7FD01}">
      <dgm:prSet/>
      <dgm:spPr/>
      <dgm:t>
        <a:bodyPr/>
        <a:lstStyle/>
        <a:p>
          <a:endParaRPr lang="id-ID"/>
        </a:p>
      </dgm:t>
    </dgm:pt>
    <dgm:pt modelId="{754E0DBF-AC71-4011-BFE2-4599CC6258E1}" type="sibTrans" cxnId="{5D56FBFC-5854-4781-97E3-0F6AA9B7FD01}">
      <dgm:prSet/>
      <dgm:spPr/>
      <dgm:t>
        <a:bodyPr/>
        <a:lstStyle/>
        <a:p>
          <a:endParaRPr lang="id-ID"/>
        </a:p>
      </dgm:t>
    </dgm:pt>
    <dgm:pt modelId="{618079E2-5BC0-4B30-8223-BEF53A8115FB}">
      <dgm:prSet phldrT="[Text]" custT="1"/>
      <dgm:spPr/>
      <dgm:t>
        <a:bodyPr/>
        <a:lstStyle/>
        <a:p>
          <a:r>
            <a:rPr lang="en-GB" sz="1600" dirty="0" err="1"/>
            <a:t>Isinya</a:t>
          </a:r>
          <a:r>
            <a:rPr lang="en-GB" sz="1600" dirty="0"/>
            <a:t> </a:t>
          </a:r>
          <a:r>
            <a:rPr lang="en-GB" sz="1600" dirty="0" err="1"/>
            <a:t>menolak</a:t>
          </a:r>
          <a:r>
            <a:rPr lang="en-GB" sz="1600" dirty="0"/>
            <a:t> </a:t>
          </a:r>
          <a:r>
            <a:rPr lang="en-GB" sz="1600" dirty="0" err="1"/>
            <a:t>sebagian</a:t>
          </a:r>
          <a:r>
            <a:rPr lang="en-GB" sz="1600" dirty="0"/>
            <a:t> </a:t>
          </a:r>
          <a:r>
            <a:rPr lang="en-GB" sz="1600" dirty="0" err="1"/>
            <a:t>hasil</a:t>
          </a:r>
          <a:r>
            <a:rPr lang="en-GB" sz="1600" dirty="0"/>
            <a:t> </a:t>
          </a:r>
          <a:r>
            <a:rPr lang="en-GB" sz="1600" dirty="0" err="1"/>
            <a:t>pemeriksaan</a:t>
          </a:r>
          <a:endParaRPr lang="id-ID" sz="1600" dirty="0"/>
        </a:p>
      </dgm:t>
    </dgm:pt>
    <dgm:pt modelId="{0782E22D-CF10-4100-B59A-BDD365A9475D}" type="parTrans" cxnId="{820610A2-8928-49A5-98E3-D39C2BE541AA}">
      <dgm:prSet/>
      <dgm:spPr/>
      <dgm:t>
        <a:bodyPr/>
        <a:lstStyle/>
        <a:p>
          <a:endParaRPr lang="id-ID"/>
        </a:p>
      </dgm:t>
    </dgm:pt>
    <dgm:pt modelId="{E750DA05-F759-42BB-936E-9C624EE64888}" type="sibTrans" cxnId="{820610A2-8928-49A5-98E3-D39C2BE541AA}">
      <dgm:prSet/>
      <dgm:spPr/>
      <dgm:t>
        <a:bodyPr/>
        <a:lstStyle/>
        <a:p>
          <a:endParaRPr lang="id-ID"/>
        </a:p>
      </dgm:t>
    </dgm:pt>
    <dgm:pt modelId="{C0384363-2D49-4ED1-8399-B7A9FB568F37}">
      <dgm:prSet phldrT="[Text]" custT="1"/>
      <dgm:spPr/>
      <dgm:t>
        <a:bodyPr/>
        <a:lstStyle/>
        <a:p>
          <a:r>
            <a:rPr lang="en-GB" sz="1400" dirty="0" err="1"/>
            <a:t>Pemeriksaan</a:t>
          </a:r>
          <a:r>
            <a:rPr lang="en-GB" sz="1400" dirty="0"/>
            <a:t> </a:t>
          </a:r>
          <a:r>
            <a:rPr lang="en-GB" sz="1400" dirty="0" err="1"/>
            <a:t>perpajakan</a:t>
          </a:r>
          <a:r>
            <a:rPr lang="en-GB" sz="1400" dirty="0"/>
            <a:t> PT KA </a:t>
          </a:r>
          <a:r>
            <a:rPr lang="en-GB" sz="1400" dirty="0" err="1"/>
            <a:t>untuk</a:t>
          </a:r>
          <a:r>
            <a:rPr lang="en-GB" sz="1400" dirty="0"/>
            <a:t> </a:t>
          </a:r>
          <a:r>
            <a:rPr lang="en-GB" sz="1400" dirty="0" err="1"/>
            <a:t>PPh</a:t>
          </a:r>
          <a:r>
            <a:rPr lang="en-GB" sz="1400" dirty="0"/>
            <a:t> </a:t>
          </a:r>
          <a:r>
            <a:rPr lang="en-GB" sz="1400" dirty="0" err="1"/>
            <a:t>Badan</a:t>
          </a:r>
          <a:r>
            <a:rPr lang="en-GB" sz="1400" dirty="0"/>
            <a:t> </a:t>
          </a:r>
          <a:r>
            <a:rPr lang="en-GB" sz="1400" dirty="0" err="1"/>
            <a:t>tahun</a:t>
          </a:r>
          <a:r>
            <a:rPr lang="en-GB" sz="1400" dirty="0"/>
            <a:t> </a:t>
          </a:r>
          <a:r>
            <a:rPr lang="en-GB" sz="1400" dirty="0" err="1"/>
            <a:t>fiskal</a:t>
          </a:r>
          <a:r>
            <a:rPr lang="en-GB" sz="1400" dirty="0"/>
            <a:t> 2010</a:t>
          </a:r>
          <a:endParaRPr lang="id-ID" sz="1400" dirty="0"/>
        </a:p>
      </dgm:t>
    </dgm:pt>
    <dgm:pt modelId="{8E1D07E5-3AEE-4090-80C2-9EFBE9356A34}" type="parTrans" cxnId="{309F3F45-1D60-4D17-83EC-2D06C0D39B4F}">
      <dgm:prSet/>
      <dgm:spPr/>
      <dgm:t>
        <a:bodyPr/>
        <a:lstStyle/>
        <a:p>
          <a:endParaRPr lang="id-ID"/>
        </a:p>
      </dgm:t>
    </dgm:pt>
    <dgm:pt modelId="{12102581-0D8C-40D5-8099-B2741237E8AD}" type="sibTrans" cxnId="{309F3F45-1D60-4D17-83EC-2D06C0D39B4F}">
      <dgm:prSet/>
      <dgm:spPr/>
      <dgm:t>
        <a:bodyPr/>
        <a:lstStyle/>
        <a:p>
          <a:endParaRPr lang="id-ID"/>
        </a:p>
      </dgm:t>
    </dgm:pt>
    <dgm:pt modelId="{5B5C7C6D-D9E3-4DD5-B8B1-6C8BDB1840A6}">
      <dgm:prSet phldrT="[Text]" custT="1"/>
      <dgm:spPr/>
      <dgm:t>
        <a:bodyPr/>
        <a:lstStyle/>
        <a:p>
          <a:r>
            <a:rPr lang="en-GB" sz="1400" dirty="0" err="1"/>
            <a:t>Dilakukan</a:t>
          </a:r>
          <a:r>
            <a:rPr lang="en-GB" sz="1400" dirty="0"/>
            <a:t> </a:t>
          </a:r>
          <a:r>
            <a:rPr lang="en-GB" sz="1400" dirty="0" err="1"/>
            <a:t>selama</a:t>
          </a:r>
          <a:r>
            <a:rPr lang="en-GB" sz="1400" dirty="0"/>
            <a:t> </a:t>
          </a:r>
          <a:r>
            <a:rPr lang="en-GB" sz="1400" dirty="0" err="1"/>
            <a:t>kurang</a:t>
          </a:r>
          <a:r>
            <a:rPr lang="en-GB" sz="1400" dirty="0"/>
            <a:t> </a:t>
          </a:r>
          <a:r>
            <a:rPr lang="en-GB" sz="1400" dirty="0" err="1"/>
            <a:t>lebih</a:t>
          </a:r>
          <a:r>
            <a:rPr lang="en-GB" sz="1400" dirty="0"/>
            <a:t> 6 </a:t>
          </a:r>
          <a:r>
            <a:rPr lang="en-GB" sz="1400" dirty="0" err="1"/>
            <a:t>bulan</a:t>
          </a:r>
          <a:endParaRPr lang="id-ID" sz="1400" dirty="0"/>
        </a:p>
      </dgm:t>
    </dgm:pt>
    <dgm:pt modelId="{B62042CA-EA8D-4B74-866F-7B71E2E70AB4}" type="parTrans" cxnId="{19318E6D-70B3-4722-8722-A7D4C342E1BD}">
      <dgm:prSet/>
      <dgm:spPr/>
      <dgm:t>
        <a:bodyPr/>
        <a:lstStyle/>
        <a:p>
          <a:endParaRPr lang="id-ID"/>
        </a:p>
      </dgm:t>
    </dgm:pt>
    <dgm:pt modelId="{36E65340-F40D-47E0-AF4A-663FDDDB0E17}" type="sibTrans" cxnId="{19318E6D-70B3-4722-8722-A7D4C342E1BD}">
      <dgm:prSet/>
      <dgm:spPr/>
      <dgm:t>
        <a:bodyPr/>
        <a:lstStyle/>
        <a:p>
          <a:endParaRPr lang="id-ID"/>
        </a:p>
      </dgm:t>
    </dgm:pt>
    <dgm:pt modelId="{5B5312A7-E2B1-4B8B-ADC2-2554A635DC2E}">
      <dgm:prSet phldrT="[Text]" custT="1"/>
      <dgm:spPr/>
      <dgm:t>
        <a:bodyPr/>
        <a:lstStyle/>
        <a:p>
          <a:r>
            <a:rPr lang="en-GB" sz="1600" dirty="0" err="1"/>
            <a:t>Rincian</a:t>
          </a:r>
          <a:r>
            <a:rPr lang="en-GB" sz="1600" dirty="0"/>
            <a:t> </a:t>
          </a:r>
          <a:r>
            <a:rPr lang="en-GB" sz="1600" dirty="0" err="1"/>
            <a:t>pada</a:t>
          </a:r>
          <a:r>
            <a:rPr lang="en-GB" sz="1600" dirty="0"/>
            <a:t> </a:t>
          </a:r>
          <a:r>
            <a:rPr lang="en-GB" sz="1600" dirty="0" err="1"/>
            <a:t>Tabel</a:t>
          </a:r>
          <a:r>
            <a:rPr lang="en-GB" sz="1600" dirty="0"/>
            <a:t> 2</a:t>
          </a:r>
          <a:endParaRPr lang="id-ID" sz="1600" dirty="0"/>
        </a:p>
      </dgm:t>
    </dgm:pt>
    <dgm:pt modelId="{4C54A621-10E5-4915-A6B1-6781ABDB274A}" type="parTrans" cxnId="{40939026-CBAF-4849-BCEB-A2BD62DC91C4}">
      <dgm:prSet/>
      <dgm:spPr/>
      <dgm:t>
        <a:bodyPr/>
        <a:lstStyle/>
        <a:p>
          <a:endParaRPr lang="id-ID"/>
        </a:p>
      </dgm:t>
    </dgm:pt>
    <dgm:pt modelId="{E56A2D8D-5AA3-4C7F-9331-FFB4A884CBDE}" type="sibTrans" cxnId="{40939026-CBAF-4849-BCEB-A2BD62DC91C4}">
      <dgm:prSet/>
      <dgm:spPr/>
      <dgm:t>
        <a:bodyPr/>
        <a:lstStyle/>
        <a:p>
          <a:endParaRPr lang="id-ID"/>
        </a:p>
      </dgm:t>
    </dgm:pt>
    <dgm:pt modelId="{221A3C81-9F9D-45E2-8569-8CE05968AC91}" type="pres">
      <dgm:prSet presAssocID="{C84BE1D2-E5CB-47B0-BF4D-1AB202B00D8E}" presName="Name0" presStyleCnt="0">
        <dgm:presLayoutVars>
          <dgm:dir/>
          <dgm:animLvl val="lvl"/>
          <dgm:resizeHandles val="exact"/>
        </dgm:presLayoutVars>
      </dgm:prSet>
      <dgm:spPr/>
      <dgm:t>
        <a:bodyPr/>
        <a:lstStyle/>
        <a:p>
          <a:endParaRPr lang="id-ID"/>
        </a:p>
      </dgm:t>
    </dgm:pt>
    <dgm:pt modelId="{4E215CBD-47E4-4B5E-BC11-A7DD7FFDBE7E}" type="pres">
      <dgm:prSet presAssocID="{C84BE1D2-E5CB-47B0-BF4D-1AB202B00D8E}" presName="tSp" presStyleCnt="0"/>
      <dgm:spPr/>
      <dgm:t>
        <a:bodyPr/>
        <a:lstStyle/>
        <a:p>
          <a:endParaRPr lang="id-ID"/>
        </a:p>
      </dgm:t>
    </dgm:pt>
    <dgm:pt modelId="{89B9EA07-11C4-4C5C-92DD-2B66A3258483}" type="pres">
      <dgm:prSet presAssocID="{C84BE1D2-E5CB-47B0-BF4D-1AB202B00D8E}" presName="bSp" presStyleCnt="0"/>
      <dgm:spPr/>
      <dgm:t>
        <a:bodyPr/>
        <a:lstStyle/>
        <a:p>
          <a:endParaRPr lang="id-ID"/>
        </a:p>
      </dgm:t>
    </dgm:pt>
    <dgm:pt modelId="{B6C90C52-21A5-4C97-A496-27EE1032F49E}" type="pres">
      <dgm:prSet presAssocID="{C84BE1D2-E5CB-47B0-BF4D-1AB202B00D8E}" presName="process" presStyleCnt="0"/>
      <dgm:spPr/>
      <dgm:t>
        <a:bodyPr/>
        <a:lstStyle/>
        <a:p>
          <a:endParaRPr lang="id-ID"/>
        </a:p>
      </dgm:t>
    </dgm:pt>
    <dgm:pt modelId="{75C64B00-AEBB-4D2A-94DE-606C013857A2}" type="pres">
      <dgm:prSet presAssocID="{A43B2DCB-E678-44FB-B5D4-257889EBDCB4}" presName="composite1" presStyleCnt="0"/>
      <dgm:spPr/>
      <dgm:t>
        <a:bodyPr/>
        <a:lstStyle/>
        <a:p>
          <a:endParaRPr lang="id-ID"/>
        </a:p>
      </dgm:t>
    </dgm:pt>
    <dgm:pt modelId="{B384411E-D40B-43E2-A207-1C3E2C5C2DE4}" type="pres">
      <dgm:prSet presAssocID="{A43B2DCB-E678-44FB-B5D4-257889EBDCB4}" presName="dummyNode1" presStyleLbl="node1" presStyleIdx="0" presStyleCnt="3"/>
      <dgm:spPr/>
      <dgm:t>
        <a:bodyPr/>
        <a:lstStyle/>
        <a:p>
          <a:endParaRPr lang="id-ID"/>
        </a:p>
      </dgm:t>
    </dgm:pt>
    <dgm:pt modelId="{1A376672-3094-4F8F-8C0F-DBC0C55DB36E}" type="pres">
      <dgm:prSet presAssocID="{A43B2DCB-E678-44FB-B5D4-257889EBDCB4}" presName="childNode1" presStyleLbl="bgAcc1" presStyleIdx="0" presStyleCnt="3" custScaleX="141946" custScaleY="146144">
        <dgm:presLayoutVars>
          <dgm:bulletEnabled val="1"/>
        </dgm:presLayoutVars>
      </dgm:prSet>
      <dgm:spPr/>
      <dgm:t>
        <a:bodyPr/>
        <a:lstStyle/>
        <a:p>
          <a:endParaRPr lang="id-ID"/>
        </a:p>
      </dgm:t>
    </dgm:pt>
    <dgm:pt modelId="{A87819CB-593E-4A55-9D6D-8630012D5629}" type="pres">
      <dgm:prSet presAssocID="{A43B2DCB-E678-44FB-B5D4-257889EBDCB4}" presName="childNode1tx" presStyleLbl="bgAcc1" presStyleIdx="0" presStyleCnt="3">
        <dgm:presLayoutVars>
          <dgm:bulletEnabled val="1"/>
        </dgm:presLayoutVars>
      </dgm:prSet>
      <dgm:spPr/>
      <dgm:t>
        <a:bodyPr/>
        <a:lstStyle/>
        <a:p>
          <a:endParaRPr lang="id-ID"/>
        </a:p>
      </dgm:t>
    </dgm:pt>
    <dgm:pt modelId="{B811258B-A962-4C0E-8851-208432561733}" type="pres">
      <dgm:prSet presAssocID="{A43B2DCB-E678-44FB-B5D4-257889EBDCB4}" presName="parentNode1" presStyleLbl="node1" presStyleIdx="0" presStyleCnt="3" custLinFactNeighborX="19536" custLinFactNeighborY="23652">
        <dgm:presLayoutVars>
          <dgm:chMax val="1"/>
          <dgm:bulletEnabled val="1"/>
        </dgm:presLayoutVars>
      </dgm:prSet>
      <dgm:spPr/>
      <dgm:t>
        <a:bodyPr/>
        <a:lstStyle/>
        <a:p>
          <a:endParaRPr lang="id-ID"/>
        </a:p>
      </dgm:t>
    </dgm:pt>
    <dgm:pt modelId="{2318E1AA-CACC-41FD-9F56-244F59E15339}" type="pres">
      <dgm:prSet presAssocID="{A43B2DCB-E678-44FB-B5D4-257889EBDCB4}" presName="connSite1" presStyleCnt="0"/>
      <dgm:spPr/>
      <dgm:t>
        <a:bodyPr/>
        <a:lstStyle/>
        <a:p>
          <a:endParaRPr lang="id-ID"/>
        </a:p>
      </dgm:t>
    </dgm:pt>
    <dgm:pt modelId="{04C11503-4398-4A33-976A-BA81B373DA00}" type="pres">
      <dgm:prSet presAssocID="{A8CFD7D9-5A81-40E4-B36E-322F5EBF81EC}" presName="Name9" presStyleLbl="sibTrans2D1" presStyleIdx="0" presStyleCnt="2"/>
      <dgm:spPr/>
      <dgm:t>
        <a:bodyPr/>
        <a:lstStyle/>
        <a:p>
          <a:endParaRPr lang="id-ID"/>
        </a:p>
      </dgm:t>
    </dgm:pt>
    <dgm:pt modelId="{4B049ACE-5DD4-4603-9BA9-498DC4D5C5E4}" type="pres">
      <dgm:prSet presAssocID="{B782ABFD-3CFE-4415-A0D6-22AC87B93B3E}" presName="composite2" presStyleCnt="0"/>
      <dgm:spPr/>
      <dgm:t>
        <a:bodyPr/>
        <a:lstStyle/>
        <a:p>
          <a:endParaRPr lang="id-ID"/>
        </a:p>
      </dgm:t>
    </dgm:pt>
    <dgm:pt modelId="{A5E7B660-C013-405A-846D-973DFE397BEA}" type="pres">
      <dgm:prSet presAssocID="{B782ABFD-3CFE-4415-A0D6-22AC87B93B3E}" presName="dummyNode2" presStyleLbl="node1" presStyleIdx="0" presStyleCnt="3"/>
      <dgm:spPr/>
      <dgm:t>
        <a:bodyPr/>
        <a:lstStyle/>
        <a:p>
          <a:endParaRPr lang="id-ID"/>
        </a:p>
      </dgm:t>
    </dgm:pt>
    <dgm:pt modelId="{CD777CD9-0878-4A42-B551-0028A2E60302}" type="pres">
      <dgm:prSet presAssocID="{B782ABFD-3CFE-4415-A0D6-22AC87B93B3E}" presName="childNode2" presStyleLbl="bgAcc1" presStyleIdx="1" presStyleCnt="3" custScaleX="141946" custScaleY="146144">
        <dgm:presLayoutVars>
          <dgm:bulletEnabled val="1"/>
        </dgm:presLayoutVars>
      </dgm:prSet>
      <dgm:spPr/>
      <dgm:t>
        <a:bodyPr/>
        <a:lstStyle/>
        <a:p>
          <a:endParaRPr lang="id-ID"/>
        </a:p>
      </dgm:t>
    </dgm:pt>
    <dgm:pt modelId="{A0934EBA-2F70-43E1-BE7E-60D829303A18}" type="pres">
      <dgm:prSet presAssocID="{B782ABFD-3CFE-4415-A0D6-22AC87B93B3E}" presName="childNode2tx" presStyleLbl="bgAcc1" presStyleIdx="1" presStyleCnt="3">
        <dgm:presLayoutVars>
          <dgm:bulletEnabled val="1"/>
        </dgm:presLayoutVars>
      </dgm:prSet>
      <dgm:spPr/>
      <dgm:t>
        <a:bodyPr/>
        <a:lstStyle/>
        <a:p>
          <a:endParaRPr lang="id-ID"/>
        </a:p>
      </dgm:t>
    </dgm:pt>
    <dgm:pt modelId="{271A7820-4030-47C5-821B-3C2691DEB1D3}" type="pres">
      <dgm:prSet presAssocID="{B782ABFD-3CFE-4415-A0D6-22AC87B93B3E}" presName="parentNode2" presStyleLbl="node1" presStyleIdx="1" presStyleCnt="3" custLinFactNeighborX="13741" custLinFactNeighborY="-22460">
        <dgm:presLayoutVars>
          <dgm:chMax val="0"/>
          <dgm:bulletEnabled val="1"/>
        </dgm:presLayoutVars>
      </dgm:prSet>
      <dgm:spPr/>
      <dgm:t>
        <a:bodyPr/>
        <a:lstStyle/>
        <a:p>
          <a:endParaRPr lang="id-ID"/>
        </a:p>
      </dgm:t>
    </dgm:pt>
    <dgm:pt modelId="{55C55205-064E-435B-A73F-F5EA083ABB26}" type="pres">
      <dgm:prSet presAssocID="{B782ABFD-3CFE-4415-A0D6-22AC87B93B3E}" presName="connSite2" presStyleCnt="0"/>
      <dgm:spPr/>
      <dgm:t>
        <a:bodyPr/>
        <a:lstStyle/>
        <a:p>
          <a:endParaRPr lang="id-ID"/>
        </a:p>
      </dgm:t>
    </dgm:pt>
    <dgm:pt modelId="{8063AC76-0283-453C-821E-C20F1733766F}" type="pres">
      <dgm:prSet presAssocID="{88F1F1C9-94C4-4D34-A8DA-4334C05AFDA5}" presName="Name18" presStyleLbl="sibTrans2D1" presStyleIdx="1" presStyleCnt="2"/>
      <dgm:spPr/>
      <dgm:t>
        <a:bodyPr/>
        <a:lstStyle/>
        <a:p>
          <a:endParaRPr lang="id-ID"/>
        </a:p>
      </dgm:t>
    </dgm:pt>
    <dgm:pt modelId="{25173C23-6392-4BA9-A6AF-7326E6BD292F}" type="pres">
      <dgm:prSet presAssocID="{C915D9CA-1410-4F2B-B1CF-F99C493EA965}" presName="composite1" presStyleCnt="0"/>
      <dgm:spPr/>
      <dgm:t>
        <a:bodyPr/>
        <a:lstStyle/>
        <a:p>
          <a:endParaRPr lang="id-ID"/>
        </a:p>
      </dgm:t>
    </dgm:pt>
    <dgm:pt modelId="{549B3081-02BB-4C11-B51E-9BD8690BE588}" type="pres">
      <dgm:prSet presAssocID="{C915D9CA-1410-4F2B-B1CF-F99C493EA965}" presName="dummyNode1" presStyleLbl="node1" presStyleIdx="1" presStyleCnt="3"/>
      <dgm:spPr/>
      <dgm:t>
        <a:bodyPr/>
        <a:lstStyle/>
        <a:p>
          <a:endParaRPr lang="id-ID"/>
        </a:p>
      </dgm:t>
    </dgm:pt>
    <dgm:pt modelId="{5187BEE3-DE2F-4BFB-B645-87AE160C1899}" type="pres">
      <dgm:prSet presAssocID="{C915D9CA-1410-4F2B-B1CF-F99C493EA965}" presName="childNode1" presStyleLbl="bgAcc1" presStyleIdx="2" presStyleCnt="3" custScaleX="141946" custScaleY="146144">
        <dgm:presLayoutVars>
          <dgm:bulletEnabled val="1"/>
        </dgm:presLayoutVars>
      </dgm:prSet>
      <dgm:spPr/>
      <dgm:t>
        <a:bodyPr/>
        <a:lstStyle/>
        <a:p>
          <a:endParaRPr lang="id-ID"/>
        </a:p>
      </dgm:t>
    </dgm:pt>
    <dgm:pt modelId="{58BC54C9-49D6-4BB5-9B45-8F55199A15DA}" type="pres">
      <dgm:prSet presAssocID="{C915D9CA-1410-4F2B-B1CF-F99C493EA965}" presName="childNode1tx" presStyleLbl="bgAcc1" presStyleIdx="2" presStyleCnt="3">
        <dgm:presLayoutVars>
          <dgm:bulletEnabled val="1"/>
        </dgm:presLayoutVars>
      </dgm:prSet>
      <dgm:spPr/>
      <dgm:t>
        <a:bodyPr/>
        <a:lstStyle/>
        <a:p>
          <a:endParaRPr lang="id-ID"/>
        </a:p>
      </dgm:t>
    </dgm:pt>
    <dgm:pt modelId="{E1AE2909-93A5-46A3-A4BE-F6D3264AD0D9}" type="pres">
      <dgm:prSet presAssocID="{C915D9CA-1410-4F2B-B1CF-F99C493EA965}" presName="parentNode1" presStyleLbl="node1" presStyleIdx="2" presStyleCnt="3" custLinFactNeighborX="10112" custLinFactNeighborY="25429">
        <dgm:presLayoutVars>
          <dgm:chMax val="1"/>
          <dgm:bulletEnabled val="1"/>
        </dgm:presLayoutVars>
      </dgm:prSet>
      <dgm:spPr/>
      <dgm:t>
        <a:bodyPr/>
        <a:lstStyle/>
        <a:p>
          <a:endParaRPr lang="id-ID"/>
        </a:p>
      </dgm:t>
    </dgm:pt>
    <dgm:pt modelId="{97EC7DCE-F350-4E7C-B7D9-CD857A07139B}" type="pres">
      <dgm:prSet presAssocID="{C915D9CA-1410-4F2B-B1CF-F99C493EA965}" presName="connSite1" presStyleCnt="0"/>
      <dgm:spPr/>
      <dgm:t>
        <a:bodyPr/>
        <a:lstStyle/>
        <a:p>
          <a:endParaRPr lang="id-ID"/>
        </a:p>
      </dgm:t>
    </dgm:pt>
  </dgm:ptLst>
  <dgm:cxnLst>
    <dgm:cxn modelId="{2C4EE3A2-92F2-435F-8F67-52FDC87C9ADD}" type="presOf" srcId="{389B06D5-85F1-40C5-AC95-B67E96CA2F02}" destId="{CD777CD9-0878-4A42-B551-0028A2E60302}" srcOrd="0" destOrd="0" presId="urn:microsoft.com/office/officeart/2005/8/layout/hProcess4"/>
    <dgm:cxn modelId="{19318E6D-70B3-4722-8722-A7D4C342E1BD}" srcId="{A43B2DCB-E678-44FB-B5D4-257889EBDCB4}" destId="{5B5C7C6D-D9E3-4DD5-B8B1-6C8BDB1840A6}" srcOrd="2" destOrd="0" parTransId="{B62042CA-EA8D-4B74-866F-7B71E2E70AB4}" sibTransId="{36E65340-F40D-47E0-AF4A-663FDDDB0E17}"/>
    <dgm:cxn modelId="{309F3F45-1D60-4D17-83EC-2D06C0D39B4F}" srcId="{A43B2DCB-E678-44FB-B5D4-257889EBDCB4}" destId="{C0384363-2D49-4ED1-8399-B7A9FB568F37}" srcOrd="1" destOrd="0" parTransId="{8E1D07E5-3AEE-4090-80C2-9EFBE9356A34}" sibTransId="{12102581-0D8C-40D5-8099-B2741237E8AD}"/>
    <dgm:cxn modelId="{59C55101-9CBB-416A-AB8B-8601B9088425}" type="presOf" srcId="{5BAAE2D8-BF51-4675-B3B0-2525438B4884}" destId="{A87819CB-593E-4A55-9D6D-8630012D5629}" srcOrd="1" destOrd="0" presId="urn:microsoft.com/office/officeart/2005/8/layout/hProcess4"/>
    <dgm:cxn modelId="{2D654E3B-CC5D-4F77-8918-804B0E279771}" srcId="{B782ABFD-3CFE-4415-A0D6-22AC87B93B3E}" destId="{389B06D5-85F1-40C5-AC95-B67E96CA2F02}" srcOrd="0" destOrd="0" parTransId="{14F013E9-1A03-4DEF-B26F-19C95D3B9631}" sibTransId="{C972DA09-9831-4EE5-90F8-1C46073764B6}"/>
    <dgm:cxn modelId="{D6866903-5476-4A3F-A24C-B879CD427699}" type="presOf" srcId="{5B5312A7-E2B1-4B8B-ADC2-2554A635DC2E}" destId="{5187BEE3-DE2F-4BFB-B645-87AE160C1899}" srcOrd="0" destOrd="2" presId="urn:microsoft.com/office/officeart/2005/8/layout/hProcess4"/>
    <dgm:cxn modelId="{99A1F470-D070-4AFA-80D0-33697C5B0D37}" type="presOf" srcId="{5B5C7C6D-D9E3-4DD5-B8B1-6C8BDB1840A6}" destId="{A87819CB-593E-4A55-9D6D-8630012D5629}" srcOrd="1" destOrd="2" presId="urn:microsoft.com/office/officeart/2005/8/layout/hProcess4"/>
    <dgm:cxn modelId="{06CECC47-A686-457B-A00F-F61B9D32633B}" type="presOf" srcId="{C84BE1D2-E5CB-47B0-BF4D-1AB202B00D8E}" destId="{221A3C81-9F9D-45E2-8569-8CE05968AC91}" srcOrd="0" destOrd="0" presId="urn:microsoft.com/office/officeart/2005/8/layout/hProcess4"/>
    <dgm:cxn modelId="{1D9B7D9D-5A6A-488F-85E3-6E7A7897004B}" type="presOf" srcId="{58E40703-C855-4887-9056-DF67453EC2F5}" destId="{CD777CD9-0878-4A42-B551-0028A2E60302}" srcOrd="0" destOrd="1" presId="urn:microsoft.com/office/officeart/2005/8/layout/hProcess4"/>
    <dgm:cxn modelId="{37FE2A4C-3497-4389-BBAA-6395BC05AB14}" type="presOf" srcId="{300FE85A-715F-4E81-8453-373ED956A0DE}" destId="{58BC54C9-49D6-4BB5-9B45-8F55199A15DA}" srcOrd="1" destOrd="0" presId="urn:microsoft.com/office/officeart/2005/8/layout/hProcess4"/>
    <dgm:cxn modelId="{5D56FBFC-5854-4781-97E3-0F6AA9B7FD01}" srcId="{C915D9CA-1410-4F2B-B1CF-F99C493EA965}" destId="{300FE85A-715F-4E81-8453-373ED956A0DE}" srcOrd="0" destOrd="0" parTransId="{4D70D20E-11F5-4BF5-AEAE-B3DB90FBF80B}" sibTransId="{754E0DBF-AC71-4011-BFE2-4599CC6258E1}"/>
    <dgm:cxn modelId="{76138DBC-1EE8-4E96-86BE-DB6523C73F3B}" type="presOf" srcId="{C915D9CA-1410-4F2B-B1CF-F99C493EA965}" destId="{E1AE2909-93A5-46A3-A4BE-F6D3264AD0D9}" srcOrd="0" destOrd="0" presId="urn:microsoft.com/office/officeart/2005/8/layout/hProcess4"/>
    <dgm:cxn modelId="{40939026-CBAF-4849-BCEB-A2BD62DC91C4}" srcId="{C915D9CA-1410-4F2B-B1CF-F99C493EA965}" destId="{5B5312A7-E2B1-4B8B-ADC2-2554A635DC2E}" srcOrd="2" destOrd="0" parTransId="{4C54A621-10E5-4915-A6B1-6781ABDB274A}" sibTransId="{E56A2D8D-5AA3-4C7F-9331-FFB4A884CBDE}"/>
    <dgm:cxn modelId="{C83D42A6-24FE-419A-9012-8B1B2E4C12FA}" type="presOf" srcId="{B782ABFD-3CFE-4415-A0D6-22AC87B93B3E}" destId="{271A7820-4030-47C5-821B-3C2691DEB1D3}" srcOrd="0" destOrd="0" presId="urn:microsoft.com/office/officeart/2005/8/layout/hProcess4"/>
    <dgm:cxn modelId="{B2DB7FC4-396C-4A54-91CB-4CD2765F3637}" type="presOf" srcId="{C0384363-2D49-4ED1-8399-B7A9FB568F37}" destId="{A87819CB-593E-4A55-9D6D-8630012D5629}" srcOrd="1" destOrd="1" presId="urn:microsoft.com/office/officeart/2005/8/layout/hProcess4"/>
    <dgm:cxn modelId="{754E72AE-1E1F-48BF-9C4A-A126797359FC}" srcId="{C84BE1D2-E5CB-47B0-BF4D-1AB202B00D8E}" destId="{A43B2DCB-E678-44FB-B5D4-257889EBDCB4}" srcOrd="0" destOrd="0" parTransId="{E1AAEB61-954D-4CA3-BC05-A0FA8413E79E}" sibTransId="{A8CFD7D9-5A81-40E4-B36E-322F5EBF81EC}"/>
    <dgm:cxn modelId="{820610A2-8928-49A5-98E3-D39C2BE541AA}" srcId="{C915D9CA-1410-4F2B-B1CF-F99C493EA965}" destId="{618079E2-5BC0-4B30-8223-BEF53A8115FB}" srcOrd="1" destOrd="0" parTransId="{0782E22D-CF10-4100-B59A-BDD365A9475D}" sibTransId="{E750DA05-F759-42BB-936E-9C624EE64888}"/>
    <dgm:cxn modelId="{087B8599-9C05-4633-B530-37061161C371}" srcId="{C84BE1D2-E5CB-47B0-BF4D-1AB202B00D8E}" destId="{C915D9CA-1410-4F2B-B1CF-F99C493EA965}" srcOrd="2" destOrd="0" parTransId="{A5142CFE-34B6-4820-9EBD-5046D3BB6DE1}" sibTransId="{6EBDF1CD-87CE-46B2-BD95-147676F59843}"/>
    <dgm:cxn modelId="{DC4F29B5-B726-46B3-94FB-6D320B14BFC6}" type="presOf" srcId="{88F1F1C9-94C4-4D34-A8DA-4334C05AFDA5}" destId="{8063AC76-0283-453C-821E-C20F1733766F}" srcOrd="0" destOrd="0" presId="urn:microsoft.com/office/officeart/2005/8/layout/hProcess4"/>
    <dgm:cxn modelId="{11822F71-3EFA-4CA6-8275-2A0436586EAD}" type="presOf" srcId="{A43B2DCB-E678-44FB-B5D4-257889EBDCB4}" destId="{B811258B-A962-4C0E-8851-208432561733}" srcOrd="0" destOrd="0" presId="urn:microsoft.com/office/officeart/2005/8/layout/hProcess4"/>
    <dgm:cxn modelId="{59E2F159-3C09-415D-897B-20B2595EC161}" type="presOf" srcId="{300FE85A-715F-4E81-8453-373ED956A0DE}" destId="{5187BEE3-DE2F-4BFB-B645-87AE160C1899}" srcOrd="0" destOrd="0" presId="urn:microsoft.com/office/officeart/2005/8/layout/hProcess4"/>
    <dgm:cxn modelId="{A192458D-D420-4242-B916-AFCEC3419A61}" type="presOf" srcId="{5B5C7C6D-D9E3-4DD5-B8B1-6C8BDB1840A6}" destId="{1A376672-3094-4F8F-8C0F-DBC0C55DB36E}" srcOrd="0" destOrd="2" presId="urn:microsoft.com/office/officeart/2005/8/layout/hProcess4"/>
    <dgm:cxn modelId="{BF5B5986-B80D-4C68-A420-5E69BEE582EF}" type="presOf" srcId="{618079E2-5BC0-4B30-8223-BEF53A8115FB}" destId="{5187BEE3-DE2F-4BFB-B645-87AE160C1899}" srcOrd="0" destOrd="1" presId="urn:microsoft.com/office/officeart/2005/8/layout/hProcess4"/>
    <dgm:cxn modelId="{38D93C69-E7F8-496C-A105-11D66185D57D}" type="presOf" srcId="{389B06D5-85F1-40C5-AC95-B67E96CA2F02}" destId="{A0934EBA-2F70-43E1-BE7E-60D829303A18}" srcOrd="1" destOrd="0" presId="urn:microsoft.com/office/officeart/2005/8/layout/hProcess4"/>
    <dgm:cxn modelId="{DF227488-AE68-4B20-8D91-76EDD39C9E1F}" type="presOf" srcId="{618079E2-5BC0-4B30-8223-BEF53A8115FB}" destId="{58BC54C9-49D6-4BB5-9B45-8F55199A15DA}" srcOrd="1" destOrd="1" presId="urn:microsoft.com/office/officeart/2005/8/layout/hProcess4"/>
    <dgm:cxn modelId="{E52D80EA-73A6-4FA1-86B1-800257D88076}" type="presOf" srcId="{5B5312A7-E2B1-4B8B-ADC2-2554A635DC2E}" destId="{58BC54C9-49D6-4BB5-9B45-8F55199A15DA}" srcOrd="1" destOrd="2" presId="urn:microsoft.com/office/officeart/2005/8/layout/hProcess4"/>
    <dgm:cxn modelId="{8DBB9759-A178-40EE-97FF-D62DA452F9CB}" type="presOf" srcId="{5BAAE2D8-BF51-4675-B3B0-2525438B4884}" destId="{1A376672-3094-4F8F-8C0F-DBC0C55DB36E}" srcOrd="0" destOrd="0" presId="urn:microsoft.com/office/officeart/2005/8/layout/hProcess4"/>
    <dgm:cxn modelId="{B1784F5C-8E77-498E-8DB5-0E64DCF110EF}" type="presOf" srcId="{A8CFD7D9-5A81-40E4-B36E-322F5EBF81EC}" destId="{04C11503-4398-4A33-976A-BA81B373DA00}" srcOrd="0" destOrd="0" presId="urn:microsoft.com/office/officeart/2005/8/layout/hProcess4"/>
    <dgm:cxn modelId="{1F00BD4B-92DE-47CD-98C6-CBD57FD1EB73}" srcId="{A43B2DCB-E678-44FB-B5D4-257889EBDCB4}" destId="{5BAAE2D8-BF51-4675-B3B0-2525438B4884}" srcOrd="0" destOrd="0" parTransId="{9B6E7167-6E29-4C96-925A-E948142332FE}" sibTransId="{611A2562-DBBF-4EB2-8F2C-2F45B57A2984}"/>
    <dgm:cxn modelId="{996835EF-4D73-4893-9756-F99DBE28A812}" type="presOf" srcId="{C0384363-2D49-4ED1-8399-B7A9FB568F37}" destId="{1A376672-3094-4F8F-8C0F-DBC0C55DB36E}" srcOrd="0" destOrd="1" presId="urn:microsoft.com/office/officeart/2005/8/layout/hProcess4"/>
    <dgm:cxn modelId="{A58C3DE5-848D-478C-8970-4B2E231D1470}" srcId="{B782ABFD-3CFE-4415-A0D6-22AC87B93B3E}" destId="{58E40703-C855-4887-9056-DF67453EC2F5}" srcOrd="1" destOrd="0" parTransId="{17627547-6FEE-4F66-917F-A3502318F532}" sibTransId="{20DE5ADC-66F6-4966-B4D2-A9F3393AAB75}"/>
    <dgm:cxn modelId="{74C9293D-C18B-4A2C-883D-381A52EDF605}" type="presOf" srcId="{58E40703-C855-4887-9056-DF67453EC2F5}" destId="{A0934EBA-2F70-43E1-BE7E-60D829303A18}" srcOrd="1" destOrd="1" presId="urn:microsoft.com/office/officeart/2005/8/layout/hProcess4"/>
    <dgm:cxn modelId="{246CD899-486C-4B47-BE2D-D357792E2F19}" srcId="{C84BE1D2-E5CB-47B0-BF4D-1AB202B00D8E}" destId="{B782ABFD-3CFE-4415-A0D6-22AC87B93B3E}" srcOrd="1" destOrd="0" parTransId="{2339136E-8C3D-42C0-90B9-B4D36F3A5BAD}" sibTransId="{88F1F1C9-94C4-4D34-A8DA-4334C05AFDA5}"/>
    <dgm:cxn modelId="{C2E6F0CD-F600-4513-B867-0439F643EC18}" type="presParOf" srcId="{221A3C81-9F9D-45E2-8569-8CE05968AC91}" destId="{4E215CBD-47E4-4B5E-BC11-A7DD7FFDBE7E}" srcOrd="0" destOrd="0" presId="urn:microsoft.com/office/officeart/2005/8/layout/hProcess4"/>
    <dgm:cxn modelId="{B19A45F9-B4EE-4DC2-A9ED-A53A71841827}" type="presParOf" srcId="{221A3C81-9F9D-45E2-8569-8CE05968AC91}" destId="{89B9EA07-11C4-4C5C-92DD-2B66A3258483}" srcOrd="1" destOrd="0" presId="urn:microsoft.com/office/officeart/2005/8/layout/hProcess4"/>
    <dgm:cxn modelId="{74DA78C9-FFEB-48AC-B311-855E553DDA84}" type="presParOf" srcId="{221A3C81-9F9D-45E2-8569-8CE05968AC91}" destId="{B6C90C52-21A5-4C97-A496-27EE1032F49E}" srcOrd="2" destOrd="0" presId="urn:microsoft.com/office/officeart/2005/8/layout/hProcess4"/>
    <dgm:cxn modelId="{4FCE7E3A-662B-41F4-B2F3-30DF5776842D}" type="presParOf" srcId="{B6C90C52-21A5-4C97-A496-27EE1032F49E}" destId="{75C64B00-AEBB-4D2A-94DE-606C013857A2}" srcOrd="0" destOrd="0" presId="urn:microsoft.com/office/officeart/2005/8/layout/hProcess4"/>
    <dgm:cxn modelId="{62DDB8D9-058D-4EA1-8CBB-291215327232}" type="presParOf" srcId="{75C64B00-AEBB-4D2A-94DE-606C013857A2}" destId="{B384411E-D40B-43E2-A207-1C3E2C5C2DE4}" srcOrd="0" destOrd="0" presId="urn:microsoft.com/office/officeart/2005/8/layout/hProcess4"/>
    <dgm:cxn modelId="{0BC6F49E-30B7-4BCD-826A-D981B47C59E2}" type="presParOf" srcId="{75C64B00-AEBB-4D2A-94DE-606C013857A2}" destId="{1A376672-3094-4F8F-8C0F-DBC0C55DB36E}" srcOrd="1" destOrd="0" presId="urn:microsoft.com/office/officeart/2005/8/layout/hProcess4"/>
    <dgm:cxn modelId="{E48D0C0A-DB88-4029-ADFB-1CEC778AE650}" type="presParOf" srcId="{75C64B00-AEBB-4D2A-94DE-606C013857A2}" destId="{A87819CB-593E-4A55-9D6D-8630012D5629}" srcOrd="2" destOrd="0" presId="urn:microsoft.com/office/officeart/2005/8/layout/hProcess4"/>
    <dgm:cxn modelId="{6FEBE5C1-4713-45DD-A194-F0B93785082E}" type="presParOf" srcId="{75C64B00-AEBB-4D2A-94DE-606C013857A2}" destId="{B811258B-A962-4C0E-8851-208432561733}" srcOrd="3" destOrd="0" presId="urn:microsoft.com/office/officeart/2005/8/layout/hProcess4"/>
    <dgm:cxn modelId="{62F0C53F-DA4A-4A91-802F-9103AB482B5D}" type="presParOf" srcId="{75C64B00-AEBB-4D2A-94DE-606C013857A2}" destId="{2318E1AA-CACC-41FD-9F56-244F59E15339}" srcOrd="4" destOrd="0" presId="urn:microsoft.com/office/officeart/2005/8/layout/hProcess4"/>
    <dgm:cxn modelId="{0C2C7754-0656-48B2-8206-1C25B6E83B75}" type="presParOf" srcId="{B6C90C52-21A5-4C97-A496-27EE1032F49E}" destId="{04C11503-4398-4A33-976A-BA81B373DA00}" srcOrd="1" destOrd="0" presId="urn:microsoft.com/office/officeart/2005/8/layout/hProcess4"/>
    <dgm:cxn modelId="{D113FCFE-0746-481E-A3A8-5888D267AE92}" type="presParOf" srcId="{B6C90C52-21A5-4C97-A496-27EE1032F49E}" destId="{4B049ACE-5DD4-4603-9BA9-498DC4D5C5E4}" srcOrd="2" destOrd="0" presId="urn:microsoft.com/office/officeart/2005/8/layout/hProcess4"/>
    <dgm:cxn modelId="{10BCA9F5-7320-4091-A792-FC02EAE11D94}" type="presParOf" srcId="{4B049ACE-5DD4-4603-9BA9-498DC4D5C5E4}" destId="{A5E7B660-C013-405A-846D-973DFE397BEA}" srcOrd="0" destOrd="0" presId="urn:microsoft.com/office/officeart/2005/8/layout/hProcess4"/>
    <dgm:cxn modelId="{D1411E93-663F-4A37-98B5-23BFCECD227B}" type="presParOf" srcId="{4B049ACE-5DD4-4603-9BA9-498DC4D5C5E4}" destId="{CD777CD9-0878-4A42-B551-0028A2E60302}" srcOrd="1" destOrd="0" presId="urn:microsoft.com/office/officeart/2005/8/layout/hProcess4"/>
    <dgm:cxn modelId="{F31178A6-EA8A-429D-8621-C6BF209569A9}" type="presParOf" srcId="{4B049ACE-5DD4-4603-9BA9-498DC4D5C5E4}" destId="{A0934EBA-2F70-43E1-BE7E-60D829303A18}" srcOrd="2" destOrd="0" presId="urn:microsoft.com/office/officeart/2005/8/layout/hProcess4"/>
    <dgm:cxn modelId="{7FE97CCB-592A-4842-A1D4-20B6B9226AB1}" type="presParOf" srcId="{4B049ACE-5DD4-4603-9BA9-498DC4D5C5E4}" destId="{271A7820-4030-47C5-821B-3C2691DEB1D3}" srcOrd="3" destOrd="0" presId="urn:microsoft.com/office/officeart/2005/8/layout/hProcess4"/>
    <dgm:cxn modelId="{D8D8CF8E-1144-4506-9A52-722C57AADEDC}" type="presParOf" srcId="{4B049ACE-5DD4-4603-9BA9-498DC4D5C5E4}" destId="{55C55205-064E-435B-A73F-F5EA083ABB26}" srcOrd="4" destOrd="0" presId="urn:microsoft.com/office/officeart/2005/8/layout/hProcess4"/>
    <dgm:cxn modelId="{A810F56D-F847-443F-9019-FB6C09C29631}" type="presParOf" srcId="{B6C90C52-21A5-4C97-A496-27EE1032F49E}" destId="{8063AC76-0283-453C-821E-C20F1733766F}" srcOrd="3" destOrd="0" presId="urn:microsoft.com/office/officeart/2005/8/layout/hProcess4"/>
    <dgm:cxn modelId="{D2243500-AC09-42EA-BF2F-C2C001F67B25}" type="presParOf" srcId="{B6C90C52-21A5-4C97-A496-27EE1032F49E}" destId="{25173C23-6392-4BA9-A6AF-7326E6BD292F}" srcOrd="4" destOrd="0" presId="urn:microsoft.com/office/officeart/2005/8/layout/hProcess4"/>
    <dgm:cxn modelId="{FA07330E-0BC2-4A00-97A2-A5A519DA8A7D}" type="presParOf" srcId="{25173C23-6392-4BA9-A6AF-7326E6BD292F}" destId="{549B3081-02BB-4C11-B51E-9BD8690BE588}" srcOrd="0" destOrd="0" presId="urn:microsoft.com/office/officeart/2005/8/layout/hProcess4"/>
    <dgm:cxn modelId="{4B8962BE-B14C-4AA5-A36E-7367AF6758B2}" type="presParOf" srcId="{25173C23-6392-4BA9-A6AF-7326E6BD292F}" destId="{5187BEE3-DE2F-4BFB-B645-87AE160C1899}" srcOrd="1" destOrd="0" presId="urn:microsoft.com/office/officeart/2005/8/layout/hProcess4"/>
    <dgm:cxn modelId="{204C38BF-1528-4B34-8BE2-88DEC8C85501}" type="presParOf" srcId="{25173C23-6392-4BA9-A6AF-7326E6BD292F}" destId="{58BC54C9-49D6-4BB5-9B45-8F55199A15DA}" srcOrd="2" destOrd="0" presId="urn:microsoft.com/office/officeart/2005/8/layout/hProcess4"/>
    <dgm:cxn modelId="{5212F66E-338D-44F7-9172-B745D857E2A0}" type="presParOf" srcId="{25173C23-6392-4BA9-A6AF-7326E6BD292F}" destId="{E1AE2909-93A5-46A3-A4BE-F6D3264AD0D9}" srcOrd="3" destOrd="0" presId="urn:microsoft.com/office/officeart/2005/8/layout/hProcess4"/>
    <dgm:cxn modelId="{B22FD4DC-FE05-487E-BCDD-778C2581DFA5}" type="presParOf" srcId="{25173C23-6392-4BA9-A6AF-7326E6BD292F}" destId="{97EC7DCE-F350-4E7C-B7D9-CD857A07139B}"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4BE1D2-E5CB-47B0-BF4D-1AB202B00D8E}" type="doc">
      <dgm:prSet loTypeId="urn:microsoft.com/office/officeart/2005/8/layout/hProcess4" loCatId="process" qsTypeId="urn:microsoft.com/office/officeart/2005/8/quickstyle/simple1" qsCatId="simple" csTypeId="urn:microsoft.com/office/officeart/2005/8/colors/accent2_2" csCatId="accent2" phldr="1"/>
      <dgm:spPr/>
      <dgm:t>
        <a:bodyPr/>
        <a:lstStyle/>
        <a:p>
          <a:endParaRPr lang="id-ID"/>
        </a:p>
      </dgm:t>
    </dgm:pt>
    <dgm:pt modelId="{A43B2DCB-E678-44FB-B5D4-257889EBDCB4}">
      <dgm:prSet phldrT="[Text]"/>
      <dgm:spPr/>
      <dgm:t>
        <a:bodyPr/>
        <a:lstStyle/>
        <a:p>
          <a:r>
            <a:rPr lang="en-GB" dirty="0" err="1" smtClean="0"/>
            <a:t>Pemeriksa</a:t>
          </a:r>
          <a:r>
            <a:rPr lang="en-GB" dirty="0" smtClean="0"/>
            <a:t> </a:t>
          </a:r>
          <a:r>
            <a:rPr lang="en-GB" dirty="0" err="1" smtClean="0"/>
            <a:t>menolak</a:t>
          </a:r>
          <a:r>
            <a:rPr lang="en-GB" dirty="0" smtClean="0"/>
            <a:t> </a:t>
          </a:r>
          <a:r>
            <a:rPr lang="en-GB" dirty="0" err="1" smtClean="0"/>
            <a:t>tanggapan</a:t>
          </a:r>
          <a:endParaRPr lang="id-ID" dirty="0"/>
        </a:p>
      </dgm:t>
    </dgm:pt>
    <dgm:pt modelId="{E1AAEB61-954D-4CA3-BC05-A0FA8413E79E}" type="parTrans" cxnId="{754E72AE-1E1F-48BF-9C4A-A126797359FC}">
      <dgm:prSet/>
      <dgm:spPr/>
      <dgm:t>
        <a:bodyPr/>
        <a:lstStyle/>
        <a:p>
          <a:endParaRPr lang="id-ID"/>
        </a:p>
      </dgm:t>
    </dgm:pt>
    <dgm:pt modelId="{A8CFD7D9-5A81-40E4-B36E-322F5EBF81EC}" type="sibTrans" cxnId="{754E72AE-1E1F-48BF-9C4A-A126797359FC}">
      <dgm:prSet/>
      <dgm:spPr/>
      <dgm:t>
        <a:bodyPr/>
        <a:lstStyle/>
        <a:p>
          <a:endParaRPr lang="id-ID"/>
        </a:p>
      </dgm:t>
    </dgm:pt>
    <dgm:pt modelId="{5BAAE2D8-BF51-4675-B3B0-2525438B4884}">
      <dgm:prSet phldrT="[Text]" custT="1"/>
      <dgm:spPr/>
      <dgm:t>
        <a:bodyPr/>
        <a:lstStyle/>
        <a:p>
          <a:r>
            <a:rPr lang="en-GB" sz="2800" dirty="0" err="1" smtClean="0"/>
            <a:t>Pemeriksaan</a:t>
          </a:r>
          <a:r>
            <a:rPr lang="en-GB" sz="2800" dirty="0" smtClean="0"/>
            <a:t> </a:t>
          </a:r>
          <a:r>
            <a:rPr lang="en-GB" sz="2800" dirty="0" err="1" smtClean="0"/>
            <a:t>tidak</a:t>
          </a:r>
          <a:r>
            <a:rPr lang="en-GB" sz="2800" dirty="0" smtClean="0"/>
            <a:t> </a:t>
          </a:r>
          <a:r>
            <a:rPr lang="en-GB" sz="2800" dirty="0" err="1" smtClean="0"/>
            <a:t>menyetujui</a:t>
          </a:r>
          <a:r>
            <a:rPr lang="en-GB" sz="2800" dirty="0" smtClean="0"/>
            <a:t> </a:t>
          </a:r>
          <a:r>
            <a:rPr lang="en-GB" sz="2800" dirty="0" err="1" smtClean="0"/>
            <a:t>seluruh</a:t>
          </a:r>
          <a:r>
            <a:rPr lang="en-GB" sz="2800" dirty="0" smtClean="0"/>
            <a:t> </a:t>
          </a:r>
          <a:r>
            <a:rPr lang="en-GB" sz="2800" dirty="0" err="1" smtClean="0"/>
            <a:t>poin-poin</a:t>
          </a:r>
          <a:r>
            <a:rPr lang="en-GB" sz="2800" dirty="0" smtClean="0"/>
            <a:t> yang </a:t>
          </a:r>
          <a:r>
            <a:rPr lang="en-GB" sz="2800" dirty="0" err="1" smtClean="0"/>
            <a:t>ditolak</a:t>
          </a:r>
          <a:endParaRPr lang="id-ID" sz="2800" dirty="0"/>
        </a:p>
      </dgm:t>
    </dgm:pt>
    <dgm:pt modelId="{9B6E7167-6E29-4C96-925A-E948142332FE}" type="parTrans" cxnId="{1F00BD4B-92DE-47CD-98C6-CBD57FD1EB73}">
      <dgm:prSet/>
      <dgm:spPr/>
      <dgm:t>
        <a:bodyPr/>
        <a:lstStyle/>
        <a:p>
          <a:endParaRPr lang="id-ID"/>
        </a:p>
      </dgm:t>
    </dgm:pt>
    <dgm:pt modelId="{611A2562-DBBF-4EB2-8F2C-2F45B57A2984}" type="sibTrans" cxnId="{1F00BD4B-92DE-47CD-98C6-CBD57FD1EB73}">
      <dgm:prSet/>
      <dgm:spPr/>
      <dgm:t>
        <a:bodyPr/>
        <a:lstStyle/>
        <a:p>
          <a:endParaRPr lang="id-ID"/>
        </a:p>
      </dgm:t>
    </dgm:pt>
    <dgm:pt modelId="{B782ABFD-3CFE-4415-A0D6-22AC87B93B3E}">
      <dgm:prSet phldrT="[Text]"/>
      <dgm:spPr/>
      <dgm:t>
        <a:bodyPr/>
        <a:lstStyle/>
        <a:p>
          <a:r>
            <a:rPr lang="en-GB" dirty="0" err="1" smtClean="0"/>
            <a:t>Menerbitkan</a:t>
          </a:r>
          <a:r>
            <a:rPr lang="en-GB" dirty="0" smtClean="0"/>
            <a:t> SKPKB</a:t>
          </a:r>
          <a:endParaRPr lang="id-ID" dirty="0"/>
        </a:p>
      </dgm:t>
    </dgm:pt>
    <dgm:pt modelId="{2339136E-8C3D-42C0-90B9-B4D36F3A5BAD}" type="parTrans" cxnId="{246CD899-486C-4B47-BE2D-D357792E2F19}">
      <dgm:prSet/>
      <dgm:spPr/>
      <dgm:t>
        <a:bodyPr/>
        <a:lstStyle/>
        <a:p>
          <a:endParaRPr lang="id-ID"/>
        </a:p>
      </dgm:t>
    </dgm:pt>
    <dgm:pt modelId="{88F1F1C9-94C4-4D34-A8DA-4334C05AFDA5}" type="sibTrans" cxnId="{246CD899-486C-4B47-BE2D-D357792E2F19}">
      <dgm:prSet/>
      <dgm:spPr/>
      <dgm:t>
        <a:bodyPr/>
        <a:lstStyle/>
        <a:p>
          <a:endParaRPr lang="id-ID"/>
        </a:p>
      </dgm:t>
    </dgm:pt>
    <dgm:pt modelId="{389B06D5-85F1-40C5-AC95-B67E96CA2F02}">
      <dgm:prSet phldrT="[Text]" custT="1"/>
      <dgm:spPr/>
      <dgm:t>
        <a:bodyPr/>
        <a:lstStyle/>
        <a:p>
          <a:r>
            <a:rPr lang="en-GB" sz="2800" dirty="0" err="1" smtClean="0"/>
            <a:t>Menerbitkan</a:t>
          </a:r>
          <a:r>
            <a:rPr lang="en-GB" sz="2800" dirty="0" smtClean="0"/>
            <a:t> SKPKB </a:t>
          </a:r>
          <a:r>
            <a:rPr lang="en-GB" sz="2800" dirty="0" err="1" smtClean="0"/>
            <a:t>tanggal</a:t>
          </a:r>
          <a:r>
            <a:rPr lang="en-GB" sz="2800" dirty="0" smtClean="0"/>
            <a:t> 5 </a:t>
          </a:r>
          <a:r>
            <a:rPr lang="en-GB" sz="2800" dirty="0" err="1" smtClean="0"/>
            <a:t>Februari</a:t>
          </a:r>
          <a:r>
            <a:rPr lang="en-GB" sz="2800" dirty="0" smtClean="0"/>
            <a:t> 2012 </a:t>
          </a:r>
          <a:r>
            <a:rPr lang="en-GB" sz="2800" dirty="0" err="1" smtClean="0"/>
            <a:t>sebesar</a:t>
          </a:r>
          <a:r>
            <a:rPr lang="en-GB" sz="2800" dirty="0" smtClean="0"/>
            <a:t> Rp472.627.739</a:t>
          </a:r>
          <a:endParaRPr lang="id-ID" sz="2800" dirty="0"/>
        </a:p>
      </dgm:t>
    </dgm:pt>
    <dgm:pt modelId="{14F013E9-1A03-4DEF-B26F-19C95D3B9631}" type="parTrans" cxnId="{2D654E3B-CC5D-4F77-8918-804B0E279771}">
      <dgm:prSet/>
      <dgm:spPr/>
      <dgm:t>
        <a:bodyPr/>
        <a:lstStyle/>
        <a:p>
          <a:endParaRPr lang="id-ID"/>
        </a:p>
      </dgm:t>
    </dgm:pt>
    <dgm:pt modelId="{C972DA09-9831-4EE5-90F8-1C46073764B6}" type="sibTrans" cxnId="{2D654E3B-CC5D-4F77-8918-804B0E279771}">
      <dgm:prSet/>
      <dgm:spPr/>
      <dgm:t>
        <a:bodyPr/>
        <a:lstStyle/>
        <a:p>
          <a:endParaRPr lang="id-ID"/>
        </a:p>
      </dgm:t>
    </dgm:pt>
    <dgm:pt modelId="{221A3C81-9F9D-45E2-8569-8CE05968AC91}" type="pres">
      <dgm:prSet presAssocID="{C84BE1D2-E5CB-47B0-BF4D-1AB202B00D8E}" presName="Name0" presStyleCnt="0">
        <dgm:presLayoutVars>
          <dgm:dir/>
          <dgm:animLvl val="lvl"/>
          <dgm:resizeHandles val="exact"/>
        </dgm:presLayoutVars>
      </dgm:prSet>
      <dgm:spPr/>
      <dgm:t>
        <a:bodyPr/>
        <a:lstStyle/>
        <a:p>
          <a:endParaRPr lang="id-ID"/>
        </a:p>
      </dgm:t>
    </dgm:pt>
    <dgm:pt modelId="{4E215CBD-47E4-4B5E-BC11-A7DD7FFDBE7E}" type="pres">
      <dgm:prSet presAssocID="{C84BE1D2-E5CB-47B0-BF4D-1AB202B00D8E}" presName="tSp" presStyleCnt="0"/>
      <dgm:spPr/>
      <dgm:t>
        <a:bodyPr/>
        <a:lstStyle/>
        <a:p>
          <a:endParaRPr lang="id-ID"/>
        </a:p>
      </dgm:t>
    </dgm:pt>
    <dgm:pt modelId="{89B9EA07-11C4-4C5C-92DD-2B66A3258483}" type="pres">
      <dgm:prSet presAssocID="{C84BE1D2-E5CB-47B0-BF4D-1AB202B00D8E}" presName="bSp" presStyleCnt="0"/>
      <dgm:spPr/>
      <dgm:t>
        <a:bodyPr/>
        <a:lstStyle/>
        <a:p>
          <a:endParaRPr lang="id-ID"/>
        </a:p>
      </dgm:t>
    </dgm:pt>
    <dgm:pt modelId="{B6C90C52-21A5-4C97-A496-27EE1032F49E}" type="pres">
      <dgm:prSet presAssocID="{C84BE1D2-E5CB-47B0-BF4D-1AB202B00D8E}" presName="process" presStyleCnt="0"/>
      <dgm:spPr/>
      <dgm:t>
        <a:bodyPr/>
        <a:lstStyle/>
        <a:p>
          <a:endParaRPr lang="id-ID"/>
        </a:p>
      </dgm:t>
    </dgm:pt>
    <dgm:pt modelId="{75C64B00-AEBB-4D2A-94DE-606C013857A2}" type="pres">
      <dgm:prSet presAssocID="{A43B2DCB-E678-44FB-B5D4-257889EBDCB4}" presName="composite1" presStyleCnt="0"/>
      <dgm:spPr/>
      <dgm:t>
        <a:bodyPr/>
        <a:lstStyle/>
        <a:p>
          <a:endParaRPr lang="id-ID"/>
        </a:p>
      </dgm:t>
    </dgm:pt>
    <dgm:pt modelId="{B384411E-D40B-43E2-A207-1C3E2C5C2DE4}" type="pres">
      <dgm:prSet presAssocID="{A43B2DCB-E678-44FB-B5D4-257889EBDCB4}" presName="dummyNode1" presStyleLbl="node1" presStyleIdx="0" presStyleCnt="2"/>
      <dgm:spPr/>
      <dgm:t>
        <a:bodyPr/>
        <a:lstStyle/>
        <a:p>
          <a:endParaRPr lang="id-ID"/>
        </a:p>
      </dgm:t>
    </dgm:pt>
    <dgm:pt modelId="{1A376672-3094-4F8F-8C0F-DBC0C55DB36E}" type="pres">
      <dgm:prSet presAssocID="{A43B2DCB-E678-44FB-B5D4-257889EBDCB4}" presName="childNode1" presStyleLbl="bgAcc1" presStyleIdx="0" presStyleCnt="2" custScaleX="141946" custScaleY="146144">
        <dgm:presLayoutVars>
          <dgm:bulletEnabled val="1"/>
        </dgm:presLayoutVars>
      </dgm:prSet>
      <dgm:spPr/>
      <dgm:t>
        <a:bodyPr/>
        <a:lstStyle/>
        <a:p>
          <a:endParaRPr lang="id-ID"/>
        </a:p>
      </dgm:t>
    </dgm:pt>
    <dgm:pt modelId="{A87819CB-593E-4A55-9D6D-8630012D5629}" type="pres">
      <dgm:prSet presAssocID="{A43B2DCB-E678-44FB-B5D4-257889EBDCB4}" presName="childNode1tx" presStyleLbl="bgAcc1" presStyleIdx="0" presStyleCnt="2">
        <dgm:presLayoutVars>
          <dgm:bulletEnabled val="1"/>
        </dgm:presLayoutVars>
      </dgm:prSet>
      <dgm:spPr/>
      <dgm:t>
        <a:bodyPr/>
        <a:lstStyle/>
        <a:p>
          <a:endParaRPr lang="id-ID"/>
        </a:p>
      </dgm:t>
    </dgm:pt>
    <dgm:pt modelId="{B811258B-A962-4C0E-8851-208432561733}" type="pres">
      <dgm:prSet presAssocID="{A43B2DCB-E678-44FB-B5D4-257889EBDCB4}" presName="parentNode1" presStyleLbl="node1" presStyleIdx="0" presStyleCnt="2" custLinFactNeighborX="19536" custLinFactNeighborY="23652">
        <dgm:presLayoutVars>
          <dgm:chMax val="1"/>
          <dgm:bulletEnabled val="1"/>
        </dgm:presLayoutVars>
      </dgm:prSet>
      <dgm:spPr/>
      <dgm:t>
        <a:bodyPr/>
        <a:lstStyle/>
        <a:p>
          <a:endParaRPr lang="id-ID"/>
        </a:p>
      </dgm:t>
    </dgm:pt>
    <dgm:pt modelId="{2318E1AA-CACC-41FD-9F56-244F59E15339}" type="pres">
      <dgm:prSet presAssocID="{A43B2DCB-E678-44FB-B5D4-257889EBDCB4}" presName="connSite1" presStyleCnt="0"/>
      <dgm:spPr/>
      <dgm:t>
        <a:bodyPr/>
        <a:lstStyle/>
        <a:p>
          <a:endParaRPr lang="id-ID"/>
        </a:p>
      </dgm:t>
    </dgm:pt>
    <dgm:pt modelId="{04C11503-4398-4A33-976A-BA81B373DA00}" type="pres">
      <dgm:prSet presAssocID="{A8CFD7D9-5A81-40E4-B36E-322F5EBF81EC}" presName="Name9" presStyleLbl="sibTrans2D1" presStyleIdx="0" presStyleCnt="1"/>
      <dgm:spPr/>
      <dgm:t>
        <a:bodyPr/>
        <a:lstStyle/>
        <a:p>
          <a:endParaRPr lang="id-ID"/>
        </a:p>
      </dgm:t>
    </dgm:pt>
    <dgm:pt modelId="{4B049ACE-5DD4-4603-9BA9-498DC4D5C5E4}" type="pres">
      <dgm:prSet presAssocID="{B782ABFD-3CFE-4415-A0D6-22AC87B93B3E}" presName="composite2" presStyleCnt="0"/>
      <dgm:spPr/>
      <dgm:t>
        <a:bodyPr/>
        <a:lstStyle/>
        <a:p>
          <a:endParaRPr lang="id-ID"/>
        </a:p>
      </dgm:t>
    </dgm:pt>
    <dgm:pt modelId="{A5E7B660-C013-405A-846D-973DFE397BEA}" type="pres">
      <dgm:prSet presAssocID="{B782ABFD-3CFE-4415-A0D6-22AC87B93B3E}" presName="dummyNode2" presStyleLbl="node1" presStyleIdx="0" presStyleCnt="2"/>
      <dgm:spPr/>
      <dgm:t>
        <a:bodyPr/>
        <a:lstStyle/>
        <a:p>
          <a:endParaRPr lang="id-ID"/>
        </a:p>
      </dgm:t>
    </dgm:pt>
    <dgm:pt modelId="{CD777CD9-0878-4A42-B551-0028A2E60302}" type="pres">
      <dgm:prSet presAssocID="{B782ABFD-3CFE-4415-A0D6-22AC87B93B3E}" presName="childNode2" presStyleLbl="bgAcc1" presStyleIdx="1" presStyleCnt="2" custScaleX="141946" custScaleY="146144">
        <dgm:presLayoutVars>
          <dgm:bulletEnabled val="1"/>
        </dgm:presLayoutVars>
      </dgm:prSet>
      <dgm:spPr/>
      <dgm:t>
        <a:bodyPr/>
        <a:lstStyle/>
        <a:p>
          <a:endParaRPr lang="id-ID"/>
        </a:p>
      </dgm:t>
    </dgm:pt>
    <dgm:pt modelId="{A0934EBA-2F70-43E1-BE7E-60D829303A18}" type="pres">
      <dgm:prSet presAssocID="{B782ABFD-3CFE-4415-A0D6-22AC87B93B3E}" presName="childNode2tx" presStyleLbl="bgAcc1" presStyleIdx="1" presStyleCnt="2">
        <dgm:presLayoutVars>
          <dgm:bulletEnabled val="1"/>
        </dgm:presLayoutVars>
      </dgm:prSet>
      <dgm:spPr/>
      <dgm:t>
        <a:bodyPr/>
        <a:lstStyle/>
        <a:p>
          <a:endParaRPr lang="id-ID"/>
        </a:p>
      </dgm:t>
    </dgm:pt>
    <dgm:pt modelId="{271A7820-4030-47C5-821B-3C2691DEB1D3}" type="pres">
      <dgm:prSet presAssocID="{B782ABFD-3CFE-4415-A0D6-22AC87B93B3E}" presName="parentNode2" presStyleLbl="node1" presStyleIdx="1" presStyleCnt="2" custLinFactNeighborX="13741" custLinFactNeighborY="-22460">
        <dgm:presLayoutVars>
          <dgm:chMax val="0"/>
          <dgm:bulletEnabled val="1"/>
        </dgm:presLayoutVars>
      </dgm:prSet>
      <dgm:spPr/>
      <dgm:t>
        <a:bodyPr/>
        <a:lstStyle/>
        <a:p>
          <a:endParaRPr lang="id-ID"/>
        </a:p>
      </dgm:t>
    </dgm:pt>
    <dgm:pt modelId="{55C55205-064E-435B-A73F-F5EA083ABB26}" type="pres">
      <dgm:prSet presAssocID="{B782ABFD-3CFE-4415-A0D6-22AC87B93B3E}" presName="connSite2" presStyleCnt="0"/>
      <dgm:spPr/>
      <dgm:t>
        <a:bodyPr/>
        <a:lstStyle/>
        <a:p>
          <a:endParaRPr lang="id-ID"/>
        </a:p>
      </dgm:t>
    </dgm:pt>
  </dgm:ptLst>
  <dgm:cxnLst>
    <dgm:cxn modelId="{6C8D90CF-A304-4F5F-8046-F94811EB5953}" type="presOf" srcId="{5BAAE2D8-BF51-4675-B3B0-2525438B4884}" destId="{1A376672-3094-4F8F-8C0F-DBC0C55DB36E}" srcOrd="0" destOrd="0" presId="urn:microsoft.com/office/officeart/2005/8/layout/hProcess4"/>
    <dgm:cxn modelId="{1F00BD4B-92DE-47CD-98C6-CBD57FD1EB73}" srcId="{A43B2DCB-E678-44FB-B5D4-257889EBDCB4}" destId="{5BAAE2D8-BF51-4675-B3B0-2525438B4884}" srcOrd="0" destOrd="0" parTransId="{9B6E7167-6E29-4C96-925A-E948142332FE}" sibTransId="{611A2562-DBBF-4EB2-8F2C-2F45B57A2984}"/>
    <dgm:cxn modelId="{754E72AE-1E1F-48BF-9C4A-A126797359FC}" srcId="{C84BE1D2-E5CB-47B0-BF4D-1AB202B00D8E}" destId="{A43B2DCB-E678-44FB-B5D4-257889EBDCB4}" srcOrd="0" destOrd="0" parTransId="{E1AAEB61-954D-4CA3-BC05-A0FA8413E79E}" sibTransId="{A8CFD7D9-5A81-40E4-B36E-322F5EBF81EC}"/>
    <dgm:cxn modelId="{8F90599A-E878-4355-AA1E-D0AC49B0B608}" type="presOf" srcId="{A43B2DCB-E678-44FB-B5D4-257889EBDCB4}" destId="{B811258B-A962-4C0E-8851-208432561733}" srcOrd="0" destOrd="0" presId="urn:microsoft.com/office/officeart/2005/8/layout/hProcess4"/>
    <dgm:cxn modelId="{F0CDB4E1-D9DD-4799-8217-62ADE74F66CA}" type="presOf" srcId="{A8CFD7D9-5A81-40E4-B36E-322F5EBF81EC}" destId="{04C11503-4398-4A33-976A-BA81B373DA00}" srcOrd="0" destOrd="0" presId="urn:microsoft.com/office/officeart/2005/8/layout/hProcess4"/>
    <dgm:cxn modelId="{2652BC9C-34B9-478A-83B4-68837B1CB805}" type="presOf" srcId="{389B06D5-85F1-40C5-AC95-B67E96CA2F02}" destId="{A0934EBA-2F70-43E1-BE7E-60D829303A18}" srcOrd="1" destOrd="0" presId="urn:microsoft.com/office/officeart/2005/8/layout/hProcess4"/>
    <dgm:cxn modelId="{129E7675-C5AC-4B0F-9C05-1118ACF2C6CA}" type="presOf" srcId="{389B06D5-85F1-40C5-AC95-B67E96CA2F02}" destId="{CD777CD9-0878-4A42-B551-0028A2E60302}" srcOrd="0" destOrd="0" presId="urn:microsoft.com/office/officeart/2005/8/layout/hProcess4"/>
    <dgm:cxn modelId="{E40EAC1F-F2A7-47BB-BCBA-E67EE68A2586}" type="presOf" srcId="{B782ABFD-3CFE-4415-A0D6-22AC87B93B3E}" destId="{271A7820-4030-47C5-821B-3C2691DEB1D3}" srcOrd="0" destOrd="0" presId="urn:microsoft.com/office/officeart/2005/8/layout/hProcess4"/>
    <dgm:cxn modelId="{D2D530DE-6A24-443D-9071-95CDDC6E0FC9}" type="presOf" srcId="{C84BE1D2-E5CB-47B0-BF4D-1AB202B00D8E}" destId="{221A3C81-9F9D-45E2-8569-8CE05968AC91}" srcOrd="0" destOrd="0" presId="urn:microsoft.com/office/officeart/2005/8/layout/hProcess4"/>
    <dgm:cxn modelId="{2D654E3B-CC5D-4F77-8918-804B0E279771}" srcId="{B782ABFD-3CFE-4415-A0D6-22AC87B93B3E}" destId="{389B06D5-85F1-40C5-AC95-B67E96CA2F02}" srcOrd="0" destOrd="0" parTransId="{14F013E9-1A03-4DEF-B26F-19C95D3B9631}" sibTransId="{C972DA09-9831-4EE5-90F8-1C46073764B6}"/>
    <dgm:cxn modelId="{9250B858-0752-47DA-9625-7D5F7AB37567}" type="presOf" srcId="{5BAAE2D8-BF51-4675-B3B0-2525438B4884}" destId="{A87819CB-593E-4A55-9D6D-8630012D5629}" srcOrd="1" destOrd="0" presId="urn:microsoft.com/office/officeart/2005/8/layout/hProcess4"/>
    <dgm:cxn modelId="{246CD899-486C-4B47-BE2D-D357792E2F19}" srcId="{C84BE1D2-E5CB-47B0-BF4D-1AB202B00D8E}" destId="{B782ABFD-3CFE-4415-A0D6-22AC87B93B3E}" srcOrd="1" destOrd="0" parTransId="{2339136E-8C3D-42C0-90B9-B4D36F3A5BAD}" sibTransId="{88F1F1C9-94C4-4D34-A8DA-4334C05AFDA5}"/>
    <dgm:cxn modelId="{0378E37C-3E46-4016-9EF7-06A150BAA19A}" type="presParOf" srcId="{221A3C81-9F9D-45E2-8569-8CE05968AC91}" destId="{4E215CBD-47E4-4B5E-BC11-A7DD7FFDBE7E}" srcOrd="0" destOrd="0" presId="urn:microsoft.com/office/officeart/2005/8/layout/hProcess4"/>
    <dgm:cxn modelId="{A9FFA075-03D1-4752-B5AA-40AE9EAD7E0C}" type="presParOf" srcId="{221A3C81-9F9D-45E2-8569-8CE05968AC91}" destId="{89B9EA07-11C4-4C5C-92DD-2B66A3258483}" srcOrd="1" destOrd="0" presId="urn:microsoft.com/office/officeart/2005/8/layout/hProcess4"/>
    <dgm:cxn modelId="{9CCE73E6-345F-4346-A84E-CC756FE80DA5}" type="presParOf" srcId="{221A3C81-9F9D-45E2-8569-8CE05968AC91}" destId="{B6C90C52-21A5-4C97-A496-27EE1032F49E}" srcOrd="2" destOrd="0" presId="urn:microsoft.com/office/officeart/2005/8/layout/hProcess4"/>
    <dgm:cxn modelId="{E0C5BDEF-59EE-4F8A-B5CF-5E117EFFA8A7}" type="presParOf" srcId="{B6C90C52-21A5-4C97-A496-27EE1032F49E}" destId="{75C64B00-AEBB-4D2A-94DE-606C013857A2}" srcOrd="0" destOrd="0" presId="urn:microsoft.com/office/officeart/2005/8/layout/hProcess4"/>
    <dgm:cxn modelId="{403843E3-862D-4E91-B0A0-21B968134A44}" type="presParOf" srcId="{75C64B00-AEBB-4D2A-94DE-606C013857A2}" destId="{B384411E-D40B-43E2-A207-1C3E2C5C2DE4}" srcOrd="0" destOrd="0" presId="urn:microsoft.com/office/officeart/2005/8/layout/hProcess4"/>
    <dgm:cxn modelId="{5F87F22A-D58C-4A2A-ADD7-1EBC4FE22167}" type="presParOf" srcId="{75C64B00-AEBB-4D2A-94DE-606C013857A2}" destId="{1A376672-3094-4F8F-8C0F-DBC0C55DB36E}" srcOrd="1" destOrd="0" presId="urn:microsoft.com/office/officeart/2005/8/layout/hProcess4"/>
    <dgm:cxn modelId="{A2878B7B-1366-4706-B29F-6FBDF7E20D94}" type="presParOf" srcId="{75C64B00-AEBB-4D2A-94DE-606C013857A2}" destId="{A87819CB-593E-4A55-9D6D-8630012D5629}" srcOrd="2" destOrd="0" presId="urn:microsoft.com/office/officeart/2005/8/layout/hProcess4"/>
    <dgm:cxn modelId="{81D57C7B-9234-4A82-A993-B543F386984B}" type="presParOf" srcId="{75C64B00-AEBB-4D2A-94DE-606C013857A2}" destId="{B811258B-A962-4C0E-8851-208432561733}" srcOrd="3" destOrd="0" presId="urn:microsoft.com/office/officeart/2005/8/layout/hProcess4"/>
    <dgm:cxn modelId="{BF2512D4-6B3F-4A9B-ABA1-9AF7624AD16D}" type="presParOf" srcId="{75C64B00-AEBB-4D2A-94DE-606C013857A2}" destId="{2318E1AA-CACC-41FD-9F56-244F59E15339}" srcOrd="4" destOrd="0" presId="urn:microsoft.com/office/officeart/2005/8/layout/hProcess4"/>
    <dgm:cxn modelId="{C6E283D6-9851-4963-9CE8-FE513CE03EE9}" type="presParOf" srcId="{B6C90C52-21A5-4C97-A496-27EE1032F49E}" destId="{04C11503-4398-4A33-976A-BA81B373DA00}" srcOrd="1" destOrd="0" presId="urn:microsoft.com/office/officeart/2005/8/layout/hProcess4"/>
    <dgm:cxn modelId="{9C30FCC4-622A-48C2-99AC-0CE070404E6A}" type="presParOf" srcId="{B6C90C52-21A5-4C97-A496-27EE1032F49E}" destId="{4B049ACE-5DD4-4603-9BA9-498DC4D5C5E4}" srcOrd="2" destOrd="0" presId="urn:microsoft.com/office/officeart/2005/8/layout/hProcess4"/>
    <dgm:cxn modelId="{5DE5B89D-9DCF-4D15-A656-D343E4E80CBC}" type="presParOf" srcId="{4B049ACE-5DD4-4603-9BA9-498DC4D5C5E4}" destId="{A5E7B660-C013-405A-846D-973DFE397BEA}" srcOrd="0" destOrd="0" presId="urn:microsoft.com/office/officeart/2005/8/layout/hProcess4"/>
    <dgm:cxn modelId="{0B753B90-D647-4DB4-86CB-429716A4FE24}" type="presParOf" srcId="{4B049ACE-5DD4-4603-9BA9-498DC4D5C5E4}" destId="{CD777CD9-0878-4A42-B551-0028A2E60302}" srcOrd="1" destOrd="0" presId="urn:microsoft.com/office/officeart/2005/8/layout/hProcess4"/>
    <dgm:cxn modelId="{3C40DBEA-906B-47A3-A463-9FDB767E3266}" type="presParOf" srcId="{4B049ACE-5DD4-4603-9BA9-498DC4D5C5E4}" destId="{A0934EBA-2F70-43E1-BE7E-60D829303A18}" srcOrd="2" destOrd="0" presId="urn:microsoft.com/office/officeart/2005/8/layout/hProcess4"/>
    <dgm:cxn modelId="{6BBA2D58-6D74-4FCA-AA37-36D4EDEE3810}" type="presParOf" srcId="{4B049ACE-5DD4-4603-9BA9-498DC4D5C5E4}" destId="{271A7820-4030-47C5-821B-3C2691DEB1D3}" srcOrd="3" destOrd="0" presId="urn:microsoft.com/office/officeart/2005/8/layout/hProcess4"/>
    <dgm:cxn modelId="{E5105D29-05FA-4818-B6E9-A5D76DC9B0E7}" type="presParOf" srcId="{4B049ACE-5DD4-4603-9BA9-498DC4D5C5E4}" destId="{55C55205-064E-435B-A73F-F5EA083ABB26}"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4DDBC21-D087-423A-B876-D1B35F4C611A}" type="doc">
      <dgm:prSet loTypeId="urn:microsoft.com/office/officeart/2005/8/layout/process1" loCatId="process" qsTypeId="urn:microsoft.com/office/officeart/2005/8/quickstyle/simple1" qsCatId="simple" csTypeId="urn:microsoft.com/office/officeart/2005/8/colors/colorful1" csCatId="colorful" phldr="1"/>
      <dgm:spPr/>
    </dgm:pt>
    <dgm:pt modelId="{CAF51A49-CCB6-4509-B07E-D4E54994F0B3}">
      <dgm:prSet phldrT="[Text]" custT="1"/>
      <dgm:spPr/>
      <dgm:t>
        <a:bodyPr/>
        <a:lstStyle/>
        <a:p>
          <a:pPr algn="l"/>
          <a:r>
            <a:rPr lang="en-US" sz="1400" dirty="0" smtClean="0"/>
            <a:t>WP </a:t>
          </a:r>
          <a:r>
            <a:rPr lang="en-US" sz="1400" dirty="0" err="1" smtClean="0"/>
            <a:t>menerima</a:t>
          </a:r>
          <a:r>
            <a:rPr lang="en-US" sz="1400" dirty="0" smtClean="0"/>
            <a:t> SPHP</a:t>
          </a:r>
          <a:endParaRPr lang="en-US" sz="1400" dirty="0"/>
        </a:p>
      </dgm:t>
    </dgm:pt>
    <dgm:pt modelId="{2DA2A183-9A3F-4BA7-B1B2-EAF70524D0AF}" type="parTrans" cxnId="{A3C8499C-A122-4B1A-9BEC-EF609EC3E6AD}">
      <dgm:prSet/>
      <dgm:spPr/>
      <dgm:t>
        <a:bodyPr/>
        <a:lstStyle/>
        <a:p>
          <a:endParaRPr lang="en-US" sz="2000"/>
        </a:p>
      </dgm:t>
    </dgm:pt>
    <dgm:pt modelId="{E5EBCBA7-7763-4214-8333-048B32FA7368}" type="sibTrans" cxnId="{A3C8499C-A122-4B1A-9BEC-EF609EC3E6AD}">
      <dgm:prSet custT="1"/>
      <dgm:spPr/>
      <dgm:t>
        <a:bodyPr/>
        <a:lstStyle/>
        <a:p>
          <a:endParaRPr lang="en-US" sz="1000"/>
        </a:p>
      </dgm:t>
    </dgm:pt>
    <dgm:pt modelId="{A80EE08C-29C1-4F87-B052-D471C9C173AC}">
      <dgm:prSet phldrT="[Text]" custT="1"/>
      <dgm:spPr/>
      <dgm:t>
        <a:bodyPr/>
        <a:lstStyle/>
        <a:p>
          <a:pPr algn="l"/>
          <a:r>
            <a:rPr lang="en-US" sz="1400" dirty="0" smtClean="0"/>
            <a:t>(paling lama) 7 HARI KERJA  KEMUDIAN….</a:t>
          </a:r>
          <a:endParaRPr lang="en-US" sz="1400" dirty="0"/>
        </a:p>
      </dgm:t>
    </dgm:pt>
    <dgm:pt modelId="{3C6160DF-91B7-4F6A-850F-E7EE4FB475B6}" type="parTrans" cxnId="{10F558A4-B100-41C7-A1EF-34A92304FBD4}">
      <dgm:prSet/>
      <dgm:spPr/>
      <dgm:t>
        <a:bodyPr/>
        <a:lstStyle/>
        <a:p>
          <a:endParaRPr lang="en-US" sz="2000"/>
        </a:p>
      </dgm:t>
    </dgm:pt>
    <dgm:pt modelId="{1CE61F43-E7FB-40C3-AEB5-7C61E0764116}" type="sibTrans" cxnId="{10F558A4-B100-41C7-A1EF-34A92304FBD4}">
      <dgm:prSet custT="1"/>
      <dgm:spPr/>
      <dgm:t>
        <a:bodyPr/>
        <a:lstStyle/>
        <a:p>
          <a:endParaRPr lang="en-US" sz="1000"/>
        </a:p>
      </dgm:t>
    </dgm:pt>
    <dgm:pt modelId="{2C8650DD-4092-4B98-9712-F74D057CA2E2}">
      <dgm:prSet phldrT="[Text]" custT="1"/>
      <dgm:spPr/>
      <dgm:t>
        <a:bodyPr/>
        <a:lstStyle/>
        <a:p>
          <a:pPr algn="l"/>
          <a:r>
            <a:rPr lang="en-US" sz="1400" dirty="0" err="1" smtClean="0"/>
            <a:t>Berhak</a:t>
          </a:r>
          <a:r>
            <a:rPr lang="en-US" sz="1400" dirty="0" smtClean="0"/>
            <a:t> </a:t>
          </a:r>
          <a:r>
            <a:rPr lang="en-US" sz="1400" dirty="0" err="1" smtClean="0"/>
            <a:t>hadir</a:t>
          </a:r>
          <a:r>
            <a:rPr lang="en-US" sz="1400" dirty="0" smtClean="0"/>
            <a:t> </a:t>
          </a:r>
          <a:r>
            <a:rPr lang="en-US" sz="1400" i="0" dirty="0" err="1" smtClean="0"/>
            <a:t>untuk</a:t>
          </a:r>
          <a:r>
            <a:rPr lang="en-US" sz="1400" i="0" dirty="0" smtClean="0"/>
            <a:t> </a:t>
          </a:r>
          <a:r>
            <a:rPr lang="en-US" sz="1400" i="0" dirty="0" err="1" smtClean="0"/>
            <a:t>melakukan</a:t>
          </a:r>
          <a:r>
            <a:rPr lang="en-US" sz="1400" i="0" dirty="0" smtClean="0"/>
            <a:t> </a:t>
          </a:r>
          <a:r>
            <a:rPr lang="en-US" sz="1400" i="0" dirty="0" err="1" smtClean="0"/>
            <a:t>pembahasan</a:t>
          </a:r>
          <a:r>
            <a:rPr lang="en-US" sz="1400" i="0" dirty="0" smtClean="0"/>
            <a:t> </a:t>
          </a:r>
          <a:r>
            <a:rPr lang="en-US" sz="1400" i="0" dirty="0" err="1" smtClean="0"/>
            <a:t>akhir</a:t>
          </a:r>
          <a:r>
            <a:rPr lang="en-US" sz="1400" i="0" dirty="0" smtClean="0"/>
            <a:t> </a:t>
          </a:r>
          <a:r>
            <a:rPr lang="en-US" sz="1400" i="0" dirty="0" err="1" smtClean="0"/>
            <a:t>hasil</a:t>
          </a:r>
          <a:r>
            <a:rPr lang="en-US" sz="1400" i="0" dirty="0" smtClean="0"/>
            <a:t> </a:t>
          </a:r>
          <a:r>
            <a:rPr lang="en-US" sz="1400" i="0" dirty="0" err="1" smtClean="0"/>
            <a:t>pemeriksaan</a:t>
          </a:r>
          <a:r>
            <a:rPr lang="en-US" sz="1400" i="0" dirty="0" smtClean="0"/>
            <a:t> </a:t>
          </a:r>
          <a:endParaRPr lang="en-US" sz="1400" i="0" dirty="0"/>
        </a:p>
      </dgm:t>
    </dgm:pt>
    <dgm:pt modelId="{C73F1F86-6BDE-41BA-8AC6-42313F31493F}" type="parTrans" cxnId="{C3B56FAA-60DA-4F83-81AA-B14B93CED79B}">
      <dgm:prSet/>
      <dgm:spPr/>
      <dgm:t>
        <a:bodyPr/>
        <a:lstStyle/>
        <a:p>
          <a:endParaRPr lang="en-US" sz="2000"/>
        </a:p>
      </dgm:t>
    </dgm:pt>
    <dgm:pt modelId="{C2297305-4F7A-4176-BAFE-FE625CF41FE6}" type="sibTrans" cxnId="{C3B56FAA-60DA-4F83-81AA-B14B93CED79B}">
      <dgm:prSet custT="1"/>
      <dgm:spPr/>
      <dgm:t>
        <a:bodyPr/>
        <a:lstStyle/>
        <a:p>
          <a:endParaRPr lang="en-US" sz="1000"/>
        </a:p>
      </dgm:t>
    </dgm:pt>
    <dgm:pt modelId="{1C43EA9B-1C43-4645-8586-5FCB2D731103}">
      <dgm:prSet custT="1"/>
      <dgm:spPr/>
      <dgm:t>
        <a:bodyPr/>
        <a:lstStyle/>
        <a:p>
          <a:r>
            <a:rPr lang="en-US" sz="1400" dirty="0" smtClean="0"/>
            <a:t>WAJIB PAJAK TIDAK HADIR?</a:t>
          </a:r>
          <a:endParaRPr lang="en-US" sz="1400" dirty="0"/>
        </a:p>
      </dgm:t>
    </dgm:pt>
    <dgm:pt modelId="{769836BC-C7CF-4BAF-9CED-D73D23F0CD8D}" type="parTrans" cxnId="{A89DA37C-2EA6-43B4-A7EF-4AA23F636EAB}">
      <dgm:prSet/>
      <dgm:spPr/>
      <dgm:t>
        <a:bodyPr/>
        <a:lstStyle/>
        <a:p>
          <a:endParaRPr lang="en-US" sz="2000"/>
        </a:p>
      </dgm:t>
    </dgm:pt>
    <dgm:pt modelId="{51BC2053-97C4-4BD3-B1EF-CFDA975E42D7}" type="sibTrans" cxnId="{A89DA37C-2EA6-43B4-A7EF-4AA23F636EAB}">
      <dgm:prSet custT="1"/>
      <dgm:spPr/>
      <dgm:t>
        <a:bodyPr/>
        <a:lstStyle/>
        <a:p>
          <a:endParaRPr lang="en-US" sz="1000"/>
        </a:p>
      </dgm:t>
    </dgm:pt>
    <dgm:pt modelId="{D9CB63F4-9B71-4C68-ACC3-4FD48E9FCE62}">
      <dgm:prSet custT="1"/>
      <dgm:spPr/>
      <dgm:t>
        <a:bodyPr/>
        <a:lstStyle/>
        <a:p>
          <a:pPr algn="just"/>
          <a:r>
            <a:rPr lang="en-US" sz="1400" i="1" dirty="0" smtClean="0"/>
            <a:t>- </a:t>
          </a:r>
          <a:r>
            <a:rPr lang="en-US" sz="1400" i="1" dirty="0" err="1" smtClean="0"/>
            <a:t>Pemeriksa</a:t>
          </a:r>
          <a:r>
            <a:rPr lang="en-US" sz="1400" i="1" dirty="0" smtClean="0"/>
            <a:t> </a:t>
          </a:r>
          <a:r>
            <a:rPr lang="en-US" sz="1400" i="1" dirty="0" err="1" smtClean="0"/>
            <a:t>Pajak</a:t>
          </a:r>
          <a:r>
            <a:rPr lang="en-US" sz="1400" i="1" dirty="0" smtClean="0"/>
            <a:t> </a:t>
          </a:r>
          <a:r>
            <a:rPr lang="en-US" sz="1400" i="1" dirty="0" err="1" smtClean="0"/>
            <a:t>membuat</a:t>
          </a:r>
          <a:r>
            <a:rPr lang="en-US" sz="1400" i="1" dirty="0" smtClean="0"/>
            <a:t> </a:t>
          </a:r>
          <a:r>
            <a:rPr lang="en-US" sz="1400" i="1" dirty="0" err="1" smtClean="0"/>
            <a:t>dan</a:t>
          </a:r>
          <a:r>
            <a:rPr lang="en-US" sz="1400" i="1" dirty="0" smtClean="0"/>
            <a:t> </a:t>
          </a:r>
          <a:r>
            <a:rPr lang="en-US" sz="1400" i="1" dirty="0" err="1" smtClean="0"/>
            <a:t>menandatangani</a:t>
          </a:r>
          <a:r>
            <a:rPr lang="en-US" sz="1400" i="1" dirty="0" smtClean="0"/>
            <a:t> </a:t>
          </a:r>
          <a:r>
            <a:rPr lang="en-US" sz="1400" i="1" dirty="0" err="1" smtClean="0"/>
            <a:t>Berita</a:t>
          </a:r>
          <a:r>
            <a:rPr lang="en-US" sz="1400" i="1" dirty="0" smtClean="0"/>
            <a:t> Acara </a:t>
          </a:r>
          <a:r>
            <a:rPr lang="en-US" sz="1400" i="1" dirty="0" err="1" smtClean="0"/>
            <a:t>Ketidakhadiran</a:t>
          </a:r>
          <a:r>
            <a:rPr lang="en-US" sz="1400" i="1" dirty="0" smtClean="0"/>
            <a:t> </a:t>
          </a:r>
          <a:r>
            <a:rPr lang="en-US" sz="1400" i="1" dirty="0" err="1" smtClean="0"/>
            <a:t>Wajib</a:t>
          </a:r>
          <a:r>
            <a:rPr lang="en-US" sz="1400" i="1" dirty="0" smtClean="0"/>
            <a:t> </a:t>
          </a:r>
          <a:r>
            <a:rPr lang="en-US" sz="1400" i="1" dirty="0" err="1" smtClean="0"/>
            <a:t>Pajak</a:t>
          </a:r>
          <a:r>
            <a:rPr lang="en-US" sz="1400" i="1" dirty="0" smtClean="0"/>
            <a:t> </a:t>
          </a:r>
        </a:p>
        <a:p>
          <a:pPr algn="just"/>
          <a:endParaRPr lang="en-US" sz="1400" i="1" dirty="0" smtClean="0"/>
        </a:p>
        <a:p>
          <a:pPr algn="just"/>
          <a:r>
            <a:rPr lang="en-US" sz="1400" i="1" dirty="0" smtClean="0"/>
            <a:t>- </a:t>
          </a:r>
          <a:r>
            <a:rPr lang="en-US" sz="1400" i="1" dirty="0" err="1" smtClean="0"/>
            <a:t>Wajib</a:t>
          </a:r>
          <a:r>
            <a:rPr lang="en-US" sz="1400" i="1" dirty="0" smtClean="0"/>
            <a:t> </a:t>
          </a:r>
          <a:r>
            <a:rPr lang="en-US" sz="1400" i="1" dirty="0" err="1" smtClean="0"/>
            <a:t>Pajak</a:t>
          </a:r>
          <a:r>
            <a:rPr lang="en-US" sz="1400" i="1" dirty="0" smtClean="0"/>
            <a:t> </a:t>
          </a:r>
          <a:r>
            <a:rPr lang="en-US" sz="1400" i="1" dirty="0" err="1" smtClean="0"/>
            <a:t>dianggap</a:t>
          </a:r>
          <a:r>
            <a:rPr lang="en-US" sz="1400" i="1" dirty="0" smtClean="0"/>
            <a:t> </a:t>
          </a:r>
          <a:r>
            <a:rPr lang="en-US" sz="1400" i="1" dirty="0" err="1" smtClean="0"/>
            <a:t>menyetujui</a:t>
          </a:r>
          <a:r>
            <a:rPr lang="en-US" sz="1400" i="1" dirty="0" smtClean="0"/>
            <a:t> </a:t>
          </a:r>
          <a:r>
            <a:rPr lang="en-US" sz="1400" i="1" dirty="0" err="1" smtClean="0"/>
            <a:t>seluruh</a:t>
          </a:r>
          <a:r>
            <a:rPr lang="en-US" sz="1400" i="1" dirty="0" smtClean="0"/>
            <a:t> </a:t>
          </a:r>
          <a:r>
            <a:rPr lang="en-US" sz="1400" i="1" dirty="0" err="1" smtClean="0"/>
            <a:t>hasil</a:t>
          </a:r>
          <a:r>
            <a:rPr lang="en-US" sz="1400" i="1" dirty="0" smtClean="0"/>
            <a:t> </a:t>
          </a:r>
          <a:r>
            <a:rPr lang="en-US" sz="1400" i="1" dirty="0" err="1" smtClean="0"/>
            <a:t>pemeriksaan</a:t>
          </a:r>
          <a:r>
            <a:rPr lang="en-US" sz="1400" i="1" dirty="0" smtClean="0"/>
            <a:t> </a:t>
          </a:r>
          <a:r>
            <a:rPr lang="en-US" sz="1400" i="1" dirty="0" err="1" smtClean="0"/>
            <a:t>berdasarkan</a:t>
          </a:r>
          <a:r>
            <a:rPr lang="en-US" sz="1400" i="1" dirty="0" smtClean="0"/>
            <a:t> SPHP</a:t>
          </a:r>
        </a:p>
      </dgm:t>
    </dgm:pt>
    <dgm:pt modelId="{86EFAA9D-2352-496E-8ECC-90723A9CE5A4}" type="parTrans" cxnId="{EA57FE0A-9DC9-4158-AAAB-5718BC96419A}">
      <dgm:prSet/>
      <dgm:spPr/>
      <dgm:t>
        <a:bodyPr/>
        <a:lstStyle/>
        <a:p>
          <a:endParaRPr lang="en-US" sz="2000"/>
        </a:p>
      </dgm:t>
    </dgm:pt>
    <dgm:pt modelId="{5AC8753E-F562-4945-9574-258787883F11}" type="sibTrans" cxnId="{EA57FE0A-9DC9-4158-AAAB-5718BC96419A}">
      <dgm:prSet/>
      <dgm:spPr/>
      <dgm:t>
        <a:bodyPr/>
        <a:lstStyle/>
        <a:p>
          <a:endParaRPr lang="en-US" sz="2000"/>
        </a:p>
      </dgm:t>
    </dgm:pt>
    <dgm:pt modelId="{EAF18A50-6C06-4226-898C-B22C96362E46}" type="pres">
      <dgm:prSet presAssocID="{F4DDBC21-D087-423A-B876-D1B35F4C611A}" presName="Name0" presStyleCnt="0">
        <dgm:presLayoutVars>
          <dgm:dir/>
          <dgm:resizeHandles val="exact"/>
        </dgm:presLayoutVars>
      </dgm:prSet>
      <dgm:spPr/>
    </dgm:pt>
    <dgm:pt modelId="{895EF813-8702-466F-827A-D89A0D64EE0C}" type="pres">
      <dgm:prSet presAssocID="{CAF51A49-CCB6-4509-B07E-D4E54994F0B3}" presName="node" presStyleLbl="node1" presStyleIdx="0" presStyleCnt="5" custScaleX="260711" custScaleY="36980" custLinFactNeighborX="-3451" custLinFactNeighborY="-5187">
        <dgm:presLayoutVars>
          <dgm:bulletEnabled val="1"/>
        </dgm:presLayoutVars>
      </dgm:prSet>
      <dgm:spPr/>
      <dgm:t>
        <a:bodyPr/>
        <a:lstStyle/>
        <a:p>
          <a:endParaRPr lang="en-US"/>
        </a:p>
      </dgm:t>
    </dgm:pt>
    <dgm:pt modelId="{A4C775FA-1B36-483C-8E2B-79B95FF9FCBD}" type="pres">
      <dgm:prSet presAssocID="{E5EBCBA7-7763-4214-8333-048B32FA7368}" presName="sibTrans" presStyleLbl="sibTrans2D1" presStyleIdx="0" presStyleCnt="4"/>
      <dgm:spPr/>
      <dgm:t>
        <a:bodyPr/>
        <a:lstStyle/>
        <a:p>
          <a:endParaRPr lang="en-US"/>
        </a:p>
      </dgm:t>
    </dgm:pt>
    <dgm:pt modelId="{499EF928-307C-4B1C-8460-C40B883C2867}" type="pres">
      <dgm:prSet presAssocID="{E5EBCBA7-7763-4214-8333-048B32FA7368}" presName="connectorText" presStyleLbl="sibTrans2D1" presStyleIdx="0" presStyleCnt="4"/>
      <dgm:spPr/>
      <dgm:t>
        <a:bodyPr/>
        <a:lstStyle/>
        <a:p>
          <a:endParaRPr lang="en-US"/>
        </a:p>
      </dgm:t>
    </dgm:pt>
    <dgm:pt modelId="{B05DC8E2-DE29-4036-87C4-81F5FD2F7CD1}" type="pres">
      <dgm:prSet presAssocID="{A80EE08C-29C1-4F87-B052-D471C9C173AC}" presName="node" presStyleLbl="node1" presStyleIdx="1" presStyleCnt="5" custScaleX="283202" custScaleY="44626" custLinFactX="22985" custLinFactNeighborX="100000" custLinFactNeighborY="-46705">
        <dgm:presLayoutVars>
          <dgm:bulletEnabled val="1"/>
        </dgm:presLayoutVars>
      </dgm:prSet>
      <dgm:spPr/>
      <dgm:t>
        <a:bodyPr/>
        <a:lstStyle/>
        <a:p>
          <a:endParaRPr lang="en-US"/>
        </a:p>
      </dgm:t>
    </dgm:pt>
    <dgm:pt modelId="{D6678B0F-A89E-4991-A665-7E27A2ED9EAD}" type="pres">
      <dgm:prSet presAssocID="{1CE61F43-E7FB-40C3-AEB5-7C61E0764116}" presName="sibTrans" presStyleLbl="sibTrans2D1" presStyleIdx="1" presStyleCnt="4"/>
      <dgm:spPr/>
      <dgm:t>
        <a:bodyPr/>
        <a:lstStyle/>
        <a:p>
          <a:endParaRPr lang="en-US"/>
        </a:p>
      </dgm:t>
    </dgm:pt>
    <dgm:pt modelId="{2E61BF7B-EBA7-42FA-AB7E-D75F0C7E623C}" type="pres">
      <dgm:prSet presAssocID="{1CE61F43-E7FB-40C3-AEB5-7C61E0764116}" presName="connectorText" presStyleLbl="sibTrans2D1" presStyleIdx="1" presStyleCnt="4"/>
      <dgm:spPr/>
      <dgm:t>
        <a:bodyPr/>
        <a:lstStyle/>
        <a:p>
          <a:endParaRPr lang="en-US"/>
        </a:p>
      </dgm:t>
    </dgm:pt>
    <dgm:pt modelId="{80BD9A92-6A39-4FC6-AC89-D8102B30B5EB}" type="pres">
      <dgm:prSet presAssocID="{2C8650DD-4092-4B98-9712-F74D057CA2E2}" presName="node" presStyleLbl="node1" presStyleIdx="2" presStyleCnt="5" custScaleX="337177" custScaleY="88549" custLinFactX="100000" custLinFactNeighborX="144695" custLinFactNeighborY="-28335">
        <dgm:presLayoutVars>
          <dgm:bulletEnabled val="1"/>
        </dgm:presLayoutVars>
      </dgm:prSet>
      <dgm:spPr/>
      <dgm:t>
        <a:bodyPr/>
        <a:lstStyle/>
        <a:p>
          <a:endParaRPr lang="en-US"/>
        </a:p>
      </dgm:t>
    </dgm:pt>
    <dgm:pt modelId="{515181FE-72DF-400C-8196-5A63DF24B53D}" type="pres">
      <dgm:prSet presAssocID="{C2297305-4F7A-4176-BAFE-FE625CF41FE6}" presName="sibTrans" presStyleLbl="sibTrans2D1" presStyleIdx="2" presStyleCnt="4"/>
      <dgm:spPr/>
      <dgm:t>
        <a:bodyPr/>
        <a:lstStyle/>
        <a:p>
          <a:endParaRPr lang="en-US"/>
        </a:p>
      </dgm:t>
    </dgm:pt>
    <dgm:pt modelId="{61004E1C-4626-43E0-91BC-19E3E2E12683}" type="pres">
      <dgm:prSet presAssocID="{C2297305-4F7A-4176-BAFE-FE625CF41FE6}" presName="connectorText" presStyleLbl="sibTrans2D1" presStyleIdx="2" presStyleCnt="4"/>
      <dgm:spPr/>
      <dgm:t>
        <a:bodyPr/>
        <a:lstStyle/>
        <a:p>
          <a:endParaRPr lang="en-US"/>
        </a:p>
      </dgm:t>
    </dgm:pt>
    <dgm:pt modelId="{035981A9-8C18-443D-AF80-15BF958BA0E8}" type="pres">
      <dgm:prSet presAssocID="{1C43EA9B-1C43-4645-8586-5FCB2D731103}" presName="node" presStyleLbl="node1" presStyleIdx="3" presStyleCnt="5" custScaleX="297412" custScaleY="25465" custLinFactX="-280926" custLinFactNeighborX="-300000" custLinFactNeighborY="47393">
        <dgm:presLayoutVars>
          <dgm:bulletEnabled val="1"/>
        </dgm:presLayoutVars>
      </dgm:prSet>
      <dgm:spPr/>
      <dgm:t>
        <a:bodyPr/>
        <a:lstStyle/>
        <a:p>
          <a:endParaRPr lang="en-US"/>
        </a:p>
      </dgm:t>
    </dgm:pt>
    <dgm:pt modelId="{B9CAF3FD-E714-4A85-9E7C-819FC2BC3367}" type="pres">
      <dgm:prSet presAssocID="{51BC2053-97C4-4BD3-B1EF-CFDA975E42D7}" presName="sibTrans" presStyleLbl="sibTrans2D1" presStyleIdx="3" presStyleCnt="4" custAng="4068541" custFlipVert="1" custScaleX="195069" custScaleY="236024" custLinFactNeighborX="-9666" custLinFactNeighborY="-69644"/>
      <dgm:spPr/>
      <dgm:t>
        <a:bodyPr/>
        <a:lstStyle/>
        <a:p>
          <a:endParaRPr lang="en-US"/>
        </a:p>
      </dgm:t>
    </dgm:pt>
    <dgm:pt modelId="{A3E4FC73-1DEF-4281-B3AB-8E85598F4AA4}" type="pres">
      <dgm:prSet presAssocID="{51BC2053-97C4-4BD3-B1EF-CFDA975E42D7}" presName="connectorText" presStyleLbl="sibTrans2D1" presStyleIdx="3" presStyleCnt="4"/>
      <dgm:spPr/>
      <dgm:t>
        <a:bodyPr/>
        <a:lstStyle/>
        <a:p>
          <a:endParaRPr lang="en-US"/>
        </a:p>
      </dgm:t>
    </dgm:pt>
    <dgm:pt modelId="{895C734C-436B-4231-9B5E-9A5351F4120E}" type="pres">
      <dgm:prSet presAssocID="{D9CB63F4-9B71-4C68-ACC3-4FD48E9FCE62}" presName="node" presStyleLbl="node1" presStyleIdx="4" presStyleCnt="5" custScaleX="443287" custScaleY="157814">
        <dgm:presLayoutVars>
          <dgm:bulletEnabled val="1"/>
        </dgm:presLayoutVars>
      </dgm:prSet>
      <dgm:spPr/>
      <dgm:t>
        <a:bodyPr/>
        <a:lstStyle/>
        <a:p>
          <a:endParaRPr lang="en-US"/>
        </a:p>
      </dgm:t>
    </dgm:pt>
  </dgm:ptLst>
  <dgm:cxnLst>
    <dgm:cxn modelId="{2D0690C3-AEDE-47C8-A017-D465061F985C}" type="presOf" srcId="{A80EE08C-29C1-4F87-B052-D471C9C173AC}" destId="{B05DC8E2-DE29-4036-87C4-81F5FD2F7CD1}" srcOrd="0" destOrd="0" presId="urn:microsoft.com/office/officeart/2005/8/layout/process1"/>
    <dgm:cxn modelId="{8BB9F961-413F-40B4-A33C-1FB8DFB5B2ED}" type="presOf" srcId="{51BC2053-97C4-4BD3-B1EF-CFDA975E42D7}" destId="{B9CAF3FD-E714-4A85-9E7C-819FC2BC3367}" srcOrd="0" destOrd="0" presId="urn:microsoft.com/office/officeart/2005/8/layout/process1"/>
    <dgm:cxn modelId="{7A0317CB-961E-4A6B-8134-91897E487757}" type="presOf" srcId="{E5EBCBA7-7763-4214-8333-048B32FA7368}" destId="{499EF928-307C-4B1C-8460-C40B883C2867}" srcOrd="1" destOrd="0" presId="urn:microsoft.com/office/officeart/2005/8/layout/process1"/>
    <dgm:cxn modelId="{382CC521-2FA1-434B-83CF-225F9DBC4988}" type="presOf" srcId="{E5EBCBA7-7763-4214-8333-048B32FA7368}" destId="{A4C775FA-1B36-483C-8E2B-79B95FF9FCBD}" srcOrd="0" destOrd="0" presId="urn:microsoft.com/office/officeart/2005/8/layout/process1"/>
    <dgm:cxn modelId="{12D571B1-C19C-40C7-B8D9-61AF07D0407E}" type="presOf" srcId="{1C43EA9B-1C43-4645-8586-5FCB2D731103}" destId="{035981A9-8C18-443D-AF80-15BF958BA0E8}" srcOrd="0" destOrd="0" presId="urn:microsoft.com/office/officeart/2005/8/layout/process1"/>
    <dgm:cxn modelId="{C3B56FAA-60DA-4F83-81AA-B14B93CED79B}" srcId="{F4DDBC21-D087-423A-B876-D1B35F4C611A}" destId="{2C8650DD-4092-4B98-9712-F74D057CA2E2}" srcOrd="2" destOrd="0" parTransId="{C73F1F86-6BDE-41BA-8AC6-42313F31493F}" sibTransId="{C2297305-4F7A-4176-BAFE-FE625CF41FE6}"/>
    <dgm:cxn modelId="{D63A7CC3-D134-48B7-A45A-6F6D42897C0C}" type="presOf" srcId="{51BC2053-97C4-4BD3-B1EF-CFDA975E42D7}" destId="{A3E4FC73-1DEF-4281-B3AB-8E85598F4AA4}" srcOrd="1" destOrd="0" presId="urn:microsoft.com/office/officeart/2005/8/layout/process1"/>
    <dgm:cxn modelId="{B3BAD99A-657B-4047-928C-3C52154796D8}" type="presOf" srcId="{C2297305-4F7A-4176-BAFE-FE625CF41FE6}" destId="{515181FE-72DF-400C-8196-5A63DF24B53D}" srcOrd="0" destOrd="0" presId="urn:microsoft.com/office/officeart/2005/8/layout/process1"/>
    <dgm:cxn modelId="{A3C8499C-A122-4B1A-9BEC-EF609EC3E6AD}" srcId="{F4DDBC21-D087-423A-B876-D1B35F4C611A}" destId="{CAF51A49-CCB6-4509-B07E-D4E54994F0B3}" srcOrd="0" destOrd="0" parTransId="{2DA2A183-9A3F-4BA7-B1B2-EAF70524D0AF}" sibTransId="{E5EBCBA7-7763-4214-8333-048B32FA7368}"/>
    <dgm:cxn modelId="{73CB5D0F-7580-4F68-9398-BED3A6D2804C}" type="presOf" srcId="{F4DDBC21-D087-423A-B876-D1B35F4C611A}" destId="{EAF18A50-6C06-4226-898C-B22C96362E46}" srcOrd="0" destOrd="0" presId="urn:microsoft.com/office/officeart/2005/8/layout/process1"/>
    <dgm:cxn modelId="{10F558A4-B100-41C7-A1EF-34A92304FBD4}" srcId="{F4DDBC21-D087-423A-B876-D1B35F4C611A}" destId="{A80EE08C-29C1-4F87-B052-D471C9C173AC}" srcOrd="1" destOrd="0" parTransId="{3C6160DF-91B7-4F6A-850F-E7EE4FB475B6}" sibTransId="{1CE61F43-E7FB-40C3-AEB5-7C61E0764116}"/>
    <dgm:cxn modelId="{3AAEA92E-D96E-4653-B098-7F6DCEC64EF2}" type="presOf" srcId="{D9CB63F4-9B71-4C68-ACC3-4FD48E9FCE62}" destId="{895C734C-436B-4231-9B5E-9A5351F4120E}" srcOrd="0" destOrd="0" presId="urn:microsoft.com/office/officeart/2005/8/layout/process1"/>
    <dgm:cxn modelId="{38E8120C-1E1A-4FCB-BD37-7DE4BB13ABB0}" type="presOf" srcId="{C2297305-4F7A-4176-BAFE-FE625CF41FE6}" destId="{61004E1C-4626-43E0-91BC-19E3E2E12683}" srcOrd="1" destOrd="0" presId="urn:microsoft.com/office/officeart/2005/8/layout/process1"/>
    <dgm:cxn modelId="{A89DA37C-2EA6-43B4-A7EF-4AA23F636EAB}" srcId="{F4DDBC21-D087-423A-B876-D1B35F4C611A}" destId="{1C43EA9B-1C43-4645-8586-5FCB2D731103}" srcOrd="3" destOrd="0" parTransId="{769836BC-C7CF-4BAF-9CED-D73D23F0CD8D}" sibTransId="{51BC2053-97C4-4BD3-B1EF-CFDA975E42D7}"/>
    <dgm:cxn modelId="{CEA696F0-3314-44F6-AB42-4EEDF49DD6E5}" type="presOf" srcId="{2C8650DD-4092-4B98-9712-F74D057CA2E2}" destId="{80BD9A92-6A39-4FC6-AC89-D8102B30B5EB}" srcOrd="0" destOrd="0" presId="urn:microsoft.com/office/officeart/2005/8/layout/process1"/>
    <dgm:cxn modelId="{1D14F6A6-7538-4305-AB4C-6CF5813B7F19}" type="presOf" srcId="{1CE61F43-E7FB-40C3-AEB5-7C61E0764116}" destId="{D6678B0F-A89E-4991-A665-7E27A2ED9EAD}" srcOrd="0" destOrd="0" presId="urn:microsoft.com/office/officeart/2005/8/layout/process1"/>
    <dgm:cxn modelId="{3AA72E0D-955F-46AA-A240-27765EE8F274}" type="presOf" srcId="{CAF51A49-CCB6-4509-B07E-D4E54994F0B3}" destId="{895EF813-8702-466F-827A-D89A0D64EE0C}" srcOrd="0" destOrd="0" presId="urn:microsoft.com/office/officeart/2005/8/layout/process1"/>
    <dgm:cxn modelId="{D2FD8F5C-63B3-44FF-90B7-AC8CEE79511D}" type="presOf" srcId="{1CE61F43-E7FB-40C3-AEB5-7C61E0764116}" destId="{2E61BF7B-EBA7-42FA-AB7E-D75F0C7E623C}" srcOrd="1" destOrd="0" presId="urn:microsoft.com/office/officeart/2005/8/layout/process1"/>
    <dgm:cxn modelId="{EA57FE0A-9DC9-4158-AAAB-5718BC96419A}" srcId="{F4DDBC21-D087-423A-B876-D1B35F4C611A}" destId="{D9CB63F4-9B71-4C68-ACC3-4FD48E9FCE62}" srcOrd="4" destOrd="0" parTransId="{86EFAA9D-2352-496E-8ECC-90723A9CE5A4}" sibTransId="{5AC8753E-F562-4945-9574-258787883F11}"/>
    <dgm:cxn modelId="{997ADC53-02FB-4973-BF1D-09731D8B6031}" type="presParOf" srcId="{EAF18A50-6C06-4226-898C-B22C96362E46}" destId="{895EF813-8702-466F-827A-D89A0D64EE0C}" srcOrd="0" destOrd="0" presId="urn:microsoft.com/office/officeart/2005/8/layout/process1"/>
    <dgm:cxn modelId="{177631D1-8FA3-4B64-AD7B-2F1745DF7C7D}" type="presParOf" srcId="{EAF18A50-6C06-4226-898C-B22C96362E46}" destId="{A4C775FA-1B36-483C-8E2B-79B95FF9FCBD}" srcOrd="1" destOrd="0" presId="urn:microsoft.com/office/officeart/2005/8/layout/process1"/>
    <dgm:cxn modelId="{27F7086C-C537-40B1-9585-1E1CB60C8589}" type="presParOf" srcId="{A4C775FA-1B36-483C-8E2B-79B95FF9FCBD}" destId="{499EF928-307C-4B1C-8460-C40B883C2867}" srcOrd="0" destOrd="0" presId="urn:microsoft.com/office/officeart/2005/8/layout/process1"/>
    <dgm:cxn modelId="{2D5DBCD0-1336-425F-A024-7B7156D6B4C4}" type="presParOf" srcId="{EAF18A50-6C06-4226-898C-B22C96362E46}" destId="{B05DC8E2-DE29-4036-87C4-81F5FD2F7CD1}" srcOrd="2" destOrd="0" presId="urn:microsoft.com/office/officeart/2005/8/layout/process1"/>
    <dgm:cxn modelId="{C58E26F3-278F-465A-8655-68B717E53629}" type="presParOf" srcId="{EAF18A50-6C06-4226-898C-B22C96362E46}" destId="{D6678B0F-A89E-4991-A665-7E27A2ED9EAD}" srcOrd="3" destOrd="0" presId="urn:microsoft.com/office/officeart/2005/8/layout/process1"/>
    <dgm:cxn modelId="{1F0EE05D-5031-45AF-9EC8-7D21C1FC587D}" type="presParOf" srcId="{D6678B0F-A89E-4991-A665-7E27A2ED9EAD}" destId="{2E61BF7B-EBA7-42FA-AB7E-D75F0C7E623C}" srcOrd="0" destOrd="0" presId="urn:microsoft.com/office/officeart/2005/8/layout/process1"/>
    <dgm:cxn modelId="{AA47ECB4-6C5A-4BC9-BDB8-6B8E9C116D14}" type="presParOf" srcId="{EAF18A50-6C06-4226-898C-B22C96362E46}" destId="{80BD9A92-6A39-4FC6-AC89-D8102B30B5EB}" srcOrd="4" destOrd="0" presId="urn:microsoft.com/office/officeart/2005/8/layout/process1"/>
    <dgm:cxn modelId="{E36FC105-583C-4FB6-933A-2B69384BAA9B}" type="presParOf" srcId="{EAF18A50-6C06-4226-898C-B22C96362E46}" destId="{515181FE-72DF-400C-8196-5A63DF24B53D}" srcOrd="5" destOrd="0" presId="urn:microsoft.com/office/officeart/2005/8/layout/process1"/>
    <dgm:cxn modelId="{534CF8B6-87D6-48AB-B604-A2A13B80BD02}" type="presParOf" srcId="{515181FE-72DF-400C-8196-5A63DF24B53D}" destId="{61004E1C-4626-43E0-91BC-19E3E2E12683}" srcOrd="0" destOrd="0" presId="urn:microsoft.com/office/officeart/2005/8/layout/process1"/>
    <dgm:cxn modelId="{078F10E4-6C60-4AA6-A532-9B1F336A2546}" type="presParOf" srcId="{EAF18A50-6C06-4226-898C-B22C96362E46}" destId="{035981A9-8C18-443D-AF80-15BF958BA0E8}" srcOrd="6" destOrd="0" presId="urn:microsoft.com/office/officeart/2005/8/layout/process1"/>
    <dgm:cxn modelId="{7C58138B-7C41-403A-9F2C-D9C97DF92791}" type="presParOf" srcId="{EAF18A50-6C06-4226-898C-B22C96362E46}" destId="{B9CAF3FD-E714-4A85-9E7C-819FC2BC3367}" srcOrd="7" destOrd="0" presId="urn:microsoft.com/office/officeart/2005/8/layout/process1"/>
    <dgm:cxn modelId="{F602B9BA-7ABF-4891-AAF2-0DE2F706B1A0}" type="presParOf" srcId="{B9CAF3FD-E714-4A85-9E7C-819FC2BC3367}" destId="{A3E4FC73-1DEF-4281-B3AB-8E85598F4AA4}" srcOrd="0" destOrd="0" presId="urn:microsoft.com/office/officeart/2005/8/layout/process1"/>
    <dgm:cxn modelId="{FA7D6230-BEAB-4BC1-A39C-E4BB906B1B66}" type="presParOf" srcId="{EAF18A50-6C06-4226-898C-B22C96362E46}" destId="{895C734C-436B-4231-9B5E-9A5351F4120E}" srcOrd="8"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376672-3094-4F8F-8C0F-DBC0C55DB36E}">
      <dsp:nvSpPr>
        <dsp:cNvPr id="0" name=""/>
        <dsp:cNvSpPr/>
      </dsp:nvSpPr>
      <dsp:spPr>
        <a:xfrm>
          <a:off x="3818" y="1177350"/>
          <a:ext cx="2556881" cy="2171261"/>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90000"/>
            </a:lnSpc>
            <a:spcBef>
              <a:spcPct val="0"/>
            </a:spcBef>
            <a:spcAft>
              <a:spcPct val="15000"/>
            </a:spcAft>
            <a:buChar char="••"/>
          </a:pPr>
          <a:r>
            <a:rPr lang="en-GB" sz="1400" kern="1200" dirty="0" err="1"/>
            <a:t>Dikeluarkan</a:t>
          </a:r>
          <a:r>
            <a:rPr lang="en-GB" sz="1400" kern="1200" dirty="0"/>
            <a:t> </a:t>
          </a:r>
          <a:r>
            <a:rPr lang="en-GB" sz="1400" kern="1200" dirty="0" err="1"/>
            <a:t>tanggal</a:t>
          </a:r>
          <a:r>
            <a:rPr lang="en-GB" sz="1400" kern="1200" dirty="0"/>
            <a:t> 20 </a:t>
          </a:r>
          <a:r>
            <a:rPr lang="en-GB" sz="1400" kern="1200" dirty="0" err="1"/>
            <a:t>Juli</a:t>
          </a:r>
          <a:r>
            <a:rPr lang="en-GB" sz="1400" kern="1200" dirty="0"/>
            <a:t> 2011</a:t>
          </a:r>
          <a:endParaRPr lang="id-ID" sz="1400" kern="1200" dirty="0"/>
        </a:p>
        <a:p>
          <a:pPr marL="114300" lvl="1" indent="-114300" algn="l" defTabSz="622300">
            <a:lnSpc>
              <a:spcPct val="90000"/>
            </a:lnSpc>
            <a:spcBef>
              <a:spcPct val="0"/>
            </a:spcBef>
            <a:spcAft>
              <a:spcPct val="15000"/>
            </a:spcAft>
            <a:buChar char="••"/>
          </a:pPr>
          <a:r>
            <a:rPr lang="en-GB" sz="1400" kern="1200" dirty="0" err="1"/>
            <a:t>Pemeriksaan</a:t>
          </a:r>
          <a:r>
            <a:rPr lang="en-GB" sz="1400" kern="1200" dirty="0"/>
            <a:t> </a:t>
          </a:r>
          <a:r>
            <a:rPr lang="en-GB" sz="1400" kern="1200" dirty="0" err="1"/>
            <a:t>perpajakan</a:t>
          </a:r>
          <a:r>
            <a:rPr lang="en-GB" sz="1400" kern="1200" dirty="0"/>
            <a:t> PT KA </a:t>
          </a:r>
          <a:r>
            <a:rPr lang="en-GB" sz="1400" kern="1200" dirty="0" err="1"/>
            <a:t>untuk</a:t>
          </a:r>
          <a:r>
            <a:rPr lang="en-GB" sz="1400" kern="1200" dirty="0"/>
            <a:t> </a:t>
          </a:r>
          <a:r>
            <a:rPr lang="en-GB" sz="1400" kern="1200" dirty="0" err="1"/>
            <a:t>PPh</a:t>
          </a:r>
          <a:r>
            <a:rPr lang="en-GB" sz="1400" kern="1200" dirty="0"/>
            <a:t> </a:t>
          </a:r>
          <a:r>
            <a:rPr lang="en-GB" sz="1400" kern="1200" dirty="0" err="1"/>
            <a:t>Badan</a:t>
          </a:r>
          <a:r>
            <a:rPr lang="en-GB" sz="1400" kern="1200" dirty="0"/>
            <a:t> </a:t>
          </a:r>
          <a:r>
            <a:rPr lang="en-GB" sz="1400" kern="1200" dirty="0" err="1"/>
            <a:t>tahun</a:t>
          </a:r>
          <a:r>
            <a:rPr lang="en-GB" sz="1400" kern="1200" dirty="0"/>
            <a:t> </a:t>
          </a:r>
          <a:r>
            <a:rPr lang="en-GB" sz="1400" kern="1200" dirty="0" err="1"/>
            <a:t>fiskal</a:t>
          </a:r>
          <a:r>
            <a:rPr lang="en-GB" sz="1400" kern="1200" dirty="0"/>
            <a:t> 2010</a:t>
          </a:r>
          <a:endParaRPr lang="id-ID" sz="1400" kern="1200" dirty="0"/>
        </a:p>
        <a:p>
          <a:pPr marL="114300" lvl="1" indent="-114300" algn="l" defTabSz="622300">
            <a:lnSpc>
              <a:spcPct val="90000"/>
            </a:lnSpc>
            <a:spcBef>
              <a:spcPct val="0"/>
            </a:spcBef>
            <a:spcAft>
              <a:spcPct val="15000"/>
            </a:spcAft>
            <a:buChar char="••"/>
          </a:pPr>
          <a:r>
            <a:rPr lang="en-GB" sz="1400" kern="1200" dirty="0" err="1"/>
            <a:t>Dilakukan</a:t>
          </a:r>
          <a:r>
            <a:rPr lang="en-GB" sz="1400" kern="1200" dirty="0"/>
            <a:t> </a:t>
          </a:r>
          <a:r>
            <a:rPr lang="en-GB" sz="1400" kern="1200" dirty="0" err="1"/>
            <a:t>selama</a:t>
          </a:r>
          <a:r>
            <a:rPr lang="en-GB" sz="1400" kern="1200" dirty="0"/>
            <a:t> </a:t>
          </a:r>
          <a:r>
            <a:rPr lang="en-GB" sz="1400" kern="1200" dirty="0" err="1"/>
            <a:t>kurang</a:t>
          </a:r>
          <a:r>
            <a:rPr lang="en-GB" sz="1400" kern="1200" dirty="0"/>
            <a:t> </a:t>
          </a:r>
          <a:r>
            <a:rPr lang="en-GB" sz="1400" kern="1200" dirty="0" err="1"/>
            <a:t>lebih</a:t>
          </a:r>
          <a:r>
            <a:rPr lang="en-GB" sz="1400" kern="1200" dirty="0"/>
            <a:t> 6 </a:t>
          </a:r>
          <a:r>
            <a:rPr lang="en-GB" sz="1400" kern="1200" dirty="0" err="1"/>
            <a:t>bulan</a:t>
          </a:r>
          <a:endParaRPr lang="id-ID" sz="1400" kern="1200" dirty="0"/>
        </a:p>
      </dsp:txBody>
      <dsp:txXfrm>
        <a:off x="53785" y="1227317"/>
        <a:ext cx="2456947" cy="1606057"/>
      </dsp:txXfrm>
    </dsp:sp>
    <dsp:sp modelId="{04C11503-4398-4A33-976A-BA81B373DA00}">
      <dsp:nvSpPr>
        <dsp:cNvPr id="0" name=""/>
        <dsp:cNvSpPr/>
      </dsp:nvSpPr>
      <dsp:spPr>
        <a:xfrm>
          <a:off x="1650671" y="1764685"/>
          <a:ext cx="2235710" cy="2235710"/>
        </a:xfrm>
        <a:prstGeom prst="leftCircularArrow">
          <a:avLst>
            <a:gd name="adj1" fmla="val 2589"/>
            <a:gd name="adj2" fmla="val 314452"/>
            <a:gd name="adj3" fmla="val 1816717"/>
            <a:gd name="adj4" fmla="val 8751243"/>
            <a:gd name="adj5" fmla="val 3021"/>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811258B-A962-4C0E-8851-208432561733}">
      <dsp:nvSpPr>
        <dsp:cNvPr id="0" name=""/>
        <dsp:cNvSpPr/>
      </dsp:nvSpPr>
      <dsp:spPr>
        <a:xfrm>
          <a:off x="1094699" y="2838066"/>
          <a:ext cx="1601160" cy="636728"/>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n-GB" sz="1300" kern="1200"/>
            <a:t>Surat Perintah Pemeriksaan Pajak</a:t>
          </a:r>
          <a:endParaRPr lang="id-ID" sz="1300" kern="1200"/>
        </a:p>
      </dsp:txBody>
      <dsp:txXfrm>
        <a:off x="1113348" y="2856715"/>
        <a:ext cx="1563862" cy="599430"/>
      </dsp:txXfrm>
    </dsp:sp>
    <dsp:sp modelId="{CD777CD9-0878-4A42-B551-0028A2E60302}">
      <dsp:nvSpPr>
        <dsp:cNvPr id="0" name=""/>
        <dsp:cNvSpPr/>
      </dsp:nvSpPr>
      <dsp:spPr>
        <a:xfrm>
          <a:off x="2836359" y="1177350"/>
          <a:ext cx="2556881" cy="2171261"/>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1450" lvl="1" indent="-171450" algn="l" defTabSz="800100">
            <a:lnSpc>
              <a:spcPct val="90000"/>
            </a:lnSpc>
            <a:spcBef>
              <a:spcPct val="0"/>
            </a:spcBef>
            <a:spcAft>
              <a:spcPct val="15000"/>
            </a:spcAft>
            <a:buChar char="••"/>
          </a:pPr>
          <a:r>
            <a:rPr lang="en-GB" sz="1800" kern="1200" dirty="0" err="1"/>
            <a:t>Diberitahukan</a:t>
          </a:r>
          <a:r>
            <a:rPr lang="en-GB" sz="1800" kern="1200" dirty="0"/>
            <a:t> </a:t>
          </a:r>
          <a:r>
            <a:rPr lang="en-GB" sz="1800" kern="1200" dirty="0" err="1"/>
            <a:t>tanggal</a:t>
          </a:r>
          <a:r>
            <a:rPr lang="en-GB" sz="1800" kern="1200" dirty="0"/>
            <a:t> 15 </a:t>
          </a:r>
          <a:r>
            <a:rPr lang="en-GB" sz="1800" kern="1200" dirty="0" err="1"/>
            <a:t>Januari</a:t>
          </a:r>
          <a:r>
            <a:rPr lang="en-GB" sz="1800" kern="1200" dirty="0"/>
            <a:t> 2012</a:t>
          </a:r>
          <a:endParaRPr lang="id-ID" sz="1800" kern="1200" dirty="0"/>
        </a:p>
        <a:p>
          <a:pPr marL="171450" lvl="1" indent="-171450" algn="l" defTabSz="800100">
            <a:lnSpc>
              <a:spcPct val="90000"/>
            </a:lnSpc>
            <a:spcBef>
              <a:spcPct val="0"/>
            </a:spcBef>
            <a:spcAft>
              <a:spcPct val="15000"/>
            </a:spcAft>
            <a:buChar char="••"/>
          </a:pPr>
          <a:r>
            <a:rPr lang="en-GB" sz="1800" kern="1200" dirty="0" err="1"/>
            <a:t>Rincian</a:t>
          </a:r>
          <a:r>
            <a:rPr lang="en-GB" sz="1800" kern="1200" dirty="0"/>
            <a:t> </a:t>
          </a:r>
          <a:r>
            <a:rPr lang="en-GB" sz="1800" kern="1200" dirty="0" err="1"/>
            <a:t>pada</a:t>
          </a:r>
          <a:r>
            <a:rPr lang="en-GB" sz="1800" kern="1200" dirty="0"/>
            <a:t> </a:t>
          </a:r>
          <a:r>
            <a:rPr lang="en-GB" sz="1800" kern="1200" dirty="0" err="1"/>
            <a:t>Tabel</a:t>
          </a:r>
          <a:r>
            <a:rPr lang="en-GB" sz="1800" kern="1200" dirty="0"/>
            <a:t> 1</a:t>
          </a:r>
          <a:endParaRPr lang="id-ID" sz="1800" kern="1200" dirty="0"/>
        </a:p>
      </dsp:txBody>
      <dsp:txXfrm>
        <a:off x="2886326" y="1692587"/>
        <a:ext cx="2456947" cy="1606057"/>
      </dsp:txXfrm>
    </dsp:sp>
    <dsp:sp modelId="{8063AC76-0283-453C-821E-C20F1733766F}">
      <dsp:nvSpPr>
        <dsp:cNvPr id="0" name=""/>
        <dsp:cNvSpPr/>
      </dsp:nvSpPr>
      <dsp:spPr>
        <a:xfrm>
          <a:off x="4371359" y="444852"/>
          <a:ext cx="2571083" cy="2571083"/>
        </a:xfrm>
        <a:prstGeom prst="circularArrow">
          <a:avLst>
            <a:gd name="adj1" fmla="val 2252"/>
            <a:gd name="adj2" fmla="val 271307"/>
            <a:gd name="adj3" fmla="val 19776598"/>
            <a:gd name="adj4" fmla="val 12798927"/>
            <a:gd name="adj5" fmla="val 2627"/>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71A7820-4030-47C5-821B-3C2691DEB1D3}">
      <dsp:nvSpPr>
        <dsp:cNvPr id="0" name=""/>
        <dsp:cNvSpPr/>
      </dsp:nvSpPr>
      <dsp:spPr>
        <a:xfrm>
          <a:off x="3834452" y="1058757"/>
          <a:ext cx="1601160" cy="636728"/>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n-GB" sz="1300" kern="1200"/>
            <a:t>Surat Pemberitahuan Hasil Pemeriksaan</a:t>
          </a:r>
          <a:endParaRPr lang="id-ID" sz="1300" kern="1200"/>
        </a:p>
      </dsp:txBody>
      <dsp:txXfrm>
        <a:off x="3853101" y="1077406"/>
        <a:ext cx="1563862" cy="599430"/>
      </dsp:txXfrm>
    </dsp:sp>
    <dsp:sp modelId="{5187BEE3-DE2F-4BFB-B645-87AE160C1899}">
      <dsp:nvSpPr>
        <dsp:cNvPr id="0" name=""/>
        <dsp:cNvSpPr/>
      </dsp:nvSpPr>
      <dsp:spPr>
        <a:xfrm>
          <a:off x="5668900" y="1177350"/>
          <a:ext cx="2556881" cy="2171261"/>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en-GB" sz="1600" kern="1200" dirty="0" err="1"/>
            <a:t>Memeberi</a:t>
          </a:r>
          <a:r>
            <a:rPr lang="en-GB" sz="1600" kern="1200" dirty="0"/>
            <a:t> </a:t>
          </a:r>
          <a:r>
            <a:rPr lang="en-GB" sz="1600" kern="1200" dirty="0" err="1"/>
            <a:t>tanggapan</a:t>
          </a:r>
          <a:r>
            <a:rPr lang="en-GB" sz="1600" kern="1200" dirty="0"/>
            <a:t> </a:t>
          </a:r>
          <a:r>
            <a:rPr lang="en-GB" sz="1600" kern="1200" dirty="0" err="1"/>
            <a:t>atas</a:t>
          </a:r>
          <a:r>
            <a:rPr lang="en-GB" sz="1600" kern="1200" dirty="0"/>
            <a:t> SPHP </a:t>
          </a:r>
          <a:r>
            <a:rPr lang="en-GB" sz="1600" kern="1200" dirty="0" err="1"/>
            <a:t>tanggal</a:t>
          </a:r>
          <a:r>
            <a:rPr lang="en-GB" sz="1600" kern="1200" dirty="0"/>
            <a:t> 21 </a:t>
          </a:r>
          <a:r>
            <a:rPr lang="en-GB" sz="1600" kern="1200" dirty="0" err="1"/>
            <a:t>Januari</a:t>
          </a:r>
          <a:r>
            <a:rPr lang="en-GB" sz="1600" kern="1200" dirty="0"/>
            <a:t> 2012</a:t>
          </a:r>
          <a:endParaRPr lang="id-ID" sz="1600" kern="1200" dirty="0"/>
        </a:p>
        <a:p>
          <a:pPr marL="171450" lvl="1" indent="-171450" algn="l" defTabSz="711200">
            <a:lnSpc>
              <a:spcPct val="90000"/>
            </a:lnSpc>
            <a:spcBef>
              <a:spcPct val="0"/>
            </a:spcBef>
            <a:spcAft>
              <a:spcPct val="15000"/>
            </a:spcAft>
            <a:buChar char="••"/>
          </a:pPr>
          <a:r>
            <a:rPr lang="en-GB" sz="1600" kern="1200" dirty="0" err="1"/>
            <a:t>Isinya</a:t>
          </a:r>
          <a:r>
            <a:rPr lang="en-GB" sz="1600" kern="1200" dirty="0"/>
            <a:t> </a:t>
          </a:r>
          <a:r>
            <a:rPr lang="en-GB" sz="1600" kern="1200" dirty="0" err="1"/>
            <a:t>menolak</a:t>
          </a:r>
          <a:r>
            <a:rPr lang="en-GB" sz="1600" kern="1200" dirty="0"/>
            <a:t> </a:t>
          </a:r>
          <a:r>
            <a:rPr lang="en-GB" sz="1600" kern="1200" dirty="0" err="1"/>
            <a:t>sebagian</a:t>
          </a:r>
          <a:r>
            <a:rPr lang="en-GB" sz="1600" kern="1200" dirty="0"/>
            <a:t> </a:t>
          </a:r>
          <a:r>
            <a:rPr lang="en-GB" sz="1600" kern="1200" dirty="0" err="1"/>
            <a:t>hasil</a:t>
          </a:r>
          <a:r>
            <a:rPr lang="en-GB" sz="1600" kern="1200" dirty="0"/>
            <a:t> </a:t>
          </a:r>
          <a:r>
            <a:rPr lang="en-GB" sz="1600" kern="1200" dirty="0" err="1"/>
            <a:t>pemeriksaan</a:t>
          </a:r>
          <a:endParaRPr lang="id-ID" sz="1600" kern="1200" dirty="0"/>
        </a:p>
        <a:p>
          <a:pPr marL="171450" lvl="1" indent="-171450" algn="l" defTabSz="711200">
            <a:lnSpc>
              <a:spcPct val="90000"/>
            </a:lnSpc>
            <a:spcBef>
              <a:spcPct val="0"/>
            </a:spcBef>
            <a:spcAft>
              <a:spcPct val="15000"/>
            </a:spcAft>
            <a:buChar char="••"/>
          </a:pPr>
          <a:r>
            <a:rPr lang="en-GB" sz="1600" kern="1200" dirty="0" err="1"/>
            <a:t>Rincian</a:t>
          </a:r>
          <a:r>
            <a:rPr lang="en-GB" sz="1600" kern="1200" dirty="0"/>
            <a:t> </a:t>
          </a:r>
          <a:r>
            <a:rPr lang="en-GB" sz="1600" kern="1200" dirty="0" err="1"/>
            <a:t>pada</a:t>
          </a:r>
          <a:r>
            <a:rPr lang="en-GB" sz="1600" kern="1200" dirty="0"/>
            <a:t> </a:t>
          </a:r>
          <a:r>
            <a:rPr lang="en-GB" sz="1600" kern="1200" dirty="0" err="1"/>
            <a:t>Tabel</a:t>
          </a:r>
          <a:r>
            <a:rPr lang="en-GB" sz="1600" kern="1200" dirty="0"/>
            <a:t> 2</a:t>
          </a:r>
          <a:endParaRPr lang="id-ID" sz="1600" kern="1200" dirty="0"/>
        </a:p>
      </dsp:txBody>
      <dsp:txXfrm>
        <a:off x="5718867" y="1227317"/>
        <a:ext cx="2456947" cy="1606057"/>
      </dsp:txXfrm>
    </dsp:sp>
    <dsp:sp modelId="{E1AE2909-93A5-46A3-A4BE-F6D3264AD0D9}">
      <dsp:nvSpPr>
        <dsp:cNvPr id="0" name=""/>
        <dsp:cNvSpPr/>
      </dsp:nvSpPr>
      <dsp:spPr>
        <a:xfrm>
          <a:off x="6608887" y="2849381"/>
          <a:ext cx="1601160" cy="636728"/>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n-GB" sz="1300" kern="1200"/>
            <a:t>Tanggapan SPHP</a:t>
          </a:r>
          <a:endParaRPr lang="id-ID" sz="1300" kern="1200"/>
        </a:p>
      </dsp:txBody>
      <dsp:txXfrm>
        <a:off x="6627536" y="2868030"/>
        <a:ext cx="1563862" cy="5994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376672-3094-4F8F-8C0F-DBC0C55DB36E}">
      <dsp:nvSpPr>
        <dsp:cNvPr id="0" name=""/>
        <dsp:cNvSpPr/>
      </dsp:nvSpPr>
      <dsp:spPr>
        <a:xfrm>
          <a:off x="92374" y="642447"/>
          <a:ext cx="3816685" cy="3241067"/>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285750" lvl="1" indent="-285750" algn="l" defTabSz="1244600">
            <a:lnSpc>
              <a:spcPct val="90000"/>
            </a:lnSpc>
            <a:spcBef>
              <a:spcPct val="0"/>
            </a:spcBef>
            <a:spcAft>
              <a:spcPct val="15000"/>
            </a:spcAft>
            <a:buChar char="••"/>
          </a:pPr>
          <a:r>
            <a:rPr lang="en-GB" sz="2800" kern="1200" dirty="0" err="1" smtClean="0"/>
            <a:t>Pemeriksaan</a:t>
          </a:r>
          <a:r>
            <a:rPr lang="en-GB" sz="2800" kern="1200" dirty="0" smtClean="0"/>
            <a:t> </a:t>
          </a:r>
          <a:r>
            <a:rPr lang="en-GB" sz="2800" kern="1200" dirty="0" err="1" smtClean="0"/>
            <a:t>tidak</a:t>
          </a:r>
          <a:r>
            <a:rPr lang="en-GB" sz="2800" kern="1200" dirty="0" smtClean="0"/>
            <a:t> </a:t>
          </a:r>
          <a:r>
            <a:rPr lang="en-GB" sz="2800" kern="1200" dirty="0" err="1" smtClean="0"/>
            <a:t>menyetujui</a:t>
          </a:r>
          <a:r>
            <a:rPr lang="en-GB" sz="2800" kern="1200" dirty="0" smtClean="0"/>
            <a:t> </a:t>
          </a:r>
          <a:r>
            <a:rPr lang="en-GB" sz="2800" kern="1200" dirty="0" err="1" smtClean="0"/>
            <a:t>seluruh</a:t>
          </a:r>
          <a:r>
            <a:rPr lang="en-GB" sz="2800" kern="1200" dirty="0" smtClean="0"/>
            <a:t> </a:t>
          </a:r>
          <a:r>
            <a:rPr lang="en-GB" sz="2800" kern="1200" dirty="0" err="1" smtClean="0"/>
            <a:t>poin-poin</a:t>
          </a:r>
          <a:r>
            <a:rPr lang="en-GB" sz="2800" kern="1200" dirty="0" smtClean="0"/>
            <a:t> yang </a:t>
          </a:r>
          <a:r>
            <a:rPr lang="en-GB" sz="2800" kern="1200" dirty="0" err="1" smtClean="0"/>
            <a:t>ditolak</a:t>
          </a:r>
          <a:endParaRPr lang="id-ID" sz="2800" kern="1200" dirty="0"/>
        </a:p>
      </dsp:txBody>
      <dsp:txXfrm>
        <a:off x="166960" y="717033"/>
        <a:ext cx="3667513" cy="2397380"/>
      </dsp:txXfrm>
    </dsp:sp>
    <dsp:sp modelId="{04C11503-4398-4A33-976A-BA81B373DA00}">
      <dsp:nvSpPr>
        <dsp:cNvPr id="0" name=""/>
        <dsp:cNvSpPr/>
      </dsp:nvSpPr>
      <dsp:spPr>
        <a:xfrm>
          <a:off x="2550650" y="1519168"/>
          <a:ext cx="3337270" cy="3337270"/>
        </a:xfrm>
        <a:prstGeom prst="leftCircularArrow">
          <a:avLst>
            <a:gd name="adj1" fmla="val 2589"/>
            <a:gd name="adj2" fmla="val 314452"/>
            <a:gd name="adj3" fmla="val 1816717"/>
            <a:gd name="adj4" fmla="val 8751243"/>
            <a:gd name="adj5" fmla="val 3021"/>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811258B-A962-4C0E-8851-208432561733}">
      <dsp:nvSpPr>
        <dsp:cNvPr id="0" name=""/>
        <dsp:cNvSpPr/>
      </dsp:nvSpPr>
      <dsp:spPr>
        <a:xfrm>
          <a:off x="1720744" y="3121417"/>
          <a:ext cx="2390070" cy="95045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en-GB" sz="2200" kern="1200" dirty="0" err="1" smtClean="0"/>
            <a:t>Pemeriksa</a:t>
          </a:r>
          <a:r>
            <a:rPr lang="en-GB" sz="2200" kern="1200" dirty="0" smtClean="0"/>
            <a:t> </a:t>
          </a:r>
          <a:r>
            <a:rPr lang="en-GB" sz="2200" kern="1200" dirty="0" err="1" smtClean="0"/>
            <a:t>menolak</a:t>
          </a:r>
          <a:r>
            <a:rPr lang="en-GB" sz="2200" kern="1200" dirty="0" smtClean="0"/>
            <a:t> </a:t>
          </a:r>
          <a:r>
            <a:rPr lang="en-GB" sz="2200" kern="1200" dirty="0" err="1" smtClean="0"/>
            <a:t>tanggapan</a:t>
          </a:r>
          <a:endParaRPr lang="id-ID" sz="2200" kern="1200" dirty="0"/>
        </a:p>
      </dsp:txBody>
      <dsp:txXfrm>
        <a:off x="1748582" y="3149255"/>
        <a:ext cx="2334394" cy="894776"/>
      </dsp:txXfrm>
    </dsp:sp>
    <dsp:sp modelId="{CD777CD9-0878-4A42-B551-0028A2E60302}">
      <dsp:nvSpPr>
        <dsp:cNvPr id="0" name=""/>
        <dsp:cNvSpPr/>
      </dsp:nvSpPr>
      <dsp:spPr>
        <a:xfrm>
          <a:off x="4320540" y="642447"/>
          <a:ext cx="3816685" cy="3241067"/>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285750" lvl="1" indent="-285750" algn="l" defTabSz="1244600">
            <a:lnSpc>
              <a:spcPct val="90000"/>
            </a:lnSpc>
            <a:spcBef>
              <a:spcPct val="0"/>
            </a:spcBef>
            <a:spcAft>
              <a:spcPct val="15000"/>
            </a:spcAft>
            <a:buChar char="••"/>
          </a:pPr>
          <a:r>
            <a:rPr lang="en-GB" sz="2800" kern="1200" dirty="0" err="1" smtClean="0"/>
            <a:t>Menerbitkan</a:t>
          </a:r>
          <a:r>
            <a:rPr lang="en-GB" sz="2800" kern="1200" dirty="0" smtClean="0"/>
            <a:t> SKPKB </a:t>
          </a:r>
          <a:r>
            <a:rPr lang="en-GB" sz="2800" kern="1200" dirty="0" err="1" smtClean="0"/>
            <a:t>tanggal</a:t>
          </a:r>
          <a:r>
            <a:rPr lang="en-GB" sz="2800" kern="1200" dirty="0" smtClean="0"/>
            <a:t> 5 </a:t>
          </a:r>
          <a:r>
            <a:rPr lang="en-GB" sz="2800" kern="1200" dirty="0" err="1" smtClean="0"/>
            <a:t>Februari</a:t>
          </a:r>
          <a:r>
            <a:rPr lang="en-GB" sz="2800" kern="1200" dirty="0" smtClean="0"/>
            <a:t> 2012 </a:t>
          </a:r>
          <a:r>
            <a:rPr lang="en-GB" sz="2800" kern="1200" dirty="0" err="1" smtClean="0"/>
            <a:t>sebesar</a:t>
          </a:r>
          <a:r>
            <a:rPr lang="en-GB" sz="2800" kern="1200" dirty="0" smtClean="0"/>
            <a:t> Rp472.627.739</a:t>
          </a:r>
          <a:endParaRPr lang="id-ID" sz="2800" kern="1200" dirty="0"/>
        </a:p>
      </dsp:txBody>
      <dsp:txXfrm>
        <a:off x="4395126" y="1411548"/>
        <a:ext cx="3667513" cy="2397380"/>
      </dsp:txXfrm>
    </dsp:sp>
    <dsp:sp modelId="{271A7820-4030-47C5-821B-3C2691DEB1D3}">
      <dsp:nvSpPr>
        <dsp:cNvPr id="0" name=""/>
        <dsp:cNvSpPr/>
      </dsp:nvSpPr>
      <dsp:spPr>
        <a:xfrm>
          <a:off x="5810405" y="465422"/>
          <a:ext cx="2390070" cy="95045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en-GB" sz="2200" kern="1200" dirty="0" err="1" smtClean="0"/>
            <a:t>Menerbitkan</a:t>
          </a:r>
          <a:r>
            <a:rPr lang="en-GB" sz="2200" kern="1200" dirty="0" smtClean="0"/>
            <a:t> SKPKB</a:t>
          </a:r>
          <a:endParaRPr lang="id-ID" sz="2200" kern="1200" dirty="0"/>
        </a:p>
      </dsp:txBody>
      <dsp:txXfrm>
        <a:off x="5838243" y="493260"/>
        <a:ext cx="2334394" cy="8947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5EF813-8702-466F-827A-D89A0D64EE0C}">
      <dsp:nvSpPr>
        <dsp:cNvPr id="0" name=""/>
        <dsp:cNvSpPr/>
      </dsp:nvSpPr>
      <dsp:spPr>
        <a:xfrm>
          <a:off x="0" y="1240499"/>
          <a:ext cx="1098867" cy="93748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kern="1200" dirty="0" smtClean="0"/>
            <a:t>WP </a:t>
          </a:r>
          <a:r>
            <a:rPr lang="en-US" sz="1400" kern="1200" dirty="0" err="1" smtClean="0"/>
            <a:t>menerima</a:t>
          </a:r>
          <a:r>
            <a:rPr lang="en-US" sz="1400" kern="1200" dirty="0" smtClean="0"/>
            <a:t> SPHP</a:t>
          </a:r>
          <a:endParaRPr lang="en-US" sz="1400" kern="1200" dirty="0"/>
        </a:p>
      </dsp:txBody>
      <dsp:txXfrm>
        <a:off x="27458" y="1267957"/>
        <a:ext cx="1043951" cy="882573"/>
      </dsp:txXfrm>
    </dsp:sp>
    <dsp:sp modelId="{A4C775FA-1B36-483C-8E2B-79B95FF9FCBD}">
      <dsp:nvSpPr>
        <dsp:cNvPr id="0" name=""/>
        <dsp:cNvSpPr/>
      </dsp:nvSpPr>
      <dsp:spPr>
        <a:xfrm rot="19585963">
          <a:off x="1185510" y="1142060"/>
          <a:ext cx="279801" cy="10452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a:off x="1188125" y="1171635"/>
        <a:ext cx="248442" cy="62717"/>
      </dsp:txXfrm>
    </dsp:sp>
    <dsp:sp modelId="{B05DC8E2-DE29-4036-87C4-81F5FD2F7CD1}">
      <dsp:nvSpPr>
        <dsp:cNvPr id="0" name=""/>
        <dsp:cNvSpPr/>
      </dsp:nvSpPr>
      <dsp:spPr>
        <a:xfrm>
          <a:off x="1538756" y="91048"/>
          <a:ext cx="1193664" cy="1131325"/>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kern="1200" dirty="0" smtClean="0"/>
            <a:t>(paling lama) 7 HARI KERJA  KEMUDIAN….</a:t>
          </a:r>
          <a:endParaRPr lang="en-US" sz="1400" kern="1200" dirty="0"/>
        </a:p>
      </dsp:txBody>
      <dsp:txXfrm>
        <a:off x="1571891" y="124183"/>
        <a:ext cx="1127394" cy="1065055"/>
      </dsp:txXfrm>
    </dsp:sp>
    <dsp:sp modelId="{D6678B0F-A89E-4991-A665-7E27A2ED9EAD}">
      <dsp:nvSpPr>
        <dsp:cNvPr id="0" name=""/>
        <dsp:cNvSpPr/>
      </dsp:nvSpPr>
      <dsp:spPr>
        <a:xfrm rot="836499">
          <a:off x="2869987" y="825296"/>
          <a:ext cx="310482" cy="104529"/>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a:off x="2870449" y="842424"/>
        <a:ext cx="279123" cy="62717"/>
      </dsp:txXfrm>
    </dsp:sp>
    <dsp:sp modelId="{80BD9A92-6A39-4FC6-AC89-D8102B30B5EB}">
      <dsp:nvSpPr>
        <dsp:cNvPr id="0" name=""/>
        <dsp:cNvSpPr/>
      </dsp:nvSpPr>
      <dsp:spPr>
        <a:xfrm>
          <a:off x="3300980" y="0"/>
          <a:ext cx="1421163" cy="2244828"/>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kern="1200" dirty="0" err="1" smtClean="0"/>
            <a:t>Berhak</a:t>
          </a:r>
          <a:r>
            <a:rPr lang="en-US" sz="1400" kern="1200" dirty="0" smtClean="0"/>
            <a:t> </a:t>
          </a:r>
          <a:r>
            <a:rPr lang="en-US" sz="1400" kern="1200" dirty="0" err="1" smtClean="0"/>
            <a:t>hadir</a:t>
          </a:r>
          <a:r>
            <a:rPr lang="en-US" sz="1400" kern="1200" dirty="0" smtClean="0"/>
            <a:t> </a:t>
          </a:r>
          <a:r>
            <a:rPr lang="en-US" sz="1400" i="0" kern="1200" dirty="0" err="1" smtClean="0"/>
            <a:t>untuk</a:t>
          </a:r>
          <a:r>
            <a:rPr lang="en-US" sz="1400" i="0" kern="1200" dirty="0" smtClean="0"/>
            <a:t> </a:t>
          </a:r>
          <a:r>
            <a:rPr lang="en-US" sz="1400" i="0" kern="1200" dirty="0" err="1" smtClean="0"/>
            <a:t>melakukan</a:t>
          </a:r>
          <a:r>
            <a:rPr lang="en-US" sz="1400" i="0" kern="1200" dirty="0" smtClean="0"/>
            <a:t> </a:t>
          </a:r>
          <a:r>
            <a:rPr lang="en-US" sz="1400" i="0" kern="1200" dirty="0" err="1" smtClean="0"/>
            <a:t>pembahasan</a:t>
          </a:r>
          <a:r>
            <a:rPr lang="en-US" sz="1400" i="0" kern="1200" dirty="0" smtClean="0"/>
            <a:t> </a:t>
          </a:r>
          <a:r>
            <a:rPr lang="en-US" sz="1400" i="0" kern="1200" dirty="0" err="1" smtClean="0"/>
            <a:t>akhir</a:t>
          </a:r>
          <a:r>
            <a:rPr lang="en-US" sz="1400" i="0" kern="1200" dirty="0" smtClean="0"/>
            <a:t> </a:t>
          </a:r>
          <a:r>
            <a:rPr lang="en-US" sz="1400" i="0" kern="1200" dirty="0" err="1" smtClean="0"/>
            <a:t>hasil</a:t>
          </a:r>
          <a:r>
            <a:rPr lang="en-US" sz="1400" i="0" kern="1200" dirty="0" smtClean="0"/>
            <a:t> </a:t>
          </a:r>
          <a:r>
            <a:rPr lang="en-US" sz="1400" i="0" kern="1200" dirty="0" err="1" smtClean="0"/>
            <a:t>pemeriksaan</a:t>
          </a:r>
          <a:r>
            <a:rPr lang="en-US" sz="1400" i="0" kern="1200" dirty="0" smtClean="0"/>
            <a:t> </a:t>
          </a:r>
          <a:endParaRPr lang="en-US" sz="1400" i="0" kern="1200" dirty="0"/>
        </a:p>
      </dsp:txBody>
      <dsp:txXfrm>
        <a:off x="3342604" y="41624"/>
        <a:ext cx="1337915" cy="2161580"/>
      </dsp:txXfrm>
    </dsp:sp>
    <dsp:sp modelId="{515181FE-72DF-400C-8196-5A63DF24B53D}">
      <dsp:nvSpPr>
        <dsp:cNvPr id="0" name=""/>
        <dsp:cNvSpPr/>
      </dsp:nvSpPr>
      <dsp:spPr>
        <a:xfrm rot="6445974">
          <a:off x="3450536" y="2436983"/>
          <a:ext cx="263647" cy="104529"/>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rot="10800000">
        <a:off x="3470913" y="2442930"/>
        <a:ext cx="232288" cy="62717"/>
      </dsp:txXfrm>
    </dsp:sp>
    <dsp:sp modelId="{035981A9-8C18-443D-AF80-15BF958BA0E8}">
      <dsp:nvSpPr>
        <dsp:cNvPr id="0" name=""/>
        <dsp:cNvSpPr/>
      </dsp:nvSpPr>
      <dsp:spPr>
        <a:xfrm>
          <a:off x="2781943" y="2719428"/>
          <a:ext cx="1253558" cy="645569"/>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WAJIB PAJAK TIDAK HADIR?</a:t>
          </a:r>
          <a:endParaRPr lang="en-US" sz="1400" kern="1200" dirty="0"/>
        </a:p>
      </dsp:txBody>
      <dsp:txXfrm>
        <a:off x="2800851" y="2738336"/>
        <a:ext cx="1215742" cy="607753"/>
      </dsp:txXfrm>
    </dsp:sp>
    <dsp:sp modelId="{B9CAF3FD-E714-4A85-9E7C-819FC2BC3367}">
      <dsp:nvSpPr>
        <dsp:cNvPr id="0" name=""/>
        <dsp:cNvSpPr/>
      </dsp:nvSpPr>
      <dsp:spPr>
        <a:xfrm rot="18775848" flipV="1">
          <a:off x="3886344" y="2294371"/>
          <a:ext cx="1782021" cy="246714"/>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rot="-10800000">
        <a:off x="3898145" y="2370810"/>
        <a:ext cx="1708007" cy="148028"/>
      </dsp:txXfrm>
    </dsp:sp>
    <dsp:sp modelId="{895C734C-436B-4231-9B5E-9A5351F4120E}">
      <dsp:nvSpPr>
        <dsp:cNvPr id="0" name=""/>
        <dsp:cNvSpPr/>
      </dsp:nvSpPr>
      <dsp:spPr>
        <a:xfrm>
          <a:off x="5647454" y="-159650"/>
          <a:ext cx="1868404" cy="4000783"/>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just" defTabSz="622300">
            <a:lnSpc>
              <a:spcPct val="90000"/>
            </a:lnSpc>
            <a:spcBef>
              <a:spcPct val="0"/>
            </a:spcBef>
            <a:spcAft>
              <a:spcPct val="35000"/>
            </a:spcAft>
          </a:pPr>
          <a:r>
            <a:rPr lang="en-US" sz="1400" i="1" kern="1200" dirty="0" smtClean="0"/>
            <a:t>- </a:t>
          </a:r>
          <a:r>
            <a:rPr lang="en-US" sz="1400" i="1" kern="1200" dirty="0" err="1" smtClean="0"/>
            <a:t>Pemeriksa</a:t>
          </a:r>
          <a:r>
            <a:rPr lang="en-US" sz="1400" i="1" kern="1200" dirty="0" smtClean="0"/>
            <a:t> </a:t>
          </a:r>
          <a:r>
            <a:rPr lang="en-US" sz="1400" i="1" kern="1200" dirty="0" err="1" smtClean="0"/>
            <a:t>Pajak</a:t>
          </a:r>
          <a:r>
            <a:rPr lang="en-US" sz="1400" i="1" kern="1200" dirty="0" smtClean="0"/>
            <a:t> </a:t>
          </a:r>
          <a:r>
            <a:rPr lang="en-US" sz="1400" i="1" kern="1200" dirty="0" err="1" smtClean="0"/>
            <a:t>membuat</a:t>
          </a:r>
          <a:r>
            <a:rPr lang="en-US" sz="1400" i="1" kern="1200" dirty="0" smtClean="0"/>
            <a:t> </a:t>
          </a:r>
          <a:r>
            <a:rPr lang="en-US" sz="1400" i="1" kern="1200" dirty="0" err="1" smtClean="0"/>
            <a:t>dan</a:t>
          </a:r>
          <a:r>
            <a:rPr lang="en-US" sz="1400" i="1" kern="1200" dirty="0" smtClean="0"/>
            <a:t> </a:t>
          </a:r>
          <a:r>
            <a:rPr lang="en-US" sz="1400" i="1" kern="1200" dirty="0" err="1" smtClean="0"/>
            <a:t>menandatangani</a:t>
          </a:r>
          <a:r>
            <a:rPr lang="en-US" sz="1400" i="1" kern="1200" dirty="0" smtClean="0"/>
            <a:t> </a:t>
          </a:r>
          <a:r>
            <a:rPr lang="en-US" sz="1400" i="1" kern="1200" dirty="0" err="1" smtClean="0"/>
            <a:t>Berita</a:t>
          </a:r>
          <a:r>
            <a:rPr lang="en-US" sz="1400" i="1" kern="1200" dirty="0" smtClean="0"/>
            <a:t> Acara </a:t>
          </a:r>
          <a:r>
            <a:rPr lang="en-US" sz="1400" i="1" kern="1200" dirty="0" err="1" smtClean="0"/>
            <a:t>Ketidakhadiran</a:t>
          </a:r>
          <a:r>
            <a:rPr lang="en-US" sz="1400" i="1" kern="1200" dirty="0" smtClean="0"/>
            <a:t> </a:t>
          </a:r>
          <a:r>
            <a:rPr lang="en-US" sz="1400" i="1" kern="1200" dirty="0" err="1" smtClean="0"/>
            <a:t>Wajib</a:t>
          </a:r>
          <a:r>
            <a:rPr lang="en-US" sz="1400" i="1" kern="1200" dirty="0" smtClean="0"/>
            <a:t> </a:t>
          </a:r>
          <a:r>
            <a:rPr lang="en-US" sz="1400" i="1" kern="1200" dirty="0" err="1" smtClean="0"/>
            <a:t>Pajak</a:t>
          </a:r>
          <a:r>
            <a:rPr lang="en-US" sz="1400" i="1" kern="1200" dirty="0" smtClean="0"/>
            <a:t> </a:t>
          </a:r>
        </a:p>
        <a:p>
          <a:pPr lvl="0" algn="just" defTabSz="622300">
            <a:lnSpc>
              <a:spcPct val="90000"/>
            </a:lnSpc>
            <a:spcBef>
              <a:spcPct val="0"/>
            </a:spcBef>
            <a:spcAft>
              <a:spcPct val="35000"/>
            </a:spcAft>
          </a:pPr>
          <a:endParaRPr lang="en-US" sz="1400" i="1" kern="1200" dirty="0" smtClean="0"/>
        </a:p>
        <a:p>
          <a:pPr lvl="0" algn="just" defTabSz="622300">
            <a:lnSpc>
              <a:spcPct val="90000"/>
            </a:lnSpc>
            <a:spcBef>
              <a:spcPct val="0"/>
            </a:spcBef>
            <a:spcAft>
              <a:spcPct val="35000"/>
            </a:spcAft>
          </a:pPr>
          <a:r>
            <a:rPr lang="en-US" sz="1400" i="1" kern="1200" dirty="0" smtClean="0"/>
            <a:t>- </a:t>
          </a:r>
          <a:r>
            <a:rPr lang="en-US" sz="1400" i="1" kern="1200" dirty="0" err="1" smtClean="0"/>
            <a:t>Wajib</a:t>
          </a:r>
          <a:r>
            <a:rPr lang="en-US" sz="1400" i="1" kern="1200" dirty="0" smtClean="0"/>
            <a:t> </a:t>
          </a:r>
          <a:r>
            <a:rPr lang="en-US" sz="1400" i="1" kern="1200" dirty="0" err="1" smtClean="0"/>
            <a:t>Pajak</a:t>
          </a:r>
          <a:r>
            <a:rPr lang="en-US" sz="1400" i="1" kern="1200" dirty="0" smtClean="0"/>
            <a:t> </a:t>
          </a:r>
          <a:r>
            <a:rPr lang="en-US" sz="1400" i="1" kern="1200" dirty="0" err="1" smtClean="0"/>
            <a:t>dianggap</a:t>
          </a:r>
          <a:r>
            <a:rPr lang="en-US" sz="1400" i="1" kern="1200" dirty="0" smtClean="0"/>
            <a:t> </a:t>
          </a:r>
          <a:r>
            <a:rPr lang="en-US" sz="1400" i="1" kern="1200" dirty="0" err="1" smtClean="0"/>
            <a:t>menyetujui</a:t>
          </a:r>
          <a:r>
            <a:rPr lang="en-US" sz="1400" i="1" kern="1200" dirty="0" smtClean="0"/>
            <a:t> </a:t>
          </a:r>
          <a:r>
            <a:rPr lang="en-US" sz="1400" i="1" kern="1200" dirty="0" err="1" smtClean="0"/>
            <a:t>seluruh</a:t>
          </a:r>
          <a:r>
            <a:rPr lang="en-US" sz="1400" i="1" kern="1200" dirty="0" smtClean="0"/>
            <a:t> </a:t>
          </a:r>
          <a:r>
            <a:rPr lang="en-US" sz="1400" i="1" kern="1200" dirty="0" err="1" smtClean="0"/>
            <a:t>hasil</a:t>
          </a:r>
          <a:r>
            <a:rPr lang="en-US" sz="1400" i="1" kern="1200" dirty="0" smtClean="0"/>
            <a:t> </a:t>
          </a:r>
          <a:r>
            <a:rPr lang="en-US" sz="1400" i="1" kern="1200" dirty="0" err="1" smtClean="0"/>
            <a:t>pemeriksaan</a:t>
          </a:r>
          <a:r>
            <a:rPr lang="en-US" sz="1400" i="1" kern="1200" dirty="0" smtClean="0"/>
            <a:t> </a:t>
          </a:r>
          <a:r>
            <a:rPr lang="en-US" sz="1400" i="1" kern="1200" dirty="0" err="1" smtClean="0"/>
            <a:t>berdasarkan</a:t>
          </a:r>
          <a:r>
            <a:rPr lang="en-US" sz="1400" i="1" kern="1200" dirty="0" smtClean="0"/>
            <a:t> SPHP</a:t>
          </a:r>
        </a:p>
      </dsp:txBody>
      <dsp:txXfrm>
        <a:off x="5702178" y="-104926"/>
        <a:ext cx="1758956" cy="3891335"/>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88A02ED-DDC9-1F4A-9D3E-2FD3EAB72D99}" type="datetimeFigureOut">
              <a:rPr lang="en-US" smtClean="0"/>
              <a:pPr/>
              <a:t>3/22/2018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3DD102-684F-B949-AE36-FA2F2902E662}" type="slidenum">
              <a:rPr lang="en-US" smtClean="0"/>
              <a:pPr/>
              <a:t>‹#›</a:t>
            </a:fld>
            <a:endParaRPr lang="en-US"/>
          </a:p>
        </p:txBody>
      </p:sp>
    </p:spTree>
    <p:extLst>
      <p:ext uri="{BB962C8B-B14F-4D97-AF65-F5344CB8AC3E}">
        <p14:creationId xmlns:p14="http://schemas.microsoft.com/office/powerpoint/2010/main" val="1943314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8A02ED-DDC9-1F4A-9D3E-2FD3EAB72D99}" type="datetimeFigureOut">
              <a:rPr lang="en-US" smtClean="0"/>
              <a:pPr/>
              <a:t>3/22/2018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3DD102-684F-B949-AE36-FA2F2902E662}" type="slidenum">
              <a:rPr lang="en-US" smtClean="0"/>
              <a:pPr/>
              <a:t>‹#›</a:t>
            </a:fld>
            <a:endParaRPr lang="en-US"/>
          </a:p>
        </p:txBody>
      </p:sp>
    </p:spTree>
    <p:extLst>
      <p:ext uri="{BB962C8B-B14F-4D97-AF65-F5344CB8AC3E}">
        <p14:creationId xmlns:p14="http://schemas.microsoft.com/office/powerpoint/2010/main" val="2292352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8A02ED-DDC9-1F4A-9D3E-2FD3EAB72D99}" type="datetimeFigureOut">
              <a:rPr lang="en-US" smtClean="0"/>
              <a:pPr/>
              <a:t>3/22/2018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3DD102-684F-B949-AE36-FA2F2902E662}" type="slidenum">
              <a:rPr lang="en-US" smtClean="0"/>
              <a:pPr/>
              <a:t>‹#›</a:t>
            </a:fld>
            <a:endParaRPr lang="en-US"/>
          </a:p>
        </p:txBody>
      </p:sp>
    </p:spTree>
    <p:extLst>
      <p:ext uri="{BB962C8B-B14F-4D97-AF65-F5344CB8AC3E}">
        <p14:creationId xmlns:p14="http://schemas.microsoft.com/office/powerpoint/2010/main" val="2778053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8A02ED-DDC9-1F4A-9D3E-2FD3EAB72D99}" type="datetimeFigureOut">
              <a:rPr lang="en-US" smtClean="0"/>
              <a:pPr/>
              <a:t>3/22/2018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3DD102-684F-B949-AE36-FA2F2902E662}" type="slidenum">
              <a:rPr lang="en-US" smtClean="0"/>
              <a:pPr/>
              <a:t>‹#›</a:t>
            </a:fld>
            <a:endParaRPr lang="en-US"/>
          </a:p>
        </p:txBody>
      </p:sp>
    </p:spTree>
    <p:extLst>
      <p:ext uri="{BB962C8B-B14F-4D97-AF65-F5344CB8AC3E}">
        <p14:creationId xmlns:p14="http://schemas.microsoft.com/office/powerpoint/2010/main" val="405970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88A02ED-DDC9-1F4A-9D3E-2FD3EAB72D99}" type="datetimeFigureOut">
              <a:rPr lang="en-US" smtClean="0"/>
              <a:pPr/>
              <a:t>3/22/2018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3DD102-684F-B949-AE36-FA2F2902E662}" type="slidenum">
              <a:rPr lang="en-US" smtClean="0"/>
              <a:pPr/>
              <a:t>‹#›</a:t>
            </a:fld>
            <a:endParaRPr lang="en-US"/>
          </a:p>
        </p:txBody>
      </p:sp>
    </p:spTree>
    <p:extLst>
      <p:ext uri="{BB962C8B-B14F-4D97-AF65-F5344CB8AC3E}">
        <p14:creationId xmlns:p14="http://schemas.microsoft.com/office/powerpoint/2010/main" val="897988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88A02ED-DDC9-1F4A-9D3E-2FD3EAB72D99}" type="datetimeFigureOut">
              <a:rPr lang="en-US" smtClean="0"/>
              <a:pPr/>
              <a:t>3/22/2018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3DD102-684F-B949-AE36-FA2F2902E662}" type="slidenum">
              <a:rPr lang="en-US" smtClean="0"/>
              <a:pPr/>
              <a:t>‹#›</a:t>
            </a:fld>
            <a:endParaRPr lang="en-US"/>
          </a:p>
        </p:txBody>
      </p:sp>
    </p:spTree>
    <p:extLst>
      <p:ext uri="{BB962C8B-B14F-4D97-AF65-F5344CB8AC3E}">
        <p14:creationId xmlns:p14="http://schemas.microsoft.com/office/powerpoint/2010/main" val="2254506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8A02ED-DDC9-1F4A-9D3E-2FD3EAB72D99}" type="datetimeFigureOut">
              <a:rPr lang="en-US" smtClean="0"/>
              <a:pPr/>
              <a:t>3/22/2018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3DD102-684F-B949-AE36-FA2F2902E662}" type="slidenum">
              <a:rPr lang="en-US" smtClean="0"/>
              <a:pPr/>
              <a:t>‹#›</a:t>
            </a:fld>
            <a:endParaRPr lang="en-US"/>
          </a:p>
        </p:txBody>
      </p:sp>
    </p:spTree>
    <p:extLst>
      <p:ext uri="{BB962C8B-B14F-4D97-AF65-F5344CB8AC3E}">
        <p14:creationId xmlns:p14="http://schemas.microsoft.com/office/powerpoint/2010/main" val="606460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8A02ED-DDC9-1F4A-9D3E-2FD3EAB72D99}" type="datetimeFigureOut">
              <a:rPr lang="en-US" smtClean="0"/>
              <a:pPr/>
              <a:t>3/22/2018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3DD102-684F-B949-AE36-FA2F2902E662}" type="slidenum">
              <a:rPr lang="en-US" smtClean="0"/>
              <a:pPr/>
              <a:t>‹#›</a:t>
            </a:fld>
            <a:endParaRPr lang="en-US"/>
          </a:p>
        </p:txBody>
      </p:sp>
    </p:spTree>
    <p:extLst>
      <p:ext uri="{BB962C8B-B14F-4D97-AF65-F5344CB8AC3E}">
        <p14:creationId xmlns:p14="http://schemas.microsoft.com/office/powerpoint/2010/main" val="3682590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8A02ED-DDC9-1F4A-9D3E-2FD3EAB72D99}" type="datetimeFigureOut">
              <a:rPr lang="en-US" smtClean="0"/>
              <a:pPr/>
              <a:t>3/22/2018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3DD102-684F-B949-AE36-FA2F2902E662}" type="slidenum">
              <a:rPr lang="en-US" smtClean="0"/>
              <a:pPr/>
              <a:t>‹#›</a:t>
            </a:fld>
            <a:endParaRPr lang="en-US"/>
          </a:p>
        </p:txBody>
      </p:sp>
    </p:spTree>
    <p:extLst>
      <p:ext uri="{BB962C8B-B14F-4D97-AF65-F5344CB8AC3E}">
        <p14:creationId xmlns:p14="http://schemas.microsoft.com/office/powerpoint/2010/main" val="1583844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8A02ED-DDC9-1F4A-9D3E-2FD3EAB72D99}" type="datetimeFigureOut">
              <a:rPr lang="en-US" smtClean="0"/>
              <a:pPr/>
              <a:t>3/22/2018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3DD102-684F-B949-AE36-FA2F2902E662}" type="slidenum">
              <a:rPr lang="en-US" smtClean="0"/>
              <a:pPr/>
              <a:t>‹#›</a:t>
            </a:fld>
            <a:endParaRPr lang="en-US"/>
          </a:p>
        </p:txBody>
      </p:sp>
    </p:spTree>
    <p:extLst>
      <p:ext uri="{BB962C8B-B14F-4D97-AF65-F5344CB8AC3E}">
        <p14:creationId xmlns:p14="http://schemas.microsoft.com/office/powerpoint/2010/main" val="1804519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8A02ED-DDC9-1F4A-9D3E-2FD3EAB72D99}" type="datetimeFigureOut">
              <a:rPr lang="en-US" smtClean="0"/>
              <a:pPr/>
              <a:t>3/22/2018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3DD102-684F-B949-AE36-FA2F2902E662}" type="slidenum">
              <a:rPr lang="en-US" smtClean="0"/>
              <a:pPr/>
              <a:t>‹#›</a:t>
            </a:fld>
            <a:endParaRPr lang="en-US"/>
          </a:p>
        </p:txBody>
      </p:sp>
    </p:spTree>
    <p:extLst>
      <p:ext uri="{BB962C8B-B14F-4D97-AF65-F5344CB8AC3E}">
        <p14:creationId xmlns:p14="http://schemas.microsoft.com/office/powerpoint/2010/main" val="11713221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 with Color">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457200" y="6553200"/>
            <a:ext cx="2133600" cy="304800"/>
          </a:xfrm>
        </p:spPr>
        <p:txBody>
          <a:bodyPr/>
          <a:lstStyle/>
          <a:p>
            <a:fld id="{D4F235FF-DC07-4EA2-A1D2-2CD4CCAAC85F}" type="datetime1">
              <a:rPr lang="en-US" smtClean="0"/>
              <a:t>3/22/2018</a:t>
            </a:fld>
            <a:endParaRPr lang="en-US"/>
          </a:p>
        </p:txBody>
      </p:sp>
      <p:sp>
        <p:nvSpPr>
          <p:cNvPr id="6" name="Footer Placeholder 4"/>
          <p:cNvSpPr>
            <a:spLocks noGrp="1"/>
          </p:cNvSpPr>
          <p:nvPr>
            <p:ph type="ftr" sz="quarter" idx="11"/>
          </p:nvPr>
        </p:nvSpPr>
        <p:spPr>
          <a:xfrm>
            <a:off x="2971800" y="6553200"/>
            <a:ext cx="2895600" cy="304800"/>
          </a:xfrm>
        </p:spPr>
        <p:txBody>
          <a:bodyPr/>
          <a:lstStyle/>
          <a:p>
            <a:endParaRPr lang="en-US"/>
          </a:p>
        </p:txBody>
      </p:sp>
      <p:sp>
        <p:nvSpPr>
          <p:cNvPr id="7" name="Slide Number Placeholder 5"/>
          <p:cNvSpPr>
            <a:spLocks noGrp="1"/>
          </p:cNvSpPr>
          <p:nvPr>
            <p:ph type="sldNum" sz="quarter" idx="12"/>
          </p:nvPr>
        </p:nvSpPr>
        <p:spPr>
          <a:xfrm>
            <a:off x="6248400" y="6553200"/>
            <a:ext cx="2057400" cy="304800"/>
          </a:xfrm>
        </p:spPr>
        <p:txBody>
          <a:bodyPr/>
          <a:lstStyle/>
          <a:p>
            <a:fld id="{80F88FF4-1BD9-4AA8-B980-C7776087ABAF}" type="slidenum">
              <a:rPr lang="en-US" smtClean="0"/>
              <a:t>‹#›</a:t>
            </a:fld>
            <a:endParaRPr lang="en-US"/>
          </a:p>
        </p:txBody>
      </p:sp>
    </p:spTree>
    <p:extLst>
      <p:ext uri="{BB962C8B-B14F-4D97-AF65-F5344CB8AC3E}">
        <p14:creationId xmlns:p14="http://schemas.microsoft.com/office/powerpoint/2010/main" val="2839801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FE2B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8A02ED-DDC9-1F4A-9D3E-2FD3EAB72D99}" type="datetimeFigureOut">
              <a:rPr lang="en-US" smtClean="0"/>
              <a:pPr/>
              <a:t>3/22/2018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3DD102-684F-B949-AE36-FA2F2902E662}" type="slidenum">
              <a:rPr lang="en-US" smtClean="0"/>
              <a:pPr/>
              <a:t>‹#›</a:t>
            </a:fld>
            <a:endParaRPr lang="en-US"/>
          </a:p>
        </p:txBody>
      </p:sp>
    </p:spTree>
    <p:extLst>
      <p:ext uri="{BB962C8B-B14F-4D97-AF65-F5344CB8AC3E}">
        <p14:creationId xmlns:p14="http://schemas.microsoft.com/office/powerpoint/2010/main" val="26654239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microsoft.com/office/2007/relationships/hdphoto" Target="../media/hdphoto3.wdp"/><Relationship Id="rId7" Type="http://schemas.openxmlformats.org/officeDocument/2006/relationships/diagramColors" Target="../diagrams/colors3.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 Id="rId4" Type="http://schemas.microsoft.com/office/2007/relationships/hdphoto" Target="../media/hdphoto5.wdp"/></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FE2B6"/>
        </a:solidFill>
        <a:effectLst/>
      </p:bgPr>
    </p:bg>
    <p:spTree>
      <p:nvGrpSpPr>
        <p:cNvPr id="1" name=""/>
        <p:cNvGrpSpPr/>
        <p:nvPr/>
      </p:nvGrpSpPr>
      <p:grpSpPr>
        <a:xfrm>
          <a:off x="0" y="0"/>
          <a:ext cx="0" cy="0"/>
          <a:chOff x="0" y="0"/>
          <a:chExt cx="0" cy="0"/>
        </a:xfrm>
      </p:grpSpPr>
      <p:grpSp>
        <p:nvGrpSpPr>
          <p:cNvPr id="6" name="Group 5"/>
          <p:cNvGrpSpPr/>
          <p:nvPr/>
        </p:nvGrpSpPr>
        <p:grpSpPr>
          <a:xfrm>
            <a:off x="282207" y="113390"/>
            <a:ext cx="8587145" cy="3800594"/>
            <a:chOff x="282207" y="274638"/>
            <a:chExt cx="8587145" cy="6336454"/>
          </a:xfrm>
        </p:grpSpPr>
        <p:sp>
          <p:nvSpPr>
            <p:cNvPr id="7" name="Rectangle 6"/>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a:xfrm>
            <a:off x="437042" y="-6884"/>
            <a:ext cx="6449997" cy="1587327"/>
          </a:xfrm>
        </p:spPr>
        <p:txBody>
          <a:bodyPr>
            <a:normAutofit fontScale="90000"/>
          </a:bodyPr>
          <a:lstStyle/>
          <a:p>
            <a:pPr algn="l"/>
            <a:r>
              <a:rPr lang="en-US" b="1" dirty="0" smtClean="0"/>
              <a:t>STUDI KASUS PERPAJAKAN 2 </a:t>
            </a:r>
            <a:br>
              <a:rPr lang="en-US" b="1" dirty="0" smtClean="0"/>
            </a:br>
            <a:r>
              <a:rPr lang="en-US" b="1" dirty="0" smtClean="0"/>
              <a:t>PT </a:t>
            </a:r>
            <a:r>
              <a:rPr lang="en-US" b="1" dirty="0" err="1" smtClean="0"/>
              <a:t>Kreatif</a:t>
            </a:r>
            <a:r>
              <a:rPr lang="en-US" b="1" dirty="0" smtClean="0"/>
              <a:t> Advertising</a:t>
            </a:r>
            <a:endParaRPr lang="en-US" b="1" dirty="0"/>
          </a:p>
        </p:txBody>
      </p:sp>
      <p:sp>
        <p:nvSpPr>
          <p:cNvPr id="3" name="Subtitle 2"/>
          <p:cNvSpPr>
            <a:spLocks noGrp="1"/>
          </p:cNvSpPr>
          <p:nvPr>
            <p:ph type="subTitle" idx="1"/>
          </p:nvPr>
        </p:nvSpPr>
        <p:spPr>
          <a:xfrm>
            <a:off x="548252" y="1417873"/>
            <a:ext cx="4749198" cy="2487905"/>
          </a:xfrm>
        </p:spPr>
        <p:txBody>
          <a:bodyPr>
            <a:normAutofit fontScale="92500" lnSpcReduction="20000"/>
          </a:bodyPr>
          <a:lstStyle/>
          <a:p>
            <a:pPr marL="514350" indent="-514350" algn="just">
              <a:buFont typeface="+mj-lt"/>
              <a:buAutoNum type="arabicPeriod"/>
            </a:pPr>
            <a:r>
              <a:rPr lang="en-US" dirty="0" err="1" smtClean="0">
                <a:solidFill>
                  <a:schemeClr val="tx1"/>
                </a:solidFill>
              </a:rPr>
              <a:t>Adini</a:t>
            </a:r>
            <a:r>
              <a:rPr lang="en-US" dirty="0" smtClean="0">
                <a:solidFill>
                  <a:schemeClr val="tx1"/>
                </a:solidFill>
              </a:rPr>
              <a:t> Nadia </a:t>
            </a:r>
            <a:r>
              <a:rPr lang="en-US" dirty="0" err="1" smtClean="0">
                <a:solidFill>
                  <a:schemeClr val="tx1"/>
                </a:solidFill>
              </a:rPr>
              <a:t>Putri</a:t>
            </a:r>
            <a:endParaRPr lang="en-US" dirty="0" smtClean="0">
              <a:solidFill>
                <a:schemeClr val="tx1"/>
              </a:solidFill>
            </a:endParaRPr>
          </a:p>
          <a:p>
            <a:pPr marL="514350" indent="-514350" algn="just">
              <a:buFont typeface="+mj-lt"/>
              <a:buAutoNum type="arabicPeriod"/>
            </a:pPr>
            <a:r>
              <a:rPr lang="en-US" dirty="0" err="1" smtClean="0">
                <a:solidFill>
                  <a:schemeClr val="tx1"/>
                </a:solidFill>
              </a:rPr>
              <a:t>Eggie</a:t>
            </a:r>
            <a:r>
              <a:rPr lang="en-US" dirty="0" smtClean="0">
                <a:solidFill>
                  <a:schemeClr val="tx1"/>
                </a:solidFill>
              </a:rPr>
              <a:t> </a:t>
            </a:r>
            <a:r>
              <a:rPr lang="en-US" dirty="0" err="1" smtClean="0">
                <a:solidFill>
                  <a:schemeClr val="tx1"/>
                </a:solidFill>
              </a:rPr>
              <a:t>Auliya</a:t>
            </a:r>
            <a:r>
              <a:rPr lang="en-US" dirty="0" smtClean="0">
                <a:solidFill>
                  <a:schemeClr val="tx1"/>
                </a:solidFill>
              </a:rPr>
              <a:t> </a:t>
            </a:r>
            <a:r>
              <a:rPr lang="en-US" dirty="0" err="1" smtClean="0">
                <a:solidFill>
                  <a:schemeClr val="tx1"/>
                </a:solidFill>
              </a:rPr>
              <a:t>Husna</a:t>
            </a:r>
            <a:endParaRPr lang="en-US" dirty="0" smtClean="0">
              <a:solidFill>
                <a:schemeClr val="tx1"/>
              </a:solidFill>
            </a:endParaRPr>
          </a:p>
          <a:p>
            <a:pPr marL="514350" indent="-514350" algn="just">
              <a:buFont typeface="+mj-lt"/>
              <a:buAutoNum type="arabicPeriod"/>
            </a:pPr>
            <a:r>
              <a:rPr lang="en-US" dirty="0" err="1" smtClean="0">
                <a:solidFill>
                  <a:schemeClr val="tx1"/>
                </a:solidFill>
              </a:rPr>
              <a:t>Adisti</a:t>
            </a:r>
            <a:r>
              <a:rPr lang="en-US" dirty="0" smtClean="0">
                <a:solidFill>
                  <a:schemeClr val="tx1"/>
                </a:solidFill>
              </a:rPr>
              <a:t> </a:t>
            </a:r>
            <a:r>
              <a:rPr lang="en-US" dirty="0" err="1" smtClean="0">
                <a:solidFill>
                  <a:schemeClr val="tx1"/>
                </a:solidFill>
              </a:rPr>
              <a:t>Kinanti</a:t>
            </a:r>
            <a:r>
              <a:rPr lang="en-US" dirty="0" smtClean="0">
                <a:solidFill>
                  <a:schemeClr val="tx1"/>
                </a:solidFill>
              </a:rPr>
              <a:t> </a:t>
            </a:r>
            <a:r>
              <a:rPr lang="en-US" dirty="0" err="1" smtClean="0">
                <a:solidFill>
                  <a:schemeClr val="tx1"/>
                </a:solidFill>
              </a:rPr>
              <a:t>Baga</a:t>
            </a:r>
            <a:endParaRPr lang="en-US" dirty="0" smtClean="0">
              <a:solidFill>
                <a:schemeClr val="tx1"/>
              </a:solidFill>
            </a:endParaRPr>
          </a:p>
          <a:p>
            <a:pPr marL="514350" indent="-514350" algn="just">
              <a:buFont typeface="+mj-lt"/>
              <a:buAutoNum type="arabicPeriod"/>
            </a:pPr>
            <a:r>
              <a:rPr lang="en-US" dirty="0" err="1" smtClean="0">
                <a:solidFill>
                  <a:schemeClr val="tx1"/>
                </a:solidFill>
              </a:rPr>
              <a:t>Kania</a:t>
            </a:r>
            <a:r>
              <a:rPr lang="en-US" dirty="0" smtClean="0">
                <a:solidFill>
                  <a:schemeClr val="tx1"/>
                </a:solidFill>
              </a:rPr>
              <a:t> </a:t>
            </a:r>
            <a:r>
              <a:rPr lang="en-US" dirty="0" err="1" smtClean="0">
                <a:solidFill>
                  <a:schemeClr val="tx1"/>
                </a:solidFill>
              </a:rPr>
              <a:t>Rucita</a:t>
            </a:r>
            <a:endParaRPr lang="en-US" dirty="0" smtClean="0">
              <a:solidFill>
                <a:schemeClr val="tx1"/>
              </a:solidFill>
            </a:endParaRPr>
          </a:p>
          <a:p>
            <a:pPr marL="514350" indent="-514350" algn="just">
              <a:buFont typeface="+mj-lt"/>
              <a:buAutoNum type="arabicPeriod"/>
            </a:pPr>
            <a:r>
              <a:rPr lang="en-US" dirty="0" err="1" smtClean="0">
                <a:solidFill>
                  <a:schemeClr val="tx1"/>
                </a:solidFill>
              </a:rPr>
              <a:t>Faradilla</a:t>
            </a:r>
            <a:r>
              <a:rPr lang="en-US" dirty="0" smtClean="0">
                <a:solidFill>
                  <a:schemeClr val="tx1"/>
                </a:solidFill>
              </a:rPr>
              <a:t> </a:t>
            </a:r>
            <a:r>
              <a:rPr lang="en-US" dirty="0" err="1" smtClean="0">
                <a:solidFill>
                  <a:schemeClr val="tx1"/>
                </a:solidFill>
              </a:rPr>
              <a:t>Novadina</a:t>
            </a:r>
            <a:endParaRPr lang="en-US" dirty="0" smtClean="0">
              <a:solidFill>
                <a:schemeClr val="tx1"/>
              </a:solidFill>
            </a:endParaRPr>
          </a:p>
          <a:p>
            <a:endParaRPr lang="en-US" dirty="0"/>
          </a:p>
        </p:txBody>
      </p:sp>
      <p:pic>
        <p:nvPicPr>
          <p:cNvPr id="5" name="Picture 4" descr="yellow 7.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14764"/>
            <a:ext cx="9144000" cy="2843237"/>
          </a:xfrm>
          <a:prstGeom prst="rect">
            <a:avLst/>
          </a:prstGeom>
        </p:spPr>
      </p:pic>
      <p:grpSp>
        <p:nvGrpSpPr>
          <p:cNvPr id="9" name="Group 8"/>
          <p:cNvGrpSpPr/>
          <p:nvPr/>
        </p:nvGrpSpPr>
        <p:grpSpPr>
          <a:xfrm>
            <a:off x="0" y="5826791"/>
            <a:ext cx="2922851" cy="1031209"/>
            <a:chOff x="40316" y="5804861"/>
            <a:chExt cx="2922851" cy="1031209"/>
          </a:xfrm>
        </p:grpSpPr>
        <p:pic>
          <p:nvPicPr>
            <p:cNvPr id="10" name="Picture 9" descr="Makara_UI.png"/>
            <p:cNvPicPr>
              <a:picLocks noChangeAspect="1"/>
            </p:cNvPicPr>
            <p:nvPr/>
          </p:nvPicPr>
          <p:blipFill>
            <a:blip r:embed="rId3">
              <a:duotone>
                <a:prstClr val="black"/>
                <a:srgbClr val="67686A">
                  <a:tint val="45000"/>
                  <a:satMod val="400000"/>
                </a:srgbClr>
              </a:duotone>
              <a:extLst>
                <a:ext uri="{BEBA8EAE-BF5A-486C-A8C5-ECC9F3942E4B}">
                  <a14:imgProps xmlns:a14="http://schemas.microsoft.com/office/drawing/2010/main">
                    <a14:imgLayer r:embed="rId4">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11" name="TextBox 10"/>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Tree>
    <p:extLst>
      <p:ext uri="{BB962C8B-B14F-4D97-AF65-F5344CB8AC3E}">
        <p14:creationId xmlns:p14="http://schemas.microsoft.com/office/powerpoint/2010/main" val="34114664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err="1" smtClean="0"/>
              <a:t>Skema</a:t>
            </a:r>
            <a:r>
              <a:rPr lang="en-GB" dirty="0" smtClean="0"/>
              <a:t> </a:t>
            </a:r>
            <a:r>
              <a:rPr lang="en-GB" dirty="0" err="1" smtClean="0"/>
              <a:t>Pemeriksaan</a:t>
            </a:r>
            <a:r>
              <a:rPr lang="en-GB" dirty="0" smtClean="0"/>
              <a:t> PT KA</a:t>
            </a:r>
            <a:endParaRPr lang="id-ID"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2409169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03321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8813" y="117475"/>
            <a:ext cx="5643563" cy="725487"/>
          </a:xfrm>
        </p:spPr>
        <p:txBody>
          <a:bodyPr>
            <a:normAutofit fontScale="90000"/>
          </a:bodyPr>
          <a:lstStyle/>
          <a:p>
            <a:r>
              <a:rPr lang="en-GB" dirty="0" err="1" smtClean="0"/>
              <a:t>Tabel</a:t>
            </a:r>
            <a:r>
              <a:rPr lang="en-GB" dirty="0" smtClean="0"/>
              <a:t> 1</a:t>
            </a:r>
            <a:endParaRPr lang="id-ID"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58752861"/>
              </p:ext>
            </p:extLst>
          </p:nvPr>
        </p:nvGraphicFramePr>
        <p:xfrm>
          <a:off x="457200" y="842962"/>
          <a:ext cx="8229600" cy="5943600"/>
        </p:xfrm>
        <a:graphic>
          <a:graphicData uri="http://schemas.openxmlformats.org/drawingml/2006/table">
            <a:tbl>
              <a:tblPr firstRow="1" bandRow="1">
                <a:tableStyleId>{21E4AEA4-8DFA-4A89-87EB-49C32662AFE0}</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209209">
                <a:tc>
                  <a:txBody>
                    <a:bodyPr/>
                    <a:lstStyle/>
                    <a:p>
                      <a:r>
                        <a:rPr lang="en-GB" dirty="0" err="1" smtClean="0"/>
                        <a:t>Uraian</a:t>
                      </a:r>
                      <a:r>
                        <a:rPr lang="en-GB" dirty="0" smtClean="0"/>
                        <a:t> </a:t>
                      </a:r>
                      <a:r>
                        <a:rPr lang="en-GB" dirty="0" err="1" smtClean="0"/>
                        <a:t>Temuan</a:t>
                      </a:r>
                      <a:endParaRPr lang="id-ID" dirty="0"/>
                    </a:p>
                  </a:txBody>
                  <a:tcPr/>
                </a:tc>
                <a:tc>
                  <a:txBody>
                    <a:bodyPr/>
                    <a:lstStyle/>
                    <a:p>
                      <a:r>
                        <a:rPr lang="en-GB" dirty="0" err="1" smtClean="0"/>
                        <a:t>Jumlah</a:t>
                      </a:r>
                      <a:r>
                        <a:rPr lang="en-GB" baseline="0" dirty="0" smtClean="0"/>
                        <a:t> </a:t>
                      </a:r>
                      <a:r>
                        <a:rPr lang="en-GB" baseline="0" dirty="0" err="1" smtClean="0"/>
                        <a:t>Koreksi</a:t>
                      </a:r>
                      <a:endParaRPr lang="id-ID" dirty="0"/>
                    </a:p>
                  </a:txBody>
                  <a:tcPr/>
                </a:tc>
                <a:tc>
                  <a:txBody>
                    <a:bodyPr/>
                    <a:lstStyle/>
                    <a:p>
                      <a:r>
                        <a:rPr lang="en-GB" dirty="0" err="1" smtClean="0"/>
                        <a:t>Dasar</a:t>
                      </a:r>
                      <a:r>
                        <a:rPr lang="en-GB" dirty="0" smtClean="0"/>
                        <a:t> </a:t>
                      </a:r>
                      <a:r>
                        <a:rPr lang="en-GB" dirty="0" err="1" smtClean="0"/>
                        <a:t>Koreksi</a:t>
                      </a:r>
                      <a:endParaRPr lang="id-ID" dirty="0"/>
                    </a:p>
                  </a:txBody>
                  <a:tcPr/>
                </a:tc>
                <a:extLst>
                  <a:ext uri="{0D108BD9-81ED-4DB2-BD59-A6C34878D82A}">
                    <a16:rowId xmlns:a16="http://schemas.microsoft.com/office/drawing/2014/main" val="10000"/>
                  </a:ext>
                </a:extLst>
              </a:tr>
              <a:tr h="361101">
                <a:tc>
                  <a:txBody>
                    <a:bodyPr/>
                    <a:lstStyle/>
                    <a:p>
                      <a:r>
                        <a:rPr lang="en-GB" dirty="0" smtClean="0"/>
                        <a:t>1. </a:t>
                      </a:r>
                      <a:r>
                        <a:rPr lang="en-GB" dirty="0" err="1" smtClean="0"/>
                        <a:t>Peredaran</a:t>
                      </a:r>
                      <a:r>
                        <a:rPr lang="en-GB" dirty="0" smtClean="0"/>
                        <a:t> Usaha</a:t>
                      </a:r>
                      <a:endParaRPr lang="id-ID" dirty="0"/>
                    </a:p>
                  </a:txBody>
                  <a:tcPr/>
                </a:tc>
                <a:tc>
                  <a:txBody>
                    <a:bodyPr/>
                    <a:lstStyle/>
                    <a:p>
                      <a:r>
                        <a:rPr lang="en-GB" dirty="0" err="1" smtClean="0"/>
                        <a:t>Rp</a:t>
                      </a:r>
                      <a:r>
                        <a:rPr lang="en-GB" dirty="0" smtClean="0"/>
                        <a:t> 293.734.299</a:t>
                      </a:r>
                      <a:endParaRPr lang="id-ID" dirty="0"/>
                    </a:p>
                  </a:txBody>
                  <a:tcPr/>
                </a:tc>
                <a:tc>
                  <a:txBody>
                    <a:bodyPr/>
                    <a:lstStyle/>
                    <a:p>
                      <a:r>
                        <a:rPr lang="en-GB" dirty="0" smtClean="0"/>
                        <a:t>a. </a:t>
                      </a:r>
                      <a:r>
                        <a:rPr lang="en-GB" dirty="0" err="1" smtClean="0"/>
                        <a:t>Retur</a:t>
                      </a:r>
                      <a:r>
                        <a:rPr lang="en-GB" dirty="0" smtClean="0"/>
                        <a:t> </a:t>
                      </a:r>
                      <a:r>
                        <a:rPr lang="en-GB" dirty="0" err="1" smtClean="0"/>
                        <a:t>tanpa</a:t>
                      </a:r>
                      <a:r>
                        <a:rPr lang="en-GB" baseline="0" dirty="0" smtClean="0"/>
                        <a:t> nota </a:t>
                      </a:r>
                      <a:r>
                        <a:rPr lang="en-GB" baseline="0" dirty="0" err="1" smtClean="0"/>
                        <a:t>retur</a:t>
                      </a:r>
                      <a:r>
                        <a:rPr lang="en-GB" baseline="0" dirty="0" smtClean="0"/>
                        <a:t> </a:t>
                      </a:r>
                      <a:r>
                        <a:rPr lang="en-GB" baseline="0" dirty="0" err="1" smtClean="0"/>
                        <a:t>Rp</a:t>
                      </a:r>
                      <a:r>
                        <a:rPr lang="en-GB" baseline="0" dirty="0" smtClean="0"/>
                        <a:t> 121.445419</a:t>
                      </a:r>
                      <a:endParaRPr lang="id-ID" dirty="0"/>
                    </a:p>
                  </a:txBody>
                  <a:tcPr/>
                </a:tc>
                <a:extLst>
                  <a:ext uri="{0D108BD9-81ED-4DB2-BD59-A6C34878D82A}">
                    <a16:rowId xmlns:a16="http://schemas.microsoft.com/office/drawing/2014/main" val="10001"/>
                  </a:ext>
                </a:extLst>
              </a:tr>
              <a:tr h="209209">
                <a:tc>
                  <a:txBody>
                    <a:bodyPr/>
                    <a:lstStyle/>
                    <a:p>
                      <a:endParaRPr lang="id-ID"/>
                    </a:p>
                  </a:txBody>
                  <a:tcPr/>
                </a:tc>
                <a:tc>
                  <a:txBody>
                    <a:bodyPr/>
                    <a:lstStyle/>
                    <a:p>
                      <a:endParaRPr lang="id-ID"/>
                    </a:p>
                  </a:txBody>
                  <a:tcPr/>
                </a:tc>
                <a:tc>
                  <a:txBody>
                    <a:bodyPr/>
                    <a:lstStyle/>
                    <a:p>
                      <a:r>
                        <a:rPr lang="en-GB" dirty="0" smtClean="0"/>
                        <a:t>b. AFDA </a:t>
                      </a:r>
                      <a:r>
                        <a:rPr lang="en-GB" dirty="0" err="1" smtClean="0"/>
                        <a:t>Rp</a:t>
                      </a:r>
                      <a:r>
                        <a:rPr lang="en-GB" dirty="0" smtClean="0"/>
                        <a:t> 172.288.880</a:t>
                      </a:r>
                      <a:endParaRPr lang="id-ID" dirty="0"/>
                    </a:p>
                  </a:txBody>
                  <a:tcPr/>
                </a:tc>
                <a:extLst>
                  <a:ext uri="{0D108BD9-81ED-4DB2-BD59-A6C34878D82A}">
                    <a16:rowId xmlns:a16="http://schemas.microsoft.com/office/drawing/2014/main" val="10002"/>
                  </a:ext>
                </a:extLst>
              </a:tr>
              <a:tr h="515858">
                <a:tc>
                  <a:txBody>
                    <a:bodyPr/>
                    <a:lstStyle/>
                    <a:p>
                      <a:r>
                        <a:rPr lang="en-GB" dirty="0" smtClean="0"/>
                        <a:t>2. </a:t>
                      </a:r>
                      <a:r>
                        <a:rPr lang="en-GB" dirty="0" err="1" smtClean="0"/>
                        <a:t>Harga</a:t>
                      </a:r>
                      <a:r>
                        <a:rPr lang="en-GB" dirty="0" smtClean="0"/>
                        <a:t> </a:t>
                      </a:r>
                      <a:r>
                        <a:rPr lang="en-GB" dirty="0" err="1" smtClean="0"/>
                        <a:t>Pokok</a:t>
                      </a:r>
                      <a:r>
                        <a:rPr lang="en-GB" dirty="0" smtClean="0"/>
                        <a:t> </a:t>
                      </a:r>
                      <a:r>
                        <a:rPr lang="en-GB" dirty="0" err="1" smtClean="0"/>
                        <a:t>Penjualan</a:t>
                      </a:r>
                      <a:endParaRPr lang="id-ID" dirty="0"/>
                    </a:p>
                  </a:txBody>
                  <a:tcPr/>
                </a:tc>
                <a:tc>
                  <a:txBody>
                    <a:bodyPr/>
                    <a:lstStyle/>
                    <a:p>
                      <a:r>
                        <a:rPr lang="en-GB" dirty="0" err="1" smtClean="0"/>
                        <a:t>Rp</a:t>
                      </a:r>
                      <a:r>
                        <a:rPr lang="en-GB" dirty="0" smtClean="0"/>
                        <a:t> 960.471.164</a:t>
                      </a:r>
                      <a:endParaRPr lang="id-ID" dirty="0"/>
                    </a:p>
                  </a:txBody>
                  <a:tcPr/>
                </a:tc>
                <a:tc>
                  <a:txBody>
                    <a:bodyPr/>
                    <a:lstStyle/>
                    <a:p>
                      <a:r>
                        <a:rPr lang="en-GB" dirty="0" err="1" smtClean="0"/>
                        <a:t>Merupakan</a:t>
                      </a:r>
                      <a:r>
                        <a:rPr lang="en-GB" baseline="0" dirty="0" smtClean="0"/>
                        <a:t> </a:t>
                      </a:r>
                      <a:r>
                        <a:rPr lang="en-GB" baseline="0" dirty="0" err="1" smtClean="0"/>
                        <a:t>b</a:t>
                      </a:r>
                      <a:r>
                        <a:rPr lang="en-GB" dirty="0" err="1" smtClean="0"/>
                        <a:t>eban</a:t>
                      </a:r>
                      <a:r>
                        <a:rPr lang="en-GB" baseline="0" dirty="0" smtClean="0"/>
                        <a:t> </a:t>
                      </a:r>
                      <a:r>
                        <a:rPr lang="en-GB" baseline="0" dirty="0" err="1" smtClean="0"/>
                        <a:t>atas</a:t>
                      </a:r>
                      <a:r>
                        <a:rPr lang="en-GB" baseline="0" dirty="0" smtClean="0"/>
                        <a:t> </a:t>
                      </a:r>
                      <a:r>
                        <a:rPr lang="en-GB" baseline="0" dirty="0" err="1" smtClean="0"/>
                        <a:t>catering&amp;meals</a:t>
                      </a:r>
                      <a:r>
                        <a:rPr lang="en-GB" baseline="0" dirty="0" smtClean="0"/>
                        <a:t> yang </a:t>
                      </a:r>
                      <a:r>
                        <a:rPr lang="en-GB" baseline="0" dirty="0" err="1" smtClean="0"/>
                        <a:t>tidak</a:t>
                      </a:r>
                      <a:r>
                        <a:rPr lang="en-GB" baseline="0" dirty="0" smtClean="0"/>
                        <a:t> </a:t>
                      </a:r>
                      <a:r>
                        <a:rPr lang="en-GB" baseline="0" dirty="0" err="1" smtClean="0"/>
                        <a:t>dapat</a:t>
                      </a:r>
                      <a:r>
                        <a:rPr lang="en-GB" baseline="0" dirty="0" smtClean="0"/>
                        <a:t> </a:t>
                      </a:r>
                      <a:r>
                        <a:rPr lang="en-GB" baseline="0" dirty="0" err="1" smtClean="0"/>
                        <a:t>dibebankan</a:t>
                      </a:r>
                      <a:endParaRPr lang="id-ID" dirty="0"/>
                    </a:p>
                  </a:txBody>
                  <a:tcPr/>
                </a:tc>
                <a:extLst>
                  <a:ext uri="{0D108BD9-81ED-4DB2-BD59-A6C34878D82A}">
                    <a16:rowId xmlns:a16="http://schemas.microsoft.com/office/drawing/2014/main" val="10003"/>
                  </a:ext>
                </a:extLst>
              </a:tr>
              <a:tr h="670616">
                <a:tc>
                  <a:txBody>
                    <a:bodyPr/>
                    <a:lstStyle/>
                    <a:p>
                      <a:r>
                        <a:rPr lang="en-GB" dirty="0" smtClean="0"/>
                        <a:t>3. </a:t>
                      </a:r>
                      <a:r>
                        <a:rPr lang="en-GB" dirty="0" err="1" smtClean="0"/>
                        <a:t>Biaya</a:t>
                      </a:r>
                      <a:r>
                        <a:rPr lang="en-GB" dirty="0" smtClean="0"/>
                        <a:t> Lain-lain</a:t>
                      </a:r>
                      <a:endParaRPr lang="id-ID" dirty="0"/>
                    </a:p>
                  </a:txBody>
                  <a:tcPr/>
                </a:tc>
                <a:tc>
                  <a:txBody>
                    <a:bodyPr/>
                    <a:lstStyle/>
                    <a:p>
                      <a:r>
                        <a:rPr lang="en-GB" dirty="0" err="1" smtClean="0"/>
                        <a:t>Rp</a:t>
                      </a:r>
                      <a:r>
                        <a:rPr lang="en-GB" dirty="0" smtClean="0"/>
                        <a:t> 154.209.180</a:t>
                      </a:r>
                      <a:endParaRPr lang="id-ID" dirty="0"/>
                    </a:p>
                  </a:txBody>
                  <a:tcPr/>
                </a:tc>
                <a:tc>
                  <a:txBody>
                    <a:bodyPr/>
                    <a:lstStyle/>
                    <a:p>
                      <a:r>
                        <a:rPr lang="en-GB" dirty="0" smtClean="0"/>
                        <a:t>a. </a:t>
                      </a:r>
                      <a:r>
                        <a:rPr lang="en-GB" dirty="0" err="1" smtClean="0"/>
                        <a:t>Biaya</a:t>
                      </a:r>
                      <a:r>
                        <a:rPr lang="en-GB" dirty="0" smtClean="0"/>
                        <a:t> </a:t>
                      </a:r>
                      <a:r>
                        <a:rPr lang="en-GB" dirty="0" err="1" smtClean="0"/>
                        <a:t>penyusutan</a:t>
                      </a:r>
                      <a:r>
                        <a:rPr lang="en-GB" baseline="0" dirty="0" smtClean="0"/>
                        <a:t> yang </a:t>
                      </a:r>
                      <a:r>
                        <a:rPr lang="en-GB" baseline="0" dirty="0" err="1" smtClean="0"/>
                        <a:t>manfaatnya</a:t>
                      </a:r>
                      <a:r>
                        <a:rPr lang="en-GB" baseline="0" dirty="0" smtClean="0"/>
                        <a:t> </a:t>
                      </a:r>
                      <a:r>
                        <a:rPr lang="en-GB" baseline="0" dirty="0" err="1" smtClean="0"/>
                        <a:t>sudah</a:t>
                      </a:r>
                      <a:r>
                        <a:rPr lang="en-GB" baseline="0" dirty="0" smtClean="0"/>
                        <a:t> </a:t>
                      </a:r>
                      <a:r>
                        <a:rPr lang="en-GB" baseline="0" dirty="0" err="1" smtClean="0"/>
                        <a:t>habis</a:t>
                      </a:r>
                      <a:r>
                        <a:rPr lang="en-GB" baseline="0" dirty="0" smtClean="0"/>
                        <a:t> Rp7.562.541</a:t>
                      </a:r>
                      <a:endParaRPr lang="id-ID" dirty="0"/>
                    </a:p>
                  </a:txBody>
                  <a:tcPr/>
                </a:tc>
                <a:extLst>
                  <a:ext uri="{0D108BD9-81ED-4DB2-BD59-A6C34878D82A}">
                    <a16:rowId xmlns:a16="http://schemas.microsoft.com/office/drawing/2014/main" val="10004"/>
                  </a:ext>
                </a:extLst>
              </a:tr>
              <a:tr h="209209">
                <a:tc>
                  <a:txBody>
                    <a:bodyPr/>
                    <a:lstStyle/>
                    <a:p>
                      <a:endParaRPr lang="id-ID"/>
                    </a:p>
                  </a:txBody>
                  <a:tcPr/>
                </a:tc>
                <a:tc>
                  <a:txBody>
                    <a:bodyPr/>
                    <a:lstStyle/>
                    <a:p>
                      <a:endParaRPr lang="id-ID"/>
                    </a:p>
                  </a:txBody>
                  <a:tcPr/>
                </a:tc>
                <a:tc>
                  <a:txBody>
                    <a:bodyPr/>
                    <a:lstStyle/>
                    <a:p>
                      <a:r>
                        <a:rPr lang="en-GB" dirty="0" smtClean="0"/>
                        <a:t>b. </a:t>
                      </a:r>
                      <a:r>
                        <a:rPr lang="en-GB" dirty="0" err="1" smtClean="0"/>
                        <a:t>Bentuk</a:t>
                      </a:r>
                      <a:r>
                        <a:rPr lang="en-GB" dirty="0" smtClean="0"/>
                        <a:t> </a:t>
                      </a:r>
                      <a:r>
                        <a:rPr lang="en-GB" dirty="0" err="1" smtClean="0"/>
                        <a:t>natura</a:t>
                      </a:r>
                      <a:r>
                        <a:rPr lang="en-GB" dirty="0" smtClean="0"/>
                        <a:t> yang </a:t>
                      </a:r>
                      <a:r>
                        <a:rPr lang="en-GB" dirty="0" err="1" smtClean="0"/>
                        <a:t>tidak</a:t>
                      </a:r>
                      <a:r>
                        <a:rPr lang="en-GB" dirty="0" smtClean="0"/>
                        <a:t> </a:t>
                      </a:r>
                      <a:r>
                        <a:rPr lang="en-GB" dirty="0" err="1" smtClean="0"/>
                        <a:t>dapat</a:t>
                      </a:r>
                      <a:r>
                        <a:rPr lang="en-GB" baseline="0" dirty="0" smtClean="0"/>
                        <a:t> </a:t>
                      </a:r>
                      <a:r>
                        <a:rPr lang="en-GB" baseline="0" dirty="0" err="1" smtClean="0"/>
                        <a:t>dibebankan</a:t>
                      </a:r>
                      <a:r>
                        <a:rPr lang="en-GB" baseline="0" dirty="0" smtClean="0"/>
                        <a:t> Rp58.489.677</a:t>
                      </a:r>
                      <a:endParaRPr lang="id-ID" dirty="0"/>
                    </a:p>
                  </a:txBody>
                  <a:tcPr/>
                </a:tc>
                <a:extLst>
                  <a:ext uri="{0D108BD9-81ED-4DB2-BD59-A6C34878D82A}">
                    <a16:rowId xmlns:a16="http://schemas.microsoft.com/office/drawing/2014/main" val="10005"/>
                  </a:ext>
                </a:extLst>
              </a:tr>
              <a:tr h="209209">
                <a:tc>
                  <a:txBody>
                    <a:bodyPr/>
                    <a:lstStyle/>
                    <a:p>
                      <a:endParaRPr lang="id-ID"/>
                    </a:p>
                  </a:txBody>
                  <a:tcPr/>
                </a:tc>
                <a:tc>
                  <a:txBody>
                    <a:bodyPr/>
                    <a:lstStyle/>
                    <a:p>
                      <a:endParaRPr lang="id-ID"/>
                    </a:p>
                  </a:txBody>
                  <a:tcPr/>
                </a:tc>
                <a:tc>
                  <a:txBody>
                    <a:bodyPr/>
                    <a:lstStyle/>
                    <a:p>
                      <a:r>
                        <a:rPr lang="en-GB" dirty="0" smtClean="0"/>
                        <a:t>c. </a:t>
                      </a:r>
                      <a:r>
                        <a:rPr lang="en-GB" dirty="0" err="1" smtClean="0"/>
                        <a:t>Biaya</a:t>
                      </a:r>
                      <a:r>
                        <a:rPr lang="en-GB" dirty="0" smtClean="0"/>
                        <a:t> </a:t>
                      </a:r>
                      <a:r>
                        <a:rPr lang="en-GB" dirty="0" err="1" smtClean="0"/>
                        <a:t>perjalanan</a:t>
                      </a:r>
                      <a:r>
                        <a:rPr lang="en-GB" dirty="0" smtClean="0"/>
                        <a:t> </a:t>
                      </a:r>
                      <a:r>
                        <a:rPr lang="en-GB" dirty="0" err="1" smtClean="0"/>
                        <a:t>dan</a:t>
                      </a:r>
                      <a:r>
                        <a:rPr lang="en-GB" dirty="0" smtClean="0"/>
                        <a:t> </a:t>
                      </a:r>
                      <a:r>
                        <a:rPr lang="en-GB" dirty="0" err="1" smtClean="0"/>
                        <a:t>representasi</a:t>
                      </a:r>
                      <a:r>
                        <a:rPr lang="en-GB" dirty="0" smtClean="0"/>
                        <a:t> </a:t>
                      </a:r>
                      <a:r>
                        <a:rPr lang="en-GB" dirty="0" err="1" smtClean="0"/>
                        <a:t>tidak</a:t>
                      </a:r>
                      <a:r>
                        <a:rPr lang="en-GB" dirty="0" smtClean="0"/>
                        <a:t> </a:t>
                      </a:r>
                      <a:r>
                        <a:rPr lang="en-GB" dirty="0" err="1" smtClean="0"/>
                        <a:t>dapat</a:t>
                      </a:r>
                      <a:r>
                        <a:rPr lang="en-GB" dirty="0" smtClean="0"/>
                        <a:t> </a:t>
                      </a:r>
                      <a:r>
                        <a:rPr lang="en-GB" dirty="0" err="1" smtClean="0"/>
                        <a:t>dibebankan</a:t>
                      </a:r>
                      <a:r>
                        <a:rPr lang="en-GB" dirty="0" smtClean="0"/>
                        <a:t> Rp29.907.641</a:t>
                      </a:r>
                      <a:endParaRPr lang="id-ID" dirty="0"/>
                    </a:p>
                  </a:txBody>
                  <a:tcPr/>
                </a:tc>
                <a:extLst>
                  <a:ext uri="{0D108BD9-81ED-4DB2-BD59-A6C34878D82A}">
                    <a16:rowId xmlns:a16="http://schemas.microsoft.com/office/drawing/2014/main" val="10006"/>
                  </a:ext>
                </a:extLst>
              </a:tr>
              <a:tr h="209209">
                <a:tc>
                  <a:txBody>
                    <a:bodyPr/>
                    <a:lstStyle/>
                    <a:p>
                      <a:r>
                        <a:rPr lang="en-GB" dirty="0" smtClean="0"/>
                        <a:t>4. </a:t>
                      </a:r>
                      <a:r>
                        <a:rPr lang="en-GB" dirty="0" err="1" smtClean="0"/>
                        <a:t>Kredit</a:t>
                      </a:r>
                      <a:r>
                        <a:rPr lang="en-GB" dirty="0" smtClean="0"/>
                        <a:t> </a:t>
                      </a:r>
                      <a:r>
                        <a:rPr lang="en-GB" dirty="0" err="1" smtClean="0"/>
                        <a:t>PPh</a:t>
                      </a:r>
                      <a:r>
                        <a:rPr lang="en-GB" dirty="0" smtClean="0"/>
                        <a:t> </a:t>
                      </a:r>
                      <a:r>
                        <a:rPr lang="en-GB" dirty="0" err="1" smtClean="0"/>
                        <a:t>Badan</a:t>
                      </a:r>
                      <a:endParaRPr lang="id-ID" dirty="0"/>
                    </a:p>
                  </a:txBody>
                  <a:tcPr/>
                </a:tc>
                <a:tc>
                  <a:txBody>
                    <a:bodyPr/>
                    <a:lstStyle/>
                    <a:p>
                      <a:r>
                        <a:rPr lang="en-GB" dirty="0" err="1" smtClean="0"/>
                        <a:t>Rp</a:t>
                      </a:r>
                      <a:r>
                        <a:rPr lang="en-GB" dirty="0" smtClean="0"/>
                        <a:t> 20.835.525</a:t>
                      </a:r>
                      <a:endParaRPr lang="id-ID" dirty="0"/>
                    </a:p>
                  </a:txBody>
                  <a:tcPr/>
                </a:tc>
                <a:tc>
                  <a:txBody>
                    <a:bodyPr/>
                    <a:lstStyle/>
                    <a:p>
                      <a:r>
                        <a:rPr lang="en-GB" dirty="0" smtClean="0"/>
                        <a:t>d.</a:t>
                      </a:r>
                      <a:r>
                        <a:rPr lang="en-GB" baseline="0" dirty="0" smtClean="0"/>
                        <a:t> </a:t>
                      </a:r>
                      <a:r>
                        <a:rPr lang="en-GB" baseline="0" dirty="0" err="1" smtClean="0"/>
                        <a:t>Bukti</a:t>
                      </a:r>
                      <a:r>
                        <a:rPr lang="en-GB" baseline="0" dirty="0" smtClean="0"/>
                        <a:t> </a:t>
                      </a:r>
                      <a:r>
                        <a:rPr lang="en-GB" baseline="0" dirty="0" err="1" smtClean="0"/>
                        <a:t>potong</a:t>
                      </a:r>
                      <a:r>
                        <a:rPr lang="en-GB" baseline="0" dirty="0" smtClean="0"/>
                        <a:t> </a:t>
                      </a:r>
                      <a:r>
                        <a:rPr lang="en-GB" baseline="0" dirty="0" err="1" smtClean="0"/>
                        <a:t>PPh</a:t>
                      </a:r>
                      <a:r>
                        <a:rPr lang="en-GB" baseline="0" dirty="0" smtClean="0"/>
                        <a:t> </a:t>
                      </a:r>
                      <a:r>
                        <a:rPr lang="en-GB" baseline="0" dirty="0" err="1" smtClean="0"/>
                        <a:t>Pasal</a:t>
                      </a:r>
                      <a:r>
                        <a:rPr lang="en-GB" baseline="0" dirty="0" smtClean="0"/>
                        <a:t> 23 </a:t>
                      </a:r>
                      <a:r>
                        <a:rPr lang="en-GB" baseline="0" dirty="0" err="1" smtClean="0"/>
                        <a:t>karena</a:t>
                      </a:r>
                      <a:r>
                        <a:rPr lang="en-GB" baseline="0" dirty="0" smtClean="0"/>
                        <a:t> </a:t>
                      </a:r>
                      <a:r>
                        <a:rPr lang="en-GB" baseline="0" dirty="0" err="1" smtClean="0"/>
                        <a:t>hasil</a:t>
                      </a:r>
                      <a:r>
                        <a:rPr lang="en-GB" baseline="0" dirty="0" smtClean="0"/>
                        <a:t> </a:t>
                      </a:r>
                      <a:r>
                        <a:rPr lang="en-GB" baseline="0" dirty="0" err="1" smtClean="0"/>
                        <a:t>konfirmasi</a:t>
                      </a:r>
                      <a:r>
                        <a:rPr lang="en-GB" baseline="0" dirty="0" smtClean="0"/>
                        <a:t> “</a:t>
                      </a:r>
                      <a:r>
                        <a:rPr lang="en-GB" baseline="0" dirty="0" err="1" smtClean="0"/>
                        <a:t>tidak</a:t>
                      </a:r>
                      <a:r>
                        <a:rPr lang="en-GB" baseline="0" dirty="0" smtClean="0"/>
                        <a:t> </a:t>
                      </a:r>
                      <a:r>
                        <a:rPr lang="en-GB" baseline="0" dirty="0" err="1" smtClean="0"/>
                        <a:t>ada</a:t>
                      </a:r>
                      <a:r>
                        <a:rPr lang="en-GB" baseline="0" dirty="0" smtClean="0"/>
                        <a:t>”</a:t>
                      </a:r>
                      <a:endParaRPr lang="id-ID" dirty="0"/>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899288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8813" y="480218"/>
            <a:ext cx="5643563" cy="725487"/>
          </a:xfrm>
        </p:spPr>
        <p:txBody>
          <a:bodyPr>
            <a:normAutofit fontScale="90000"/>
          </a:bodyPr>
          <a:lstStyle/>
          <a:p>
            <a:r>
              <a:rPr lang="en-GB" dirty="0" err="1" smtClean="0"/>
              <a:t>Tabel</a:t>
            </a:r>
            <a:r>
              <a:rPr lang="en-GB" dirty="0" smtClean="0"/>
              <a:t> 2</a:t>
            </a:r>
            <a:endParaRPr lang="id-ID"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3901246"/>
              </p:ext>
            </p:extLst>
          </p:nvPr>
        </p:nvGraphicFramePr>
        <p:xfrm>
          <a:off x="457200" y="1828800"/>
          <a:ext cx="8229600" cy="4145336"/>
        </p:xfrm>
        <a:graphic>
          <a:graphicData uri="http://schemas.openxmlformats.org/drawingml/2006/table">
            <a:tbl>
              <a:tblPr firstRow="1" bandRow="1">
                <a:tableStyleId>{21E4AEA4-8DFA-4A89-87EB-49C32662AFE0}</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22897">
                <a:tc>
                  <a:txBody>
                    <a:bodyPr/>
                    <a:lstStyle/>
                    <a:p>
                      <a:r>
                        <a:rPr lang="en-GB" dirty="0" err="1" smtClean="0"/>
                        <a:t>Uraian</a:t>
                      </a:r>
                      <a:r>
                        <a:rPr lang="en-GB" dirty="0" smtClean="0"/>
                        <a:t> </a:t>
                      </a:r>
                      <a:r>
                        <a:rPr lang="en-GB" dirty="0" err="1" smtClean="0"/>
                        <a:t>Penolakan</a:t>
                      </a:r>
                      <a:endParaRPr lang="id-ID" dirty="0"/>
                    </a:p>
                  </a:txBody>
                  <a:tcPr/>
                </a:tc>
                <a:tc>
                  <a:txBody>
                    <a:bodyPr/>
                    <a:lstStyle/>
                    <a:p>
                      <a:r>
                        <a:rPr lang="en-GB" dirty="0" err="1" smtClean="0"/>
                        <a:t>Jumlah</a:t>
                      </a:r>
                      <a:r>
                        <a:rPr lang="en-GB" baseline="0" dirty="0" smtClean="0"/>
                        <a:t> </a:t>
                      </a:r>
                      <a:r>
                        <a:rPr lang="en-GB" baseline="0" dirty="0" err="1" smtClean="0"/>
                        <a:t>Koreksi</a:t>
                      </a:r>
                      <a:endParaRPr lang="id-ID" dirty="0"/>
                    </a:p>
                  </a:txBody>
                  <a:tcPr/>
                </a:tc>
                <a:tc>
                  <a:txBody>
                    <a:bodyPr/>
                    <a:lstStyle/>
                    <a:p>
                      <a:r>
                        <a:rPr lang="en-GB" dirty="0" err="1" smtClean="0"/>
                        <a:t>Dasar</a:t>
                      </a:r>
                      <a:r>
                        <a:rPr lang="en-GB" dirty="0" smtClean="0"/>
                        <a:t> </a:t>
                      </a:r>
                      <a:r>
                        <a:rPr lang="en-GB" dirty="0" err="1" smtClean="0"/>
                        <a:t>Koreksi</a:t>
                      </a:r>
                      <a:endParaRPr lang="id-ID" dirty="0"/>
                    </a:p>
                  </a:txBody>
                  <a:tcPr/>
                </a:tc>
                <a:extLst>
                  <a:ext uri="{0D108BD9-81ED-4DB2-BD59-A6C34878D82A}">
                    <a16:rowId xmlns:a16="http://schemas.microsoft.com/office/drawing/2014/main" val="10000"/>
                  </a:ext>
                </a:extLst>
              </a:tr>
              <a:tr h="361101">
                <a:tc>
                  <a:txBody>
                    <a:bodyPr/>
                    <a:lstStyle/>
                    <a:p>
                      <a:r>
                        <a:rPr lang="en-GB" dirty="0" smtClean="0"/>
                        <a:t>1. </a:t>
                      </a:r>
                      <a:r>
                        <a:rPr lang="en-GB" dirty="0" err="1" smtClean="0"/>
                        <a:t>Peredaran</a:t>
                      </a:r>
                      <a:r>
                        <a:rPr lang="en-GB" dirty="0" smtClean="0"/>
                        <a:t> Usaha</a:t>
                      </a:r>
                      <a:endParaRPr lang="id-ID" dirty="0"/>
                    </a:p>
                  </a:txBody>
                  <a:tcPr/>
                </a:tc>
                <a:tc>
                  <a:txBody>
                    <a:bodyPr/>
                    <a:lstStyle/>
                    <a:p>
                      <a:r>
                        <a:rPr lang="en-GB" dirty="0" err="1" smtClean="0"/>
                        <a:t>Rp</a:t>
                      </a:r>
                      <a:r>
                        <a:rPr lang="en-GB" baseline="0" dirty="0" smtClean="0"/>
                        <a:t> 121.445.419</a:t>
                      </a:r>
                      <a:endParaRPr lang="id-ID" dirty="0"/>
                    </a:p>
                  </a:txBody>
                  <a:tcPr/>
                </a:tc>
                <a:tc>
                  <a:txBody>
                    <a:bodyPr/>
                    <a:lstStyle/>
                    <a:p>
                      <a:r>
                        <a:rPr lang="en-GB" dirty="0" err="1" smtClean="0"/>
                        <a:t>Benar</a:t>
                      </a:r>
                      <a:r>
                        <a:rPr lang="en-GB" baseline="0" dirty="0" smtClean="0"/>
                        <a:t> </a:t>
                      </a:r>
                      <a:r>
                        <a:rPr lang="en-GB" baseline="0" dirty="0" err="1" smtClean="0"/>
                        <a:t>terjadi</a:t>
                      </a:r>
                      <a:r>
                        <a:rPr lang="en-GB" baseline="0" dirty="0" smtClean="0"/>
                        <a:t> </a:t>
                      </a:r>
                      <a:r>
                        <a:rPr lang="en-GB" baseline="0" dirty="0" err="1" smtClean="0"/>
                        <a:t>retur</a:t>
                      </a:r>
                      <a:r>
                        <a:rPr lang="en-GB" baseline="0" dirty="0" smtClean="0"/>
                        <a:t> yang </a:t>
                      </a:r>
                      <a:r>
                        <a:rPr lang="en-GB" baseline="0" dirty="0" err="1" smtClean="0"/>
                        <a:t>dicatat</a:t>
                      </a:r>
                      <a:r>
                        <a:rPr lang="en-GB" baseline="0" dirty="0" smtClean="0"/>
                        <a:t> </a:t>
                      </a:r>
                      <a:r>
                        <a:rPr lang="en-GB" baseline="0" dirty="0" err="1" smtClean="0"/>
                        <a:t>sebagai</a:t>
                      </a:r>
                      <a:r>
                        <a:rPr lang="en-GB" baseline="0" dirty="0" smtClean="0"/>
                        <a:t> </a:t>
                      </a:r>
                      <a:r>
                        <a:rPr lang="en-GB" baseline="0" dirty="0" err="1" smtClean="0"/>
                        <a:t>pengurang</a:t>
                      </a:r>
                      <a:r>
                        <a:rPr lang="en-GB" baseline="0" dirty="0" smtClean="0"/>
                        <a:t> </a:t>
                      </a:r>
                      <a:r>
                        <a:rPr lang="en-GB" baseline="0" dirty="0" err="1" smtClean="0"/>
                        <a:t>nilai</a:t>
                      </a:r>
                      <a:r>
                        <a:rPr lang="en-GB" baseline="0" dirty="0" smtClean="0"/>
                        <a:t> </a:t>
                      </a:r>
                      <a:r>
                        <a:rPr lang="en-GB" baseline="0" dirty="0" err="1" smtClean="0"/>
                        <a:t>peredaran</a:t>
                      </a:r>
                      <a:r>
                        <a:rPr lang="en-GB" baseline="0" dirty="0" smtClean="0"/>
                        <a:t> </a:t>
                      </a:r>
                      <a:r>
                        <a:rPr lang="en-GB" baseline="0" dirty="0" err="1" smtClean="0"/>
                        <a:t>usaha</a:t>
                      </a:r>
                      <a:endParaRPr lang="id-ID" dirty="0"/>
                    </a:p>
                  </a:txBody>
                  <a:tcPr/>
                </a:tc>
                <a:extLst>
                  <a:ext uri="{0D108BD9-81ED-4DB2-BD59-A6C34878D82A}">
                    <a16:rowId xmlns:a16="http://schemas.microsoft.com/office/drawing/2014/main" val="10001"/>
                  </a:ext>
                </a:extLst>
              </a:tr>
              <a:tr h="209209">
                <a:tc>
                  <a:txBody>
                    <a:bodyPr/>
                    <a:lstStyle/>
                    <a:p>
                      <a:endParaRPr lang="id-ID" dirty="0"/>
                    </a:p>
                  </a:txBody>
                  <a:tcPr/>
                </a:tc>
                <a:tc>
                  <a:txBody>
                    <a:bodyPr/>
                    <a:lstStyle/>
                    <a:p>
                      <a:endParaRPr lang="id-ID" dirty="0"/>
                    </a:p>
                  </a:txBody>
                  <a:tcPr/>
                </a:tc>
                <a:tc>
                  <a:txBody>
                    <a:bodyPr/>
                    <a:lstStyle/>
                    <a:p>
                      <a:r>
                        <a:rPr lang="en-GB" dirty="0" smtClean="0"/>
                        <a:t>AFDA </a:t>
                      </a:r>
                      <a:r>
                        <a:rPr lang="en-GB" dirty="0" err="1" smtClean="0"/>
                        <a:t>Rp</a:t>
                      </a:r>
                      <a:r>
                        <a:rPr lang="en-GB" dirty="0" smtClean="0"/>
                        <a:t> 172.288.880</a:t>
                      </a:r>
                      <a:endParaRPr lang="id-ID" dirty="0"/>
                    </a:p>
                  </a:txBody>
                  <a:tcPr/>
                </a:tc>
                <a:extLst>
                  <a:ext uri="{0D108BD9-81ED-4DB2-BD59-A6C34878D82A}">
                    <a16:rowId xmlns:a16="http://schemas.microsoft.com/office/drawing/2014/main" val="10002"/>
                  </a:ext>
                </a:extLst>
              </a:tr>
              <a:tr h="515858">
                <a:tc>
                  <a:txBody>
                    <a:bodyPr/>
                    <a:lstStyle/>
                    <a:p>
                      <a:r>
                        <a:rPr lang="en-GB" dirty="0" smtClean="0"/>
                        <a:t>2. </a:t>
                      </a:r>
                      <a:r>
                        <a:rPr lang="en-GB" dirty="0" err="1" smtClean="0"/>
                        <a:t>Harga</a:t>
                      </a:r>
                      <a:r>
                        <a:rPr lang="en-GB" dirty="0" smtClean="0"/>
                        <a:t> </a:t>
                      </a:r>
                      <a:r>
                        <a:rPr lang="en-GB" dirty="0" err="1" smtClean="0"/>
                        <a:t>Pokok</a:t>
                      </a:r>
                      <a:r>
                        <a:rPr lang="en-GB" dirty="0" smtClean="0"/>
                        <a:t> </a:t>
                      </a:r>
                      <a:r>
                        <a:rPr lang="en-GB" dirty="0" err="1" smtClean="0"/>
                        <a:t>Penjualan</a:t>
                      </a:r>
                      <a:endParaRPr lang="id-ID" dirty="0"/>
                    </a:p>
                  </a:txBody>
                  <a:tcPr/>
                </a:tc>
                <a:tc>
                  <a:txBody>
                    <a:bodyPr/>
                    <a:lstStyle/>
                    <a:p>
                      <a:r>
                        <a:rPr lang="en-GB" dirty="0" err="1" smtClean="0"/>
                        <a:t>Rp</a:t>
                      </a:r>
                      <a:r>
                        <a:rPr lang="en-GB" dirty="0" smtClean="0"/>
                        <a:t> 960.471.164</a:t>
                      </a:r>
                      <a:endParaRPr lang="id-ID" dirty="0"/>
                    </a:p>
                  </a:txBody>
                  <a:tcPr/>
                </a:tc>
                <a:tc>
                  <a:txBody>
                    <a:bodyPr/>
                    <a:lstStyle/>
                    <a:p>
                      <a:r>
                        <a:rPr lang="en-GB" dirty="0" err="1" smtClean="0"/>
                        <a:t>Merupakan</a:t>
                      </a:r>
                      <a:r>
                        <a:rPr lang="en-GB" baseline="0" dirty="0" smtClean="0"/>
                        <a:t> </a:t>
                      </a:r>
                      <a:r>
                        <a:rPr lang="en-GB" baseline="0" dirty="0" err="1" smtClean="0"/>
                        <a:t>b</a:t>
                      </a:r>
                      <a:r>
                        <a:rPr lang="en-GB" dirty="0" err="1" smtClean="0"/>
                        <a:t>eban</a:t>
                      </a:r>
                      <a:r>
                        <a:rPr lang="en-GB" baseline="0" dirty="0" smtClean="0"/>
                        <a:t> </a:t>
                      </a:r>
                      <a:r>
                        <a:rPr lang="en-GB" baseline="0" dirty="0" err="1" smtClean="0"/>
                        <a:t>atas</a:t>
                      </a:r>
                      <a:r>
                        <a:rPr lang="en-GB" baseline="0" dirty="0" smtClean="0"/>
                        <a:t> </a:t>
                      </a:r>
                      <a:r>
                        <a:rPr lang="en-GB" baseline="0" dirty="0" err="1" smtClean="0"/>
                        <a:t>catering&amp;meals</a:t>
                      </a:r>
                      <a:r>
                        <a:rPr lang="en-GB" baseline="0" dirty="0" smtClean="0"/>
                        <a:t> yang </a:t>
                      </a:r>
                      <a:r>
                        <a:rPr lang="en-GB" baseline="0" dirty="0" err="1" smtClean="0"/>
                        <a:t>dibebankan</a:t>
                      </a:r>
                      <a:r>
                        <a:rPr lang="en-GB" baseline="0" dirty="0" smtClean="0"/>
                        <a:t> dengan </a:t>
                      </a:r>
                      <a:r>
                        <a:rPr lang="en-GB" baseline="0" dirty="0" err="1" smtClean="0"/>
                        <a:t>sistem</a:t>
                      </a:r>
                      <a:r>
                        <a:rPr lang="en-GB" baseline="0" dirty="0" smtClean="0"/>
                        <a:t> </a:t>
                      </a:r>
                      <a:r>
                        <a:rPr lang="en-GB" i="1" baseline="0" dirty="0" smtClean="0"/>
                        <a:t>reimbursement</a:t>
                      </a:r>
                      <a:endParaRPr lang="id-ID" dirty="0"/>
                    </a:p>
                  </a:txBody>
                  <a:tcPr/>
                </a:tc>
                <a:extLst>
                  <a:ext uri="{0D108BD9-81ED-4DB2-BD59-A6C34878D82A}">
                    <a16:rowId xmlns:a16="http://schemas.microsoft.com/office/drawing/2014/main" val="10003"/>
                  </a:ext>
                </a:extLst>
              </a:tr>
              <a:tr h="670616">
                <a:tc>
                  <a:txBody>
                    <a:bodyPr/>
                    <a:lstStyle/>
                    <a:p>
                      <a:r>
                        <a:rPr lang="en-GB" dirty="0" smtClean="0"/>
                        <a:t>3. </a:t>
                      </a:r>
                      <a:r>
                        <a:rPr lang="en-GB" dirty="0" err="1" smtClean="0"/>
                        <a:t>Biaya</a:t>
                      </a:r>
                      <a:r>
                        <a:rPr lang="en-GB" dirty="0" smtClean="0"/>
                        <a:t> Lain-lain</a:t>
                      </a:r>
                      <a:endParaRPr lang="id-ID" dirty="0"/>
                    </a:p>
                  </a:txBody>
                  <a:tcPr/>
                </a:tc>
                <a:tc>
                  <a:txBody>
                    <a:bodyPr/>
                    <a:lstStyle/>
                    <a:p>
                      <a:r>
                        <a:rPr lang="en-GB" dirty="0" err="1" smtClean="0"/>
                        <a:t>Rp</a:t>
                      </a:r>
                      <a:r>
                        <a:rPr lang="en-GB" dirty="0" smtClean="0"/>
                        <a:t> 154.209.180</a:t>
                      </a:r>
                      <a:endParaRPr lang="id-ID" dirty="0"/>
                    </a:p>
                  </a:txBody>
                  <a:tcPr/>
                </a:tc>
                <a:tc>
                  <a:txBody>
                    <a:bodyPr/>
                    <a:lstStyle/>
                    <a:p>
                      <a:r>
                        <a:rPr lang="en-GB" dirty="0" err="1" smtClean="0"/>
                        <a:t>Alasan-alasan</a:t>
                      </a:r>
                      <a:r>
                        <a:rPr lang="en-GB" dirty="0" smtClean="0"/>
                        <a:t> </a:t>
                      </a:r>
                      <a:r>
                        <a:rPr lang="en-GB" dirty="0" err="1" smtClean="0"/>
                        <a:t>tertera</a:t>
                      </a:r>
                      <a:r>
                        <a:rPr lang="en-GB" baseline="0" dirty="0" smtClean="0"/>
                        <a:t> </a:t>
                      </a:r>
                      <a:r>
                        <a:rPr lang="en-GB" baseline="0" dirty="0" err="1" smtClean="0"/>
                        <a:t>pada</a:t>
                      </a:r>
                      <a:r>
                        <a:rPr lang="en-GB" baseline="0" dirty="0" smtClean="0"/>
                        <a:t> </a:t>
                      </a:r>
                      <a:r>
                        <a:rPr lang="en-GB" baseline="0" dirty="0" err="1" smtClean="0"/>
                        <a:t>soal</a:t>
                      </a:r>
                      <a:endParaRPr lang="id-ID" dirty="0"/>
                    </a:p>
                  </a:txBody>
                  <a:tcPr/>
                </a:tc>
                <a:extLst>
                  <a:ext uri="{0D108BD9-81ED-4DB2-BD59-A6C34878D82A}">
                    <a16:rowId xmlns:a16="http://schemas.microsoft.com/office/drawing/2014/main" val="10004"/>
                  </a:ext>
                </a:extLst>
              </a:tr>
              <a:tr h="209209">
                <a:tc>
                  <a:txBody>
                    <a:bodyPr/>
                    <a:lstStyle/>
                    <a:p>
                      <a:r>
                        <a:rPr lang="en-GB" dirty="0" smtClean="0"/>
                        <a:t>4. </a:t>
                      </a:r>
                      <a:r>
                        <a:rPr lang="en-GB" dirty="0" err="1" smtClean="0"/>
                        <a:t>Kredit</a:t>
                      </a:r>
                      <a:r>
                        <a:rPr lang="en-GB" dirty="0" smtClean="0"/>
                        <a:t> </a:t>
                      </a:r>
                      <a:r>
                        <a:rPr lang="en-GB" dirty="0" err="1" smtClean="0"/>
                        <a:t>PPh</a:t>
                      </a:r>
                      <a:r>
                        <a:rPr lang="en-GB" dirty="0" smtClean="0"/>
                        <a:t> </a:t>
                      </a:r>
                      <a:r>
                        <a:rPr lang="en-GB" dirty="0" err="1" smtClean="0"/>
                        <a:t>Badan</a:t>
                      </a:r>
                      <a:endParaRPr lang="id-ID" dirty="0"/>
                    </a:p>
                  </a:txBody>
                  <a:tcPr/>
                </a:tc>
                <a:tc>
                  <a:txBody>
                    <a:bodyPr/>
                    <a:lstStyle/>
                    <a:p>
                      <a:r>
                        <a:rPr lang="en-GB" dirty="0" err="1" smtClean="0"/>
                        <a:t>Rp</a:t>
                      </a:r>
                      <a:r>
                        <a:rPr lang="en-GB" dirty="0" smtClean="0"/>
                        <a:t> 20.835.525</a:t>
                      </a:r>
                      <a:endParaRPr lang="id-ID" dirty="0"/>
                    </a:p>
                  </a:txBody>
                  <a:tcPr/>
                </a:tc>
                <a:tc>
                  <a:txBody>
                    <a:bodyPr/>
                    <a:lstStyle/>
                    <a:p>
                      <a:r>
                        <a:rPr lang="en-GB" dirty="0" err="1" smtClean="0"/>
                        <a:t>Memiliki</a:t>
                      </a:r>
                      <a:r>
                        <a:rPr lang="en-GB" dirty="0" smtClean="0"/>
                        <a:t> </a:t>
                      </a:r>
                      <a:r>
                        <a:rPr lang="en-GB" dirty="0" err="1" smtClean="0"/>
                        <a:t>bukti</a:t>
                      </a:r>
                      <a:r>
                        <a:rPr lang="en-GB" dirty="0" smtClean="0"/>
                        <a:t> </a:t>
                      </a:r>
                      <a:r>
                        <a:rPr lang="en-GB" dirty="0" err="1" smtClean="0"/>
                        <a:t>potong</a:t>
                      </a:r>
                      <a:r>
                        <a:rPr lang="en-GB" baseline="0" dirty="0" smtClean="0"/>
                        <a:t>  </a:t>
                      </a:r>
                      <a:r>
                        <a:rPr lang="en-GB" baseline="0" dirty="0" err="1" smtClean="0"/>
                        <a:t>atas</a:t>
                      </a:r>
                      <a:r>
                        <a:rPr lang="en-GB" baseline="0" dirty="0" smtClean="0"/>
                        <a:t> </a:t>
                      </a:r>
                      <a:r>
                        <a:rPr lang="en-GB" baseline="0" dirty="0" err="1" smtClean="0"/>
                        <a:t>PPh</a:t>
                      </a:r>
                      <a:r>
                        <a:rPr lang="en-GB" baseline="0" dirty="0" smtClean="0"/>
                        <a:t> </a:t>
                      </a:r>
                      <a:r>
                        <a:rPr lang="en-GB" baseline="0" dirty="0" err="1" smtClean="0"/>
                        <a:t>Pasal</a:t>
                      </a:r>
                      <a:r>
                        <a:rPr lang="en-GB" baseline="0" dirty="0" smtClean="0"/>
                        <a:t> 23 </a:t>
                      </a:r>
                      <a:r>
                        <a:rPr lang="en-GB" baseline="0" dirty="0" err="1" smtClean="0"/>
                        <a:t>tersebut</a:t>
                      </a:r>
                      <a:endParaRPr lang="id-ID"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795877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err="1" smtClean="0"/>
              <a:t>Skema</a:t>
            </a:r>
            <a:r>
              <a:rPr lang="en-GB" dirty="0" smtClean="0"/>
              <a:t> </a:t>
            </a:r>
            <a:r>
              <a:rPr lang="en-GB" dirty="0" err="1" smtClean="0"/>
              <a:t>Pemeriksaan</a:t>
            </a:r>
            <a:r>
              <a:rPr lang="en-GB" dirty="0" smtClean="0"/>
              <a:t> PT KA</a:t>
            </a:r>
            <a:endParaRPr lang="id-ID"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9437323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23771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282207" y="274638"/>
            <a:ext cx="8587145" cy="6336454"/>
            <a:chOff x="282207" y="274638"/>
            <a:chExt cx="8587145" cy="6336454"/>
          </a:xfrm>
        </p:grpSpPr>
        <p:sp>
          <p:nvSpPr>
            <p:cNvPr id="10" name="Rectangle 9"/>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b="1" dirty="0" err="1" smtClean="0"/>
              <a:t>Bahan</a:t>
            </a:r>
            <a:r>
              <a:rPr lang="en-US" b="1" dirty="0" smtClean="0"/>
              <a:t> </a:t>
            </a:r>
            <a:r>
              <a:rPr lang="en-US" b="1" dirty="0" err="1" smtClean="0"/>
              <a:t>Diskusi</a:t>
            </a:r>
            <a:r>
              <a:rPr lang="en-US" b="1" dirty="0" smtClean="0"/>
              <a:t> 1</a:t>
            </a:r>
            <a:endParaRPr lang="en-US" b="1" dirty="0"/>
          </a:p>
        </p:txBody>
      </p:sp>
      <p:sp>
        <p:nvSpPr>
          <p:cNvPr id="3" name="Content Placeholder 2"/>
          <p:cNvSpPr>
            <a:spLocks noGrp="1"/>
          </p:cNvSpPr>
          <p:nvPr>
            <p:ph idx="1"/>
          </p:nvPr>
        </p:nvSpPr>
        <p:spPr/>
        <p:txBody>
          <a:bodyPr>
            <a:normAutofit/>
          </a:bodyPr>
          <a:lstStyle/>
          <a:p>
            <a:pPr marL="0" lvl="0" indent="0" algn="just">
              <a:buNone/>
            </a:pPr>
            <a:r>
              <a:rPr lang="id-ID" dirty="0" smtClean="0"/>
              <a:t>Menurut </a:t>
            </a:r>
            <a:r>
              <a:rPr lang="en-US" dirty="0"/>
              <a:t>A</a:t>
            </a:r>
            <a:r>
              <a:rPr lang="id-ID" dirty="0"/>
              <a:t>nda, apa kemungkinan konsekuensi yang akan dihadapi oleh PT KA jika PT KA tidak menyampaikan surat tanggapan terhadap Surat Pemberitahuan Hasil Pemeriksaan</a:t>
            </a:r>
            <a:r>
              <a:rPr lang="id-ID" dirty="0" smtClean="0"/>
              <a:t>?</a:t>
            </a:r>
            <a:endParaRPr lang="en-US" dirty="0" smtClean="0"/>
          </a:p>
          <a:p>
            <a:pPr marL="0" indent="0" algn="just">
              <a:buNone/>
            </a:pPr>
            <a:endParaRPr lang="en-US" dirty="0" smtClean="0"/>
          </a:p>
        </p:txBody>
      </p:sp>
      <p:grpSp>
        <p:nvGrpSpPr>
          <p:cNvPr id="8" name="Group 7"/>
          <p:cNvGrpSpPr/>
          <p:nvPr/>
        </p:nvGrpSpPr>
        <p:grpSpPr>
          <a:xfrm>
            <a:off x="40316" y="5610558"/>
            <a:ext cx="2922851" cy="1031209"/>
            <a:chOff x="40316" y="5804861"/>
            <a:chExt cx="2922851" cy="1031209"/>
          </a:xfrm>
        </p:grpSpPr>
        <p:pic>
          <p:nvPicPr>
            <p:cNvPr id="5" name="Picture 4" descr="Makara_UI.png"/>
            <p:cNvPicPr>
              <a:picLocks noChangeAspect="1"/>
            </p:cNvPicPr>
            <p:nvPr/>
          </p:nvPicPr>
          <p:blipFill>
            <a:blip r:embed="rId2">
              <a:duotone>
                <a:prstClr val="black"/>
                <a:srgbClr val="67686A">
                  <a:tint val="45000"/>
                  <a:satMod val="400000"/>
                </a:srgbClr>
              </a:duotone>
              <a:extLst>
                <a:ext uri="{BEBA8EAE-BF5A-486C-A8C5-ECC9F3942E4B}">
                  <a14:imgProps xmlns:a14="http://schemas.microsoft.com/office/drawing/2010/main">
                    <a14:imgLayer r:embed="rId3">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6" name="TextBox 5"/>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Tree>
    <p:extLst>
      <p:ext uri="{BB962C8B-B14F-4D97-AF65-F5344CB8AC3E}">
        <p14:creationId xmlns:p14="http://schemas.microsoft.com/office/powerpoint/2010/main" val="31602420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282207" y="274638"/>
            <a:ext cx="8587145" cy="6336454"/>
            <a:chOff x="282207" y="274638"/>
            <a:chExt cx="8587145" cy="6336454"/>
          </a:xfrm>
        </p:grpSpPr>
        <p:sp>
          <p:nvSpPr>
            <p:cNvPr id="10" name="Rectangle 9"/>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b="1" dirty="0" err="1" smtClean="0"/>
              <a:t>Bahan</a:t>
            </a:r>
            <a:r>
              <a:rPr lang="en-US" b="1" dirty="0" smtClean="0"/>
              <a:t> </a:t>
            </a:r>
            <a:r>
              <a:rPr lang="en-US" b="1" dirty="0" err="1" smtClean="0"/>
              <a:t>Diskusi</a:t>
            </a:r>
            <a:r>
              <a:rPr lang="en-US" b="1" dirty="0" smtClean="0"/>
              <a:t> 1</a:t>
            </a:r>
            <a:endParaRPr lang="en-US" b="1" dirty="0"/>
          </a:p>
        </p:txBody>
      </p:sp>
      <p:sp>
        <p:nvSpPr>
          <p:cNvPr id="3" name="Content Placeholder 2"/>
          <p:cNvSpPr>
            <a:spLocks noGrp="1"/>
          </p:cNvSpPr>
          <p:nvPr>
            <p:ph idx="1"/>
          </p:nvPr>
        </p:nvSpPr>
        <p:spPr/>
        <p:txBody>
          <a:bodyPr>
            <a:normAutofit/>
          </a:bodyPr>
          <a:lstStyle/>
          <a:p>
            <a:pPr marL="0" lvl="0" indent="0" algn="just">
              <a:buNone/>
            </a:pPr>
            <a:r>
              <a:rPr lang="id-ID" smtClean="0"/>
              <a:t>Menurut </a:t>
            </a:r>
            <a:r>
              <a:rPr lang="en-US" dirty="0"/>
              <a:t>A</a:t>
            </a:r>
            <a:r>
              <a:rPr lang="id-ID" dirty="0"/>
              <a:t>nda, apa kemungkinan konsekuensi yang akan dihadapi oleh PT KA jika PT KA tidak menyampaikan surat tanggapan terhadap Surat Pemberitahuan Hasil Pemeriksaan</a:t>
            </a:r>
            <a:r>
              <a:rPr lang="id-ID" dirty="0" smtClean="0"/>
              <a:t>?</a:t>
            </a:r>
            <a:endParaRPr lang="en-US" dirty="0" smtClean="0"/>
          </a:p>
          <a:p>
            <a:pPr marL="0" indent="0" algn="just">
              <a:buNone/>
            </a:pPr>
            <a:endParaRPr lang="en-US" dirty="0" smtClean="0"/>
          </a:p>
        </p:txBody>
      </p:sp>
      <p:grpSp>
        <p:nvGrpSpPr>
          <p:cNvPr id="8" name="Group 7"/>
          <p:cNvGrpSpPr/>
          <p:nvPr/>
        </p:nvGrpSpPr>
        <p:grpSpPr>
          <a:xfrm>
            <a:off x="40316" y="5610558"/>
            <a:ext cx="2922851" cy="1031209"/>
            <a:chOff x="40316" y="5804861"/>
            <a:chExt cx="2922851" cy="1031209"/>
          </a:xfrm>
        </p:grpSpPr>
        <p:pic>
          <p:nvPicPr>
            <p:cNvPr id="5" name="Picture 4" descr="Makara_UI.png"/>
            <p:cNvPicPr>
              <a:picLocks noChangeAspect="1"/>
            </p:cNvPicPr>
            <p:nvPr/>
          </p:nvPicPr>
          <p:blipFill>
            <a:blip r:embed="rId2">
              <a:duotone>
                <a:prstClr val="black"/>
                <a:srgbClr val="67686A">
                  <a:tint val="45000"/>
                  <a:satMod val="400000"/>
                </a:srgbClr>
              </a:duotone>
              <a:extLst>
                <a:ext uri="{BEBA8EAE-BF5A-486C-A8C5-ECC9F3942E4B}">
                  <a14:imgProps xmlns:a14="http://schemas.microsoft.com/office/drawing/2010/main">
                    <a14:imgLayer r:embed="rId3">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6" name="TextBox 5"/>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Tree>
    <p:extLst>
      <p:ext uri="{BB962C8B-B14F-4D97-AF65-F5344CB8AC3E}">
        <p14:creationId xmlns:p14="http://schemas.microsoft.com/office/powerpoint/2010/main" val="24417582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82207" y="274638"/>
            <a:ext cx="8587145" cy="6336454"/>
            <a:chOff x="282207" y="274638"/>
            <a:chExt cx="8587145" cy="6336454"/>
          </a:xfrm>
        </p:grpSpPr>
        <p:sp>
          <p:nvSpPr>
            <p:cNvPr id="5" name="Rectangle 4"/>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b="1" dirty="0" err="1" smtClean="0"/>
              <a:t>Pembahasan</a:t>
            </a:r>
            <a:r>
              <a:rPr lang="en-US" b="1" dirty="0" smtClean="0"/>
              <a:t> 1</a:t>
            </a:r>
            <a:endParaRPr lang="en-US" dirty="0"/>
          </a:p>
        </p:txBody>
      </p:sp>
      <p:grpSp>
        <p:nvGrpSpPr>
          <p:cNvPr id="7" name="Group 6"/>
          <p:cNvGrpSpPr/>
          <p:nvPr/>
        </p:nvGrpSpPr>
        <p:grpSpPr>
          <a:xfrm>
            <a:off x="40316" y="5610558"/>
            <a:ext cx="2922851" cy="1031209"/>
            <a:chOff x="40316" y="5804861"/>
            <a:chExt cx="2922851" cy="1031209"/>
          </a:xfrm>
        </p:grpSpPr>
        <p:pic>
          <p:nvPicPr>
            <p:cNvPr id="8" name="Picture 7" descr="Makara_UI.png"/>
            <p:cNvPicPr>
              <a:picLocks noChangeAspect="1"/>
            </p:cNvPicPr>
            <p:nvPr/>
          </p:nvPicPr>
          <p:blipFill>
            <a:blip r:embed="rId2">
              <a:duotone>
                <a:prstClr val="black"/>
                <a:srgbClr val="67686A">
                  <a:tint val="45000"/>
                  <a:satMod val="400000"/>
                </a:srgbClr>
              </a:duotone>
              <a:extLst>
                <a:ext uri="{BEBA8EAE-BF5A-486C-A8C5-ECC9F3942E4B}">
                  <a14:imgProps xmlns:a14="http://schemas.microsoft.com/office/drawing/2010/main">
                    <a14:imgLayer r:embed="rId3">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9" name="TextBox 8"/>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graphicFrame>
        <p:nvGraphicFramePr>
          <p:cNvPr id="17" name="Diagram 16"/>
          <p:cNvGraphicFramePr/>
          <p:nvPr/>
        </p:nvGraphicFramePr>
        <p:xfrm>
          <a:off x="693174" y="2328927"/>
          <a:ext cx="7521678" cy="368148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9" name="Rectangle 18"/>
          <p:cNvSpPr/>
          <p:nvPr/>
        </p:nvSpPr>
        <p:spPr>
          <a:xfrm>
            <a:off x="693174" y="1279425"/>
            <a:ext cx="7757653" cy="923330"/>
          </a:xfrm>
          <a:prstGeom prst="rect">
            <a:avLst/>
          </a:prstGeom>
        </p:spPr>
        <p:txBody>
          <a:bodyPr wrap="square">
            <a:spAutoFit/>
          </a:bodyPr>
          <a:lstStyle/>
          <a:p>
            <a:r>
              <a:rPr lang="en-US" dirty="0"/>
              <a:t>Hal </a:t>
            </a:r>
            <a:r>
              <a:rPr lang="en-US" dirty="0" err="1"/>
              <a:t>ini</a:t>
            </a:r>
            <a:r>
              <a:rPr lang="en-US" dirty="0"/>
              <a:t> </a:t>
            </a:r>
            <a:r>
              <a:rPr lang="en-US" dirty="0" err="1"/>
              <a:t>telah</a:t>
            </a:r>
            <a:r>
              <a:rPr lang="en-US" dirty="0"/>
              <a:t> </a:t>
            </a:r>
            <a:r>
              <a:rPr lang="en-US" dirty="0" err="1"/>
              <a:t>diatur</a:t>
            </a:r>
            <a:r>
              <a:rPr lang="en-US" dirty="0"/>
              <a:t> </a:t>
            </a:r>
            <a:r>
              <a:rPr lang="en-US" dirty="0" err="1"/>
              <a:t>dalam</a:t>
            </a:r>
            <a:r>
              <a:rPr lang="en-US" dirty="0"/>
              <a:t> </a:t>
            </a:r>
            <a:r>
              <a:rPr lang="en-US" dirty="0" err="1"/>
              <a:t>pasal</a:t>
            </a:r>
            <a:r>
              <a:rPr lang="en-US" dirty="0"/>
              <a:t> 14 </a:t>
            </a:r>
            <a:r>
              <a:rPr lang="en-US" dirty="0" err="1"/>
              <a:t>ayat</a:t>
            </a:r>
            <a:r>
              <a:rPr lang="en-US" dirty="0"/>
              <a:t> (4) </a:t>
            </a:r>
            <a:r>
              <a:rPr lang="en-US" dirty="0" err="1"/>
              <a:t>dan</a:t>
            </a:r>
            <a:r>
              <a:rPr lang="en-US" dirty="0"/>
              <a:t> </a:t>
            </a:r>
            <a:r>
              <a:rPr lang="en-US" dirty="0" err="1"/>
              <a:t>pasal</a:t>
            </a:r>
            <a:r>
              <a:rPr lang="en-US" dirty="0"/>
              <a:t> 21 PER - 19/PJ/2008 </a:t>
            </a:r>
            <a:r>
              <a:rPr lang="en-US" dirty="0" err="1"/>
              <a:t>Bagian</a:t>
            </a:r>
            <a:r>
              <a:rPr lang="en-US" dirty="0"/>
              <a:t> </a:t>
            </a:r>
            <a:r>
              <a:rPr lang="en-US" dirty="0" err="1"/>
              <a:t>Keenam</a:t>
            </a:r>
            <a:r>
              <a:rPr lang="en-US" dirty="0"/>
              <a:t>, </a:t>
            </a:r>
            <a:r>
              <a:rPr lang="en-US" dirty="0" err="1"/>
              <a:t>mengenai</a:t>
            </a:r>
            <a:r>
              <a:rPr lang="en-US" dirty="0"/>
              <a:t> </a:t>
            </a:r>
            <a:r>
              <a:rPr lang="en-US" dirty="0" err="1"/>
              <a:t>Pemberitahuan</a:t>
            </a:r>
            <a:r>
              <a:rPr lang="en-US" dirty="0"/>
              <a:t> </a:t>
            </a:r>
            <a:r>
              <a:rPr lang="en-US" dirty="0" err="1"/>
              <a:t>dan</a:t>
            </a:r>
            <a:r>
              <a:rPr lang="en-US" dirty="0"/>
              <a:t> </a:t>
            </a:r>
            <a:r>
              <a:rPr lang="en-US" dirty="0" err="1"/>
              <a:t>Pembahasan</a:t>
            </a:r>
            <a:r>
              <a:rPr lang="en-US" dirty="0"/>
              <a:t> </a:t>
            </a:r>
            <a:r>
              <a:rPr lang="en-US" dirty="0" smtClean="0"/>
              <a:t> </a:t>
            </a:r>
            <a:r>
              <a:rPr lang="en-US" dirty="0" err="1" smtClean="0"/>
              <a:t>Akhir</a:t>
            </a:r>
            <a:r>
              <a:rPr lang="en-US" dirty="0" smtClean="0"/>
              <a:t> </a:t>
            </a:r>
            <a:r>
              <a:rPr lang="en-US" dirty="0" err="1"/>
              <a:t>Hasil</a:t>
            </a:r>
            <a:r>
              <a:rPr lang="en-US" dirty="0"/>
              <a:t> </a:t>
            </a:r>
            <a:r>
              <a:rPr lang="en-US" dirty="0" err="1" smtClean="0"/>
              <a:t>Pemeriksaan</a:t>
            </a:r>
            <a:r>
              <a:rPr lang="en-US" dirty="0" smtClean="0"/>
              <a:t>, </a:t>
            </a:r>
            <a:r>
              <a:rPr lang="en-US" dirty="0" err="1" smtClean="0"/>
              <a:t>sebagai</a:t>
            </a:r>
            <a:r>
              <a:rPr lang="en-US" dirty="0" smtClean="0"/>
              <a:t> </a:t>
            </a:r>
            <a:r>
              <a:rPr lang="en-US" dirty="0" err="1" smtClean="0"/>
              <a:t>berikut</a:t>
            </a:r>
            <a:r>
              <a:rPr lang="en-US" dirty="0" smtClean="0"/>
              <a:t>:</a:t>
            </a:r>
            <a:endParaRPr lang="en-US" dirty="0"/>
          </a:p>
        </p:txBody>
      </p:sp>
    </p:spTree>
    <p:extLst>
      <p:ext uri="{BB962C8B-B14F-4D97-AF65-F5344CB8AC3E}">
        <p14:creationId xmlns:p14="http://schemas.microsoft.com/office/powerpoint/2010/main" val="7272418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82207" y="274638"/>
            <a:ext cx="8587145" cy="6336454"/>
            <a:chOff x="282207" y="274638"/>
            <a:chExt cx="8587145" cy="6336454"/>
          </a:xfrm>
        </p:grpSpPr>
        <p:sp>
          <p:nvSpPr>
            <p:cNvPr id="5" name="Rectangle 4"/>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b="1" dirty="0" err="1" smtClean="0"/>
              <a:t>Pembahasan</a:t>
            </a:r>
            <a:r>
              <a:rPr lang="en-US" b="1" dirty="0" smtClean="0"/>
              <a:t> 1</a:t>
            </a:r>
            <a:endParaRPr lang="en-US" b="1" dirty="0"/>
          </a:p>
        </p:txBody>
      </p:sp>
      <p:sp>
        <p:nvSpPr>
          <p:cNvPr id="3" name="Content Placeholder 2"/>
          <p:cNvSpPr>
            <a:spLocks noGrp="1"/>
          </p:cNvSpPr>
          <p:nvPr>
            <p:ph idx="1"/>
          </p:nvPr>
        </p:nvSpPr>
        <p:spPr>
          <a:xfrm>
            <a:off x="722460" y="1536913"/>
            <a:ext cx="7699079" cy="4473497"/>
          </a:xfrm>
        </p:spPr>
        <p:txBody>
          <a:bodyPr>
            <a:noAutofit/>
          </a:bodyPr>
          <a:lstStyle/>
          <a:p>
            <a:pPr algn="just"/>
            <a:r>
              <a:rPr lang="en-US" sz="2100" dirty="0" err="1" smtClean="0"/>
              <a:t>Namun</a:t>
            </a:r>
            <a:r>
              <a:rPr lang="en-US" sz="2100" dirty="0" smtClean="0"/>
              <a:t>, </a:t>
            </a:r>
            <a:r>
              <a:rPr lang="en-US" sz="2100" dirty="0" err="1" smtClean="0"/>
              <a:t>peraturan</a:t>
            </a:r>
            <a:r>
              <a:rPr lang="en-US" sz="2100" dirty="0" smtClean="0"/>
              <a:t> </a:t>
            </a:r>
            <a:r>
              <a:rPr lang="en-US" sz="2100" dirty="0" err="1" smtClean="0"/>
              <a:t>diatas</a:t>
            </a:r>
            <a:r>
              <a:rPr lang="en-US" sz="2100" dirty="0" smtClean="0"/>
              <a:t> </a:t>
            </a:r>
            <a:r>
              <a:rPr lang="en-US" sz="2100" dirty="0" err="1" smtClean="0"/>
              <a:t>sudah</a:t>
            </a:r>
            <a:r>
              <a:rPr lang="en-US" sz="2100" dirty="0" smtClean="0"/>
              <a:t> </a:t>
            </a:r>
            <a:r>
              <a:rPr lang="en-US" sz="2100" dirty="0" err="1" smtClean="0"/>
              <a:t>dicabut</a:t>
            </a:r>
            <a:r>
              <a:rPr lang="en-US" sz="2100" dirty="0" smtClean="0"/>
              <a:t> </a:t>
            </a:r>
            <a:r>
              <a:rPr lang="en-US" sz="2100" dirty="0" err="1" smtClean="0"/>
              <a:t>oleh</a:t>
            </a:r>
            <a:r>
              <a:rPr lang="en-US" sz="2100" dirty="0" smtClean="0"/>
              <a:t> </a:t>
            </a:r>
            <a:r>
              <a:rPr lang="en-US" sz="2100" dirty="0" err="1" smtClean="0"/>
              <a:t>direktur</a:t>
            </a:r>
            <a:r>
              <a:rPr lang="en-US" sz="2100" dirty="0" smtClean="0"/>
              <a:t> </a:t>
            </a:r>
            <a:r>
              <a:rPr lang="en-US" sz="2100" dirty="0" err="1" smtClean="0"/>
              <a:t>jenderal</a:t>
            </a:r>
            <a:r>
              <a:rPr lang="en-US" sz="2100" dirty="0" smtClean="0"/>
              <a:t> </a:t>
            </a:r>
            <a:r>
              <a:rPr lang="en-US" sz="2100" dirty="0" err="1" smtClean="0"/>
              <a:t>pajak</a:t>
            </a:r>
            <a:r>
              <a:rPr lang="en-US" sz="2100" dirty="0" smtClean="0"/>
              <a:t>, </a:t>
            </a:r>
            <a:r>
              <a:rPr lang="en-US" sz="2100" dirty="0" err="1" smtClean="0"/>
              <a:t>dengan</a:t>
            </a:r>
            <a:r>
              <a:rPr lang="en-US" sz="2100" dirty="0"/>
              <a:t> </a:t>
            </a:r>
            <a:r>
              <a:rPr lang="en-US" sz="2100" dirty="0" err="1" smtClean="0"/>
              <a:t>dikeluarkannya</a:t>
            </a:r>
            <a:r>
              <a:rPr lang="en-US" sz="2100" dirty="0"/>
              <a:t> </a:t>
            </a:r>
            <a:r>
              <a:rPr lang="en-US" sz="2100" dirty="0" smtClean="0"/>
              <a:t>PER </a:t>
            </a:r>
            <a:r>
              <a:rPr lang="en-US" sz="2100" dirty="0"/>
              <a:t>- </a:t>
            </a:r>
            <a:r>
              <a:rPr lang="en-US" sz="2100" dirty="0" smtClean="0"/>
              <a:t>19/PJ/2013.</a:t>
            </a:r>
          </a:p>
          <a:p>
            <a:pPr algn="just"/>
            <a:r>
              <a:rPr lang="en-US" sz="2100" dirty="0" err="1" smtClean="0"/>
              <a:t>Namun</a:t>
            </a:r>
            <a:r>
              <a:rPr lang="en-US" sz="2100" dirty="0" smtClean="0"/>
              <a:t>, </a:t>
            </a:r>
            <a:r>
              <a:rPr lang="en-US" sz="2100" dirty="0" err="1" smtClean="0"/>
              <a:t>terdapat</a:t>
            </a:r>
            <a:r>
              <a:rPr lang="en-US" sz="2100" dirty="0" smtClean="0"/>
              <a:t> </a:t>
            </a:r>
            <a:r>
              <a:rPr lang="en-US" sz="2100" dirty="0" err="1" smtClean="0"/>
              <a:t>peraturan</a:t>
            </a:r>
            <a:r>
              <a:rPr lang="en-US" sz="2100" dirty="0" smtClean="0"/>
              <a:t> </a:t>
            </a:r>
            <a:r>
              <a:rPr lang="en-US" sz="2100" dirty="0" err="1" smtClean="0"/>
              <a:t>baru</a:t>
            </a:r>
            <a:r>
              <a:rPr lang="en-US" sz="2100" dirty="0" smtClean="0"/>
              <a:t> yang </a:t>
            </a:r>
            <a:r>
              <a:rPr lang="en-US" sz="2100" dirty="0" err="1" smtClean="0"/>
              <a:t>juga</a:t>
            </a:r>
            <a:r>
              <a:rPr lang="en-US" sz="2100" dirty="0" smtClean="0"/>
              <a:t> </a:t>
            </a:r>
            <a:r>
              <a:rPr lang="en-US" sz="2100" dirty="0" err="1" smtClean="0"/>
              <a:t>relevan</a:t>
            </a:r>
            <a:r>
              <a:rPr lang="en-US" sz="2100" dirty="0" smtClean="0"/>
              <a:t> </a:t>
            </a:r>
            <a:r>
              <a:rPr lang="en-US" sz="2100" dirty="0" err="1" smtClean="0"/>
              <a:t>dengan</a:t>
            </a:r>
            <a:r>
              <a:rPr lang="en-US" sz="2100" dirty="0" smtClean="0"/>
              <a:t> </a:t>
            </a:r>
            <a:r>
              <a:rPr lang="en-US" sz="2100" dirty="0" err="1" smtClean="0"/>
              <a:t>kasus</a:t>
            </a:r>
            <a:r>
              <a:rPr lang="en-US" sz="2100" dirty="0" smtClean="0"/>
              <a:t> </a:t>
            </a:r>
            <a:r>
              <a:rPr lang="en-US" sz="2100" dirty="0" err="1" smtClean="0"/>
              <a:t>ini</a:t>
            </a:r>
            <a:r>
              <a:rPr lang="en-US" sz="2100" dirty="0" smtClean="0"/>
              <a:t> (</a:t>
            </a:r>
            <a:r>
              <a:rPr lang="en-US" sz="2100" dirty="0" err="1" smtClean="0"/>
              <a:t>terutama</a:t>
            </a:r>
            <a:r>
              <a:rPr lang="en-US" sz="2100" dirty="0" smtClean="0"/>
              <a:t> </a:t>
            </a:r>
            <a:r>
              <a:rPr lang="en-US" sz="2100" dirty="0" err="1" smtClean="0"/>
              <a:t>dengan</a:t>
            </a:r>
            <a:r>
              <a:rPr lang="en-US" sz="2100" dirty="0" smtClean="0"/>
              <a:t> </a:t>
            </a:r>
            <a:r>
              <a:rPr lang="en-US" sz="2100" dirty="0" err="1" smtClean="0"/>
              <a:t>pasal</a:t>
            </a:r>
            <a:r>
              <a:rPr lang="en-US" sz="2100" dirty="0" smtClean="0"/>
              <a:t> </a:t>
            </a:r>
            <a:r>
              <a:rPr lang="en-US" sz="2100" dirty="0"/>
              <a:t>21 PER - </a:t>
            </a:r>
            <a:r>
              <a:rPr lang="en-US" sz="2100" dirty="0" smtClean="0"/>
              <a:t>19/PJ/2008), </a:t>
            </a:r>
            <a:r>
              <a:rPr lang="en-US" sz="2100" dirty="0" err="1" smtClean="0"/>
              <a:t>yakni</a:t>
            </a:r>
            <a:r>
              <a:rPr lang="en-US" sz="2100" dirty="0"/>
              <a:t> PER - </a:t>
            </a:r>
            <a:r>
              <a:rPr lang="en-US" sz="2100" dirty="0" smtClean="0"/>
              <a:t>07/PJ/2017 </a:t>
            </a:r>
            <a:r>
              <a:rPr lang="en-US" sz="2100" dirty="0" err="1" smtClean="0"/>
              <a:t>tentang</a:t>
            </a:r>
            <a:r>
              <a:rPr lang="en-US" sz="2100" dirty="0"/>
              <a:t> PEDOMAN PEMERIKSAAN </a:t>
            </a:r>
            <a:r>
              <a:rPr lang="en-US" sz="2100" dirty="0" smtClean="0"/>
              <a:t>LAPANGAN DALAM RANGKA PEMERIKSAAN </a:t>
            </a:r>
            <a:r>
              <a:rPr lang="en-US" sz="2100" dirty="0"/>
              <a:t>UNTUK MENGUJI KEPATUHAN </a:t>
            </a:r>
            <a:r>
              <a:rPr lang="en-US" sz="2100" dirty="0" smtClean="0"/>
              <a:t>PEMENUHAN KEWAJIBAN PERPAJAKAN.</a:t>
            </a:r>
          </a:p>
          <a:p>
            <a:pPr algn="just"/>
            <a:r>
              <a:rPr lang="en-US" sz="2100" dirty="0" err="1" smtClean="0"/>
              <a:t>Dalam</a:t>
            </a:r>
            <a:r>
              <a:rPr lang="en-US" sz="2100" dirty="0" smtClean="0"/>
              <a:t> </a:t>
            </a:r>
            <a:r>
              <a:rPr lang="en-US" sz="2100" dirty="0" err="1" smtClean="0"/>
              <a:t>pasal</a:t>
            </a:r>
            <a:r>
              <a:rPr lang="en-US" sz="2100" dirty="0" smtClean="0"/>
              <a:t> 5 </a:t>
            </a:r>
            <a:r>
              <a:rPr lang="en-US" sz="2100" dirty="0" err="1" smtClean="0"/>
              <a:t>ayat</a:t>
            </a:r>
            <a:r>
              <a:rPr lang="en-US" sz="2100" dirty="0" smtClean="0"/>
              <a:t> (1) </a:t>
            </a:r>
            <a:r>
              <a:rPr lang="en-US" sz="2100" dirty="0"/>
              <a:t>PER - 07/PJ/2017 </a:t>
            </a:r>
            <a:r>
              <a:rPr lang="en-US" sz="2100" dirty="0" err="1" smtClean="0"/>
              <a:t>dinyatakan</a:t>
            </a:r>
            <a:r>
              <a:rPr lang="en-US" sz="2100" dirty="0" smtClean="0"/>
              <a:t> </a:t>
            </a:r>
            <a:r>
              <a:rPr lang="en-US" sz="2100" dirty="0" err="1" smtClean="0"/>
              <a:t>bahwa</a:t>
            </a:r>
            <a:r>
              <a:rPr lang="en-US" sz="2100" dirty="0" smtClean="0"/>
              <a:t>:</a:t>
            </a:r>
          </a:p>
          <a:p>
            <a:pPr marL="0" indent="0" algn="just">
              <a:buNone/>
            </a:pPr>
            <a:r>
              <a:rPr lang="en-US" sz="2100" i="1" dirty="0" smtClean="0"/>
              <a:t>(</a:t>
            </a:r>
            <a:r>
              <a:rPr lang="en-US" sz="2100" i="1" dirty="0"/>
              <a:t>1) 	</a:t>
            </a:r>
            <a:r>
              <a:rPr lang="en-US" sz="2100" i="1" dirty="0" err="1"/>
              <a:t>Dalam</a:t>
            </a:r>
            <a:r>
              <a:rPr lang="en-US" sz="2100" i="1" dirty="0"/>
              <a:t> </a:t>
            </a:r>
            <a:r>
              <a:rPr lang="en-US" sz="2100" i="1" dirty="0" err="1"/>
              <a:t>hal</a:t>
            </a:r>
            <a:r>
              <a:rPr lang="en-US" sz="2100" i="1" dirty="0"/>
              <a:t> </a:t>
            </a:r>
            <a:r>
              <a:rPr lang="en-US" sz="2100" i="1" dirty="0" err="1"/>
              <a:t>Wajib</a:t>
            </a:r>
            <a:r>
              <a:rPr lang="en-US" sz="2100" i="1" dirty="0"/>
              <a:t> </a:t>
            </a:r>
            <a:r>
              <a:rPr lang="en-US" sz="2100" i="1" dirty="0" err="1"/>
              <a:t>Pajak</a:t>
            </a:r>
            <a:r>
              <a:rPr lang="en-US" sz="2100" i="1" dirty="0"/>
              <a:t> </a:t>
            </a:r>
            <a:r>
              <a:rPr lang="en-US" sz="2100" i="1" dirty="0" err="1"/>
              <a:t>tidak</a:t>
            </a:r>
            <a:r>
              <a:rPr lang="en-US" sz="2100" i="1" dirty="0"/>
              <a:t> </a:t>
            </a:r>
            <a:r>
              <a:rPr lang="en-US" sz="2100" i="1" dirty="0" err="1"/>
              <a:t>hadir</a:t>
            </a:r>
            <a:r>
              <a:rPr lang="en-US" sz="2100" i="1" dirty="0"/>
              <a:t>, </a:t>
            </a:r>
            <a:r>
              <a:rPr lang="en-US" sz="2100" i="1" dirty="0" err="1"/>
              <a:t>Pemeriksa</a:t>
            </a:r>
            <a:r>
              <a:rPr lang="en-US" sz="2100" i="1" dirty="0"/>
              <a:t> </a:t>
            </a:r>
            <a:r>
              <a:rPr lang="en-US" sz="2100" i="1" dirty="0" err="1"/>
              <a:t>Pajak</a:t>
            </a:r>
            <a:r>
              <a:rPr lang="en-US" sz="2100" i="1" dirty="0"/>
              <a:t>;</a:t>
            </a:r>
          </a:p>
          <a:p>
            <a:pPr marL="796925" indent="-339725" algn="just"/>
            <a:r>
              <a:rPr lang="en-US" sz="2100" i="1" dirty="0" err="1"/>
              <a:t>membuat</a:t>
            </a:r>
            <a:r>
              <a:rPr lang="en-US" sz="2100" i="1" dirty="0"/>
              <a:t> </a:t>
            </a:r>
            <a:r>
              <a:rPr lang="en-US" sz="2100" i="1" dirty="0" err="1"/>
              <a:t>Berita</a:t>
            </a:r>
            <a:r>
              <a:rPr lang="en-US" sz="2100" i="1" dirty="0"/>
              <a:t> Acara </a:t>
            </a:r>
            <a:r>
              <a:rPr lang="en-US" sz="2100" i="1" dirty="0" err="1"/>
              <a:t>Ketidakhadiran</a:t>
            </a:r>
            <a:r>
              <a:rPr lang="en-US" sz="2100" i="1" dirty="0"/>
              <a:t> yang </a:t>
            </a:r>
            <a:r>
              <a:rPr lang="en-US" sz="2100" i="1" dirty="0" err="1"/>
              <a:t>ditandatangani</a:t>
            </a:r>
            <a:r>
              <a:rPr lang="en-US" sz="2100" i="1" dirty="0"/>
              <a:t> </a:t>
            </a:r>
            <a:r>
              <a:rPr lang="en-US" sz="2100" i="1" dirty="0" err="1"/>
              <a:t>oleh</a:t>
            </a:r>
            <a:r>
              <a:rPr lang="en-US" sz="2100" i="1" dirty="0"/>
              <a:t> Tim </a:t>
            </a:r>
            <a:r>
              <a:rPr lang="en-US" sz="2100" i="1" dirty="0" err="1"/>
              <a:t>Pemeriksa</a:t>
            </a:r>
            <a:r>
              <a:rPr lang="en-US" sz="2100" i="1" dirty="0"/>
              <a:t> </a:t>
            </a:r>
            <a:r>
              <a:rPr lang="en-US" sz="2100" i="1" dirty="0" err="1"/>
              <a:t>Pajak</a:t>
            </a:r>
            <a:r>
              <a:rPr lang="en-US" sz="2100" i="1" dirty="0"/>
              <a:t>; </a:t>
            </a:r>
            <a:r>
              <a:rPr lang="en-US" sz="2100" i="1" dirty="0" err="1"/>
              <a:t>dan</a:t>
            </a:r>
            <a:endParaRPr lang="en-US" sz="2100" i="1" dirty="0"/>
          </a:p>
          <a:p>
            <a:pPr marL="796925" indent="-339725" algn="just"/>
            <a:r>
              <a:rPr lang="en-US" sz="2100" i="1" dirty="0" err="1"/>
              <a:t>melanjutkan</a:t>
            </a:r>
            <a:r>
              <a:rPr lang="en-US" sz="2100" i="1" dirty="0"/>
              <a:t> </a:t>
            </a:r>
            <a:r>
              <a:rPr lang="en-US" sz="2100" i="1" dirty="0" err="1"/>
              <a:t>pelaksanaan</a:t>
            </a:r>
            <a:r>
              <a:rPr lang="en-US" sz="2100" i="1" dirty="0"/>
              <a:t> </a:t>
            </a:r>
            <a:r>
              <a:rPr lang="en-US" sz="2100" i="1" dirty="0" err="1"/>
              <a:t>Pemeriksaan</a:t>
            </a:r>
            <a:r>
              <a:rPr lang="en-US" sz="2100" i="1" dirty="0"/>
              <a:t> </a:t>
            </a:r>
            <a:r>
              <a:rPr lang="en-US" sz="2100" i="1" dirty="0" err="1"/>
              <a:t>Lapangan</a:t>
            </a:r>
            <a:r>
              <a:rPr lang="en-US" sz="2100" i="1" dirty="0"/>
              <a:t> </a:t>
            </a:r>
            <a:r>
              <a:rPr lang="en-US" sz="2100" i="1" dirty="0" err="1"/>
              <a:t>dengan</a:t>
            </a:r>
            <a:r>
              <a:rPr lang="en-US" sz="2100" i="1" dirty="0"/>
              <a:t> </a:t>
            </a:r>
            <a:r>
              <a:rPr lang="en-US" sz="2100" i="1" dirty="0" err="1"/>
              <a:t>melakukan</a:t>
            </a:r>
            <a:r>
              <a:rPr lang="en-US" sz="2100" i="1" dirty="0"/>
              <a:t> </a:t>
            </a:r>
            <a:r>
              <a:rPr lang="en-US" sz="2100" i="1" dirty="0" err="1"/>
              <a:t>pengujian</a:t>
            </a:r>
            <a:r>
              <a:rPr lang="en-US" sz="2100" i="1" dirty="0"/>
              <a:t> di </a:t>
            </a:r>
            <a:r>
              <a:rPr lang="en-US" sz="2100" i="1" dirty="0" err="1"/>
              <a:t>tempat</a:t>
            </a:r>
            <a:r>
              <a:rPr lang="en-US" sz="2100" i="1" dirty="0"/>
              <a:t> </a:t>
            </a:r>
            <a:r>
              <a:rPr lang="en-US" sz="2100" i="1" dirty="0" err="1"/>
              <a:t>Wajib</a:t>
            </a:r>
            <a:r>
              <a:rPr lang="en-US" sz="2100" i="1" dirty="0"/>
              <a:t> </a:t>
            </a:r>
            <a:r>
              <a:rPr lang="en-US" sz="2100" i="1" dirty="0" err="1"/>
              <a:t>Pajak</a:t>
            </a:r>
            <a:r>
              <a:rPr lang="en-US" sz="2100" i="1" dirty="0" smtClean="0"/>
              <a:t>.</a:t>
            </a:r>
          </a:p>
          <a:p>
            <a:pPr marL="0" indent="0" algn="just">
              <a:buNone/>
            </a:pPr>
            <a:endParaRPr lang="en-US" sz="2100" dirty="0"/>
          </a:p>
          <a:p>
            <a:pPr marL="0" indent="0" algn="just">
              <a:buNone/>
            </a:pPr>
            <a:r>
              <a:rPr lang="en-US" sz="2100" dirty="0" smtClean="0"/>
              <a:t> </a:t>
            </a:r>
            <a:endParaRPr lang="en-US" sz="2100" dirty="0"/>
          </a:p>
        </p:txBody>
      </p:sp>
      <p:grpSp>
        <p:nvGrpSpPr>
          <p:cNvPr id="7" name="Group 6"/>
          <p:cNvGrpSpPr/>
          <p:nvPr/>
        </p:nvGrpSpPr>
        <p:grpSpPr>
          <a:xfrm>
            <a:off x="40316" y="5610558"/>
            <a:ext cx="2922851" cy="1031209"/>
            <a:chOff x="40316" y="5804861"/>
            <a:chExt cx="2922851" cy="1031209"/>
          </a:xfrm>
        </p:grpSpPr>
        <p:pic>
          <p:nvPicPr>
            <p:cNvPr id="8" name="Picture 7" descr="Makara_UI.png"/>
            <p:cNvPicPr>
              <a:picLocks noChangeAspect="1"/>
            </p:cNvPicPr>
            <p:nvPr/>
          </p:nvPicPr>
          <p:blipFill>
            <a:blip r:embed="rId2">
              <a:duotone>
                <a:prstClr val="black"/>
                <a:srgbClr val="67686A">
                  <a:tint val="45000"/>
                  <a:satMod val="400000"/>
                </a:srgbClr>
              </a:duotone>
              <a:extLst>
                <a:ext uri="{BEBA8EAE-BF5A-486C-A8C5-ECC9F3942E4B}">
                  <a14:imgProps xmlns:a14="http://schemas.microsoft.com/office/drawing/2010/main">
                    <a14:imgLayer r:embed="rId3">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9" name="TextBox 8"/>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Tree>
    <p:extLst>
      <p:ext uri="{BB962C8B-B14F-4D97-AF65-F5344CB8AC3E}">
        <p14:creationId xmlns:p14="http://schemas.microsoft.com/office/powerpoint/2010/main" val="24575387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82207" y="274638"/>
            <a:ext cx="8587145" cy="6336454"/>
            <a:chOff x="282207" y="274638"/>
            <a:chExt cx="8587145" cy="6336454"/>
          </a:xfrm>
        </p:grpSpPr>
        <p:sp>
          <p:nvSpPr>
            <p:cNvPr id="5" name="Rectangle 4"/>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b="1" dirty="0" err="1" smtClean="0"/>
              <a:t>Pembahasan</a:t>
            </a:r>
            <a:r>
              <a:rPr lang="en-US" b="1" dirty="0" smtClean="0"/>
              <a:t> 1</a:t>
            </a:r>
            <a:endParaRPr lang="en-US" b="1" dirty="0"/>
          </a:p>
        </p:txBody>
      </p:sp>
      <p:sp>
        <p:nvSpPr>
          <p:cNvPr id="3" name="Content Placeholder 2"/>
          <p:cNvSpPr>
            <a:spLocks noGrp="1"/>
          </p:cNvSpPr>
          <p:nvPr>
            <p:ph idx="1"/>
          </p:nvPr>
        </p:nvSpPr>
        <p:spPr>
          <a:xfrm>
            <a:off x="722460" y="1536913"/>
            <a:ext cx="7699079" cy="4473497"/>
          </a:xfrm>
        </p:spPr>
        <p:txBody>
          <a:bodyPr>
            <a:normAutofit lnSpcReduction="10000"/>
          </a:bodyPr>
          <a:lstStyle/>
          <a:p>
            <a:pPr marL="0" indent="0" algn="just">
              <a:buNone/>
            </a:pPr>
            <a:r>
              <a:rPr lang="en-US" dirty="0" err="1" smtClean="0"/>
              <a:t>Jadi</a:t>
            </a:r>
            <a:r>
              <a:rPr lang="en-US" dirty="0"/>
              <a:t> </a:t>
            </a:r>
            <a:r>
              <a:rPr lang="en-US" dirty="0" err="1" smtClean="0"/>
              <a:t>kesimpulannya</a:t>
            </a:r>
            <a:r>
              <a:rPr lang="en-US" dirty="0" smtClean="0"/>
              <a:t>, </a:t>
            </a:r>
            <a:r>
              <a:rPr lang="en-US" dirty="0" err="1"/>
              <a:t>a</a:t>
            </a:r>
            <a:r>
              <a:rPr lang="en-US" dirty="0" err="1" smtClean="0"/>
              <a:t>pabila</a:t>
            </a:r>
            <a:r>
              <a:rPr lang="en-US" dirty="0" smtClean="0"/>
              <a:t> </a:t>
            </a:r>
            <a:r>
              <a:rPr lang="en-US" dirty="0" err="1" smtClean="0"/>
              <a:t>perusahaan</a:t>
            </a:r>
            <a:r>
              <a:rPr lang="en-US" dirty="0" smtClean="0"/>
              <a:t> </a:t>
            </a:r>
            <a:r>
              <a:rPr lang="en-US" dirty="0" err="1" smtClean="0"/>
              <a:t>tidak</a:t>
            </a:r>
            <a:r>
              <a:rPr lang="en-US" dirty="0" smtClean="0"/>
              <a:t> </a:t>
            </a:r>
            <a:r>
              <a:rPr lang="en-US" dirty="0" err="1" smtClean="0"/>
              <a:t>menyampaikan</a:t>
            </a:r>
            <a:r>
              <a:rPr lang="en-US" dirty="0" smtClean="0"/>
              <a:t> </a:t>
            </a:r>
            <a:r>
              <a:rPr lang="en-US" dirty="0" err="1" smtClean="0"/>
              <a:t>surat</a:t>
            </a:r>
            <a:r>
              <a:rPr lang="en-US" dirty="0" smtClean="0"/>
              <a:t> </a:t>
            </a:r>
            <a:r>
              <a:rPr lang="en-US" dirty="0" err="1" smtClean="0"/>
              <a:t>tanggapan</a:t>
            </a:r>
            <a:r>
              <a:rPr lang="en-US" dirty="0" smtClean="0"/>
              <a:t> Surat </a:t>
            </a:r>
            <a:r>
              <a:rPr lang="en-US" dirty="0" err="1" smtClean="0"/>
              <a:t>Pemberitahuan</a:t>
            </a:r>
            <a:r>
              <a:rPr lang="en-US" dirty="0" smtClean="0"/>
              <a:t> </a:t>
            </a:r>
            <a:r>
              <a:rPr lang="en-US" dirty="0" err="1" smtClean="0"/>
              <a:t>Hasil</a:t>
            </a:r>
            <a:r>
              <a:rPr lang="en-US" dirty="0" smtClean="0"/>
              <a:t> </a:t>
            </a:r>
            <a:r>
              <a:rPr lang="en-US" dirty="0" err="1" smtClean="0"/>
              <a:t>Pemeriksaan</a:t>
            </a:r>
            <a:r>
              <a:rPr lang="en-US" dirty="0" smtClean="0"/>
              <a:t>, </a:t>
            </a:r>
            <a:r>
              <a:rPr lang="en-US" dirty="0" err="1" smtClean="0"/>
              <a:t>baik</a:t>
            </a:r>
            <a:r>
              <a:rPr lang="en-US" dirty="0" smtClean="0"/>
              <a:t> </a:t>
            </a:r>
            <a:r>
              <a:rPr lang="en-US" dirty="0" err="1" smtClean="0"/>
              <a:t>secara</a:t>
            </a:r>
            <a:r>
              <a:rPr lang="en-US" dirty="0" smtClean="0"/>
              <a:t> </a:t>
            </a:r>
            <a:r>
              <a:rPr lang="en-US" dirty="0" err="1" smtClean="0"/>
              <a:t>tertulis</a:t>
            </a:r>
            <a:r>
              <a:rPr lang="en-US" dirty="0" smtClean="0"/>
              <a:t> </a:t>
            </a:r>
            <a:r>
              <a:rPr lang="en-US" dirty="0" err="1" smtClean="0"/>
              <a:t>maupun</a:t>
            </a:r>
            <a:r>
              <a:rPr lang="en-US" dirty="0" smtClean="0"/>
              <a:t> </a:t>
            </a:r>
            <a:r>
              <a:rPr lang="en-US" dirty="0" err="1" smtClean="0"/>
              <a:t>hadir</a:t>
            </a:r>
            <a:r>
              <a:rPr lang="en-US" dirty="0" smtClean="0"/>
              <a:t> </a:t>
            </a:r>
            <a:r>
              <a:rPr lang="en-US" dirty="0" err="1" smtClean="0"/>
              <a:t>dalam</a:t>
            </a:r>
            <a:r>
              <a:rPr lang="en-US" dirty="0" smtClean="0"/>
              <a:t> </a:t>
            </a:r>
            <a:r>
              <a:rPr lang="en-US" dirty="0" err="1" smtClean="0"/>
              <a:t>pembahasan</a:t>
            </a:r>
            <a:r>
              <a:rPr lang="en-US" dirty="0" smtClean="0"/>
              <a:t> </a:t>
            </a:r>
            <a:r>
              <a:rPr lang="en-US" dirty="0" err="1" smtClean="0"/>
              <a:t>akhir</a:t>
            </a:r>
            <a:r>
              <a:rPr lang="en-US" dirty="0" smtClean="0"/>
              <a:t> </a:t>
            </a:r>
            <a:r>
              <a:rPr lang="en-US" dirty="0" err="1" smtClean="0"/>
              <a:t>pemeriksaan</a:t>
            </a:r>
            <a:r>
              <a:rPr lang="en-US" dirty="0" smtClean="0"/>
              <a:t>, </a:t>
            </a:r>
            <a:r>
              <a:rPr lang="en-US" dirty="0" err="1" smtClean="0"/>
              <a:t>maka</a:t>
            </a:r>
            <a:r>
              <a:rPr lang="en-US" dirty="0" smtClean="0"/>
              <a:t> </a:t>
            </a:r>
            <a:r>
              <a:rPr lang="en-US" dirty="0" err="1" smtClean="0"/>
              <a:t>pembahasan</a:t>
            </a:r>
            <a:r>
              <a:rPr lang="en-US" dirty="0" smtClean="0"/>
              <a:t> </a:t>
            </a:r>
            <a:r>
              <a:rPr lang="en-US" dirty="0" err="1" smtClean="0"/>
              <a:t>akhir</a:t>
            </a:r>
            <a:r>
              <a:rPr lang="en-US" dirty="0" smtClean="0"/>
              <a:t> </a:t>
            </a:r>
            <a:r>
              <a:rPr lang="en-US" dirty="0" err="1" smtClean="0"/>
              <a:t>pemeriksaan</a:t>
            </a:r>
            <a:r>
              <a:rPr lang="en-US" dirty="0" smtClean="0"/>
              <a:t> </a:t>
            </a:r>
            <a:r>
              <a:rPr lang="en-US" dirty="0" err="1" smtClean="0"/>
              <a:t>dianggap</a:t>
            </a:r>
            <a:r>
              <a:rPr lang="en-US" dirty="0" smtClean="0"/>
              <a:t> </a:t>
            </a:r>
            <a:r>
              <a:rPr lang="en-US" dirty="0" err="1" smtClean="0"/>
              <a:t>telah</a:t>
            </a:r>
            <a:r>
              <a:rPr lang="en-US" dirty="0" smtClean="0"/>
              <a:t> </a:t>
            </a:r>
            <a:r>
              <a:rPr lang="en-US" dirty="0" err="1" smtClean="0"/>
              <a:t>dilaksanakan</a:t>
            </a:r>
            <a:r>
              <a:rPr lang="en-US" dirty="0" smtClean="0"/>
              <a:t> </a:t>
            </a:r>
            <a:r>
              <a:rPr lang="en-US" dirty="0" err="1" smtClean="0"/>
              <a:t>dan</a:t>
            </a:r>
            <a:r>
              <a:rPr lang="en-US" dirty="0" smtClean="0"/>
              <a:t> </a:t>
            </a:r>
            <a:r>
              <a:rPr lang="en-US" dirty="0" err="1" smtClean="0"/>
              <a:t>pajak</a:t>
            </a:r>
            <a:r>
              <a:rPr lang="en-US" dirty="0" smtClean="0"/>
              <a:t> </a:t>
            </a:r>
            <a:r>
              <a:rPr lang="en-US" dirty="0" err="1" smtClean="0"/>
              <a:t>Kurang</a:t>
            </a:r>
            <a:r>
              <a:rPr lang="en-US" dirty="0" smtClean="0"/>
              <a:t> Bayar Perusahaan </a:t>
            </a:r>
            <a:r>
              <a:rPr lang="en-US" dirty="0" err="1" smtClean="0"/>
              <a:t>akan</a:t>
            </a:r>
            <a:r>
              <a:rPr lang="en-US" dirty="0" smtClean="0"/>
              <a:t> </a:t>
            </a:r>
            <a:r>
              <a:rPr lang="en-US" dirty="0" err="1" smtClean="0"/>
              <a:t>sama</a:t>
            </a:r>
            <a:r>
              <a:rPr lang="en-US" dirty="0" smtClean="0"/>
              <a:t> </a:t>
            </a:r>
            <a:r>
              <a:rPr lang="en-US" dirty="0" err="1" smtClean="0"/>
              <a:t>dengan</a:t>
            </a:r>
            <a:r>
              <a:rPr lang="en-US" dirty="0" smtClean="0"/>
              <a:t> Surat </a:t>
            </a:r>
            <a:r>
              <a:rPr lang="en-US" dirty="0" err="1" smtClean="0"/>
              <a:t>Pemberitahuan</a:t>
            </a:r>
            <a:r>
              <a:rPr lang="en-US" dirty="0" smtClean="0"/>
              <a:t> </a:t>
            </a:r>
            <a:r>
              <a:rPr lang="en-US" dirty="0" err="1" smtClean="0"/>
              <a:t>Hasil</a:t>
            </a:r>
            <a:r>
              <a:rPr lang="en-US" dirty="0" smtClean="0"/>
              <a:t> </a:t>
            </a:r>
            <a:r>
              <a:rPr lang="en-US" dirty="0" err="1" smtClean="0"/>
              <a:t>Pemeriksaan</a:t>
            </a:r>
            <a:r>
              <a:rPr lang="en-US" dirty="0" smtClean="0"/>
              <a:t>.</a:t>
            </a:r>
            <a:endParaRPr lang="en-US" dirty="0"/>
          </a:p>
        </p:txBody>
      </p:sp>
      <p:grpSp>
        <p:nvGrpSpPr>
          <p:cNvPr id="7" name="Group 6"/>
          <p:cNvGrpSpPr/>
          <p:nvPr/>
        </p:nvGrpSpPr>
        <p:grpSpPr>
          <a:xfrm>
            <a:off x="40316" y="5610558"/>
            <a:ext cx="2922851" cy="1031209"/>
            <a:chOff x="40316" y="5804861"/>
            <a:chExt cx="2922851" cy="1031209"/>
          </a:xfrm>
        </p:grpSpPr>
        <p:pic>
          <p:nvPicPr>
            <p:cNvPr id="8" name="Picture 7" descr="Makara_UI.png"/>
            <p:cNvPicPr>
              <a:picLocks noChangeAspect="1"/>
            </p:cNvPicPr>
            <p:nvPr/>
          </p:nvPicPr>
          <p:blipFill>
            <a:blip r:embed="rId2">
              <a:duotone>
                <a:prstClr val="black"/>
                <a:srgbClr val="67686A">
                  <a:tint val="45000"/>
                  <a:satMod val="400000"/>
                </a:srgbClr>
              </a:duotone>
              <a:extLst>
                <a:ext uri="{BEBA8EAE-BF5A-486C-A8C5-ECC9F3942E4B}">
                  <a14:imgProps xmlns:a14="http://schemas.microsoft.com/office/drawing/2010/main">
                    <a14:imgLayer r:embed="rId3">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9" name="TextBox 8"/>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Tree>
    <p:extLst>
      <p:ext uri="{BB962C8B-B14F-4D97-AF65-F5344CB8AC3E}">
        <p14:creationId xmlns:p14="http://schemas.microsoft.com/office/powerpoint/2010/main" val="39995680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282207" y="274638"/>
            <a:ext cx="8587145" cy="6336454"/>
            <a:chOff x="282207" y="274638"/>
            <a:chExt cx="8587145" cy="6336454"/>
          </a:xfrm>
        </p:grpSpPr>
        <p:sp>
          <p:nvSpPr>
            <p:cNvPr id="21" name="Rectangle 20"/>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b="1" dirty="0" err="1" smtClean="0"/>
              <a:t>Asumsi</a:t>
            </a:r>
            <a:endParaRPr lang="en-US" b="1" dirty="0"/>
          </a:p>
        </p:txBody>
      </p:sp>
      <p:grpSp>
        <p:nvGrpSpPr>
          <p:cNvPr id="15" name="Group 14"/>
          <p:cNvGrpSpPr/>
          <p:nvPr/>
        </p:nvGrpSpPr>
        <p:grpSpPr>
          <a:xfrm>
            <a:off x="645044" y="1834175"/>
            <a:ext cx="7856509" cy="4042463"/>
            <a:chOff x="154836" y="1834175"/>
            <a:chExt cx="8836762" cy="4042463"/>
          </a:xfrm>
        </p:grpSpPr>
        <p:sp>
          <p:nvSpPr>
            <p:cNvPr id="4" name="Rectangle 3"/>
            <p:cNvSpPr/>
            <p:nvPr/>
          </p:nvSpPr>
          <p:spPr>
            <a:xfrm>
              <a:off x="154836" y="1834175"/>
              <a:ext cx="2116550" cy="1471371"/>
            </a:xfrm>
            <a:prstGeom prst="rect">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000000"/>
                  </a:solidFill>
                </a:rPr>
                <a:t>SKPKB </a:t>
              </a:r>
              <a:r>
                <a:rPr lang="en-US" b="1" dirty="0" err="1" smtClean="0">
                  <a:solidFill>
                    <a:srgbClr val="000000"/>
                  </a:solidFill>
                </a:rPr>
                <a:t>PPh</a:t>
              </a:r>
              <a:r>
                <a:rPr lang="en-US" b="1" dirty="0" smtClean="0">
                  <a:solidFill>
                    <a:srgbClr val="000000"/>
                  </a:solidFill>
                </a:rPr>
                <a:t> </a:t>
              </a:r>
              <a:r>
                <a:rPr lang="en-US" b="1" dirty="0" err="1" smtClean="0">
                  <a:solidFill>
                    <a:srgbClr val="000000"/>
                  </a:solidFill>
                </a:rPr>
                <a:t>Badan</a:t>
              </a:r>
              <a:r>
                <a:rPr lang="en-US" b="1" dirty="0" smtClean="0">
                  <a:solidFill>
                    <a:srgbClr val="000000"/>
                  </a:solidFill>
                </a:rPr>
                <a:t> </a:t>
              </a:r>
              <a:r>
                <a:rPr lang="en-US" b="1" dirty="0" err="1">
                  <a:solidFill>
                    <a:srgbClr val="000000"/>
                  </a:solidFill>
                </a:rPr>
                <a:t>T</a:t>
              </a:r>
              <a:r>
                <a:rPr lang="en-US" b="1" dirty="0" err="1" smtClean="0">
                  <a:solidFill>
                    <a:srgbClr val="000000"/>
                  </a:solidFill>
                </a:rPr>
                <a:t>ahun</a:t>
              </a:r>
              <a:r>
                <a:rPr lang="en-US" b="1" dirty="0" smtClean="0">
                  <a:solidFill>
                    <a:srgbClr val="000000"/>
                  </a:solidFill>
                </a:rPr>
                <a:t> 2010</a:t>
              </a:r>
              <a:endParaRPr lang="en-US" b="1" dirty="0">
                <a:solidFill>
                  <a:srgbClr val="000000"/>
                </a:solidFill>
              </a:endParaRPr>
            </a:p>
          </p:txBody>
        </p:sp>
        <p:sp>
          <p:nvSpPr>
            <p:cNvPr id="5" name="Rectangle 4"/>
            <p:cNvSpPr/>
            <p:nvPr/>
          </p:nvSpPr>
          <p:spPr>
            <a:xfrm>
              <a:off x="3014780" y="1834175"/>
              <a:ext cx="2116550" cy="1471371"/>
            </a:xfrm>
            <a:prstGeom prst="rect">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000000"/>
                  </a:solidFill>
                </a:rPr>
                <a:t>Surat</a:t>
              </a:r>
              <a:r>
                <a:rPr lang="en-US" b="1" dirty="0" smtClean="0">
                  <a:solidFill>
                    <a:srgbClr val="000000"/>
                  </a:solidFill>
                </a:rPr>
                <a:t> </a:t>
              </a:r>
              <a:r>
                <a:rPr lang="en-US" b="1" dirty="0" err="1" smtClean="0">
                  <a:solidFill>
                    <a:srgbClr val="000000"/>
                  </a:solidFill>
                </a:rPr>
                <a:t>Tanggapan</a:t>
              </a:r>
              <a:r>
                <a:rPr lang="en-US" b="1" dirty="0" smtClean="0">
                  <a:solidFill>
                    <a:srgbClr val="000000"/>
                  </a:solidFill>
                </a:rPr>
                <a:t> PT KA</a:t>
              </a:r>
              <a:endParaRPr lang="en-US" b="1" dirty="0">
                <a:solidFill>
                  <a:srgbClr val="000000"/>
                </a:solidFill>
              </a:endParaRPr>
            </a:p>
          </p:txBody>
        </p:sp>
        <p:sp>
          <p:nvSpPr>
            <p:cNvPr id="6" name="Rectangle 5"/>
            <p:cNvSpPr/>
            <p:nvPr/>
          </p:nvSpPr>
          <p:spPr>
            <a:xfrm>
              <a:off x="6875048" y="1834175"/>
              <a:ext cx="2116550" cy="1471371"/>
            </a:xfrm>
            <a:prstGeom prst="rect">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000000"/>
                  </a:solidFill>
                </a:rPr>
                <a:t>Permohonan</a:t>
              </a:r>
              <a:r>
                <a:rPr lang="en-US" b="1" dirty="0" smtClean="0">
                  <a:solidFill>
                    <a:srgbClr val="000000"/>
                  </a:solidFill>
                </a:rPr>
                <a:t> </a:t>
              </a:r>
              <a:r>
                <a:rPr lang="en-US" b="1" dirty="0" err="1" smtClean="0">
                  <a:solidFill>
                    <a:srgbClr val="000000"/>
                  </a:solidFill>
                </a:rPr>
                <a:t>Keberatan</a:t>
              </a:r>
              <a:endParaRPr lang="en-US" b="1" dirty="0" smtClean="0">
                <a:solidFill>
                  <a:srgbClr val="000000"/>
                </a:solidFill>
              </a:endParaRPr>
            </a:p>
            <a:p>
              <a:pPr algn="ctr"/>
              <a:endParaRPr lang="en-US" b="1" dirty="0" smtClean="0">
                <a:solidFill>
                  <a:srgbClr val="000000"/>
                </a:solidFill>
              </a:endParaRPr>
            </a:p>
            <a:p>
              <a:pPr algn="ctr"/>
              <a:r>
                <a:rPr lang="en-US" b="1" dirty="0" smtClean="0">
                  <a:solidFill>
                    <a:srgbClr val="000000"/>
                  </a:solidFill>
                </a:rPr>
                <a:t>25 April 2012</a:t>
              </a:r>
              <a:endParaRPr lang="en-US" b="1" dirty="0">
                <a:solidFill>
                  <a:srgbClr val="000000"/>
                </a:solidFill>
              </a:endParaRPr>
            </a:p>
          </p:txBody>
        </p:sp>
        <p:sp>
          <p:nvSpPr>
            <p:cNvPr id="9" name="Right Arrow 8"/>
            <p:cNvSpPr/>
            <p:nvPr/>
          </p:nvSpPr>
          <p:spPr>
            <a:xfrm>
              <a:off x="2271386" y="2438848"/>
              <a:ext cx="743394" cy="423271"/>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ight Arrow 9"/>
            <p:cNvSpPr/>
            <p:nvPr/>
          </p:nvSpPr>
          <p:spPr>
            <a:xfrm>
              <a:off x="6131654" y="2438848"/>
              <a:ext cx="743394" cy="423271"/>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Multiply 10"/>
            <p:cNvSpPr/>
            <p:nvPr/>
          </p:nvSpPr>
          <p:spPr>
            <a:xfrm>
              <a:off x="4993965" y="2035733"/>
              <a:ext cx="1178005" cy="1088411"/>
            </a:xfrm>
            <a:prstGeom prst="mathMultiply">
              <a:avLst/>
            </a:prstGeom>
            <a:solidFill>
              <a:srgbClr val="FF0000"/>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4758498" y="4405267"/>
              <a:ext cx="2116550" cy="1471371"/>
            </a:xfrm>
            <a:prstGeom prst="rect">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000000"/>
                  </a:solidFill>
                </a:rPr>
                <a:t>Bayar </a:t>
              </a:r>
              <a:r>
                <a:rPr lang="en-US" b="1" dirty="0" err="1" smtClean="0">
                  <a:solidFill>
                    <a:srgbClr val="000000"/>
                  </a:solidFill>
                </a:rPr>
                <a:t>Pajak</a:t>
              </a:r>
              <a:r>
                <a:rPr lang="en-US" b="1" dirty="0" smtClean="0">
                  <a:solidFill>
                    <a:srgbClr val="000000"/>
                  </a:solidFill>
                </a:rPr>
                <a:t> </a:t>
              </a:r>
              <a:r>
                <a:rPr lang="en-US" b="1" dirty="0" err="1" smtClean="0">
                  <a:solidFill>
                    <a:srgbClr val="000000"/>
                  </a:solidFill>
                </a:rPr>
                <a:t>atas</a:t>
              </a:r>
              <a:r>
                <a:rPr lang="en-US" b="1" dirty="0" smtClean="0">
                  <a:solidFill>
                    <a:srgbClr val="000000"/>
                  </a:solidFill>
                </a:rPr>
                <a:t> SKPKB</a:t>
              </a:r>
            </a:p>
            <a:p>
              <a:pPr algn="ctr"/>
              <a:endParaRPr lang="en-US" b="1" dirty="0">
                <a:solidFill>
                  <a:srgbClr val="000000"/>
                </a:solidFill>
              </a:endParaRPr>
            </a:p>
            <a:p>
              <a:pPr algn="ctr"/>
              <a:r>
                <a:rPr lang="id-ID" b="1" dirty="0" smtClean="0">
                  <a:solidFill>
                    <a:srgbClr val="000000"/>
                  </a:solidFill>
                </a:rPr>
                <a:t>Rp 472.627.739</a:t>
              </a:r>
              <a:r>
                <a:rPr lang="id-ID" b="1" dirty="0">
                  <a:solidFill>
                    <a:srgbClr val="000000"/>
                  </a:solidFill>
                </a:rPr>
                <a:t>. </a:t>
              </a:r>
              <a:endParaRPr lang="en-US" b="1" dirty="0">
                <a:solidFill>
                  <a:srgbClr val="000000"/>
                </a:solidFill>
              </a:endParaRPr>
            </a:p>
          </p:txBody>
        </p:sp>
        <p:sp>
          <p:nvSpPr>
            <p:cNvPr id="14" name="Curved Left Arrow 13"/>
            <p:cNvSpPr/>
            <p:nvPr/>
          </p:nvSpPr>
          <p:spPr>
            <a:xfrm rot="1579792">
              <a:off x="7458679" y="3527259"/>
              <a:ext cx="786147" cy="2176823"/>
            </a:xfrm>
            <a:prstGeom prst="curvedLeftArrow">
              <a:avLst/>
            </a:prstGeom>
            <a:solidFill>
              <a:srgbClr val="000000"/>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pic>
        <p:nvPicPr>
          <p:cNvPr id="16" name="Picture 15" descr="Hasil gambar untuk audit 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2271386" y="3709698"/>
            <a:ext cx="2104537" cy="248718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3" name="Group 22"/>
          <p:cNvGrpSpPr/>
          <p:nvPr/>
        </p:nvGrpSpPr>
        <p:grpSpPr>
          <a:xfrm>
            <a:off x="40316" y="5610558"/>
            <a:ext cx="2922851" cy="1031209"/>
            <a:chOff x="40316" y="5804861"/>
            <a:chExt cx="2922851" cy="1031209"/>
          </a:xfrm>
        </p:grpSpPr>
        <p:pic>
          <p:nvPicPr>
            <p:cNvPr id="24" name="Picture 23" descr="Makara_UI.png"/>
            <p:cNvPicPr>
              <a:picLocks noChangeAspect="1"/>
            </p:cNvPicPr>
            <p:nvPr/>
          </p:nvPicPr>
          <p:blipFill>
            <a:blip r:embed="rId3">
              <a:duotone>
                <a:prstClr val="black"/>
                <a:srgbClr val="67686A">
                  <a:tint val="45000"/>
                  <a:satMod val="400000"/>
                </a:srgbClr>
              </a:duotone>
              <a:extLst>
                <a:ext uri="{BEBA8EAE-BF5A-486C-A8C5-ECC9F3942E4B}">
                  <a14:imgProps xmlns:a14="http://schemas.microsoft.com/office/drawing/2010/main">
                    <a14:imgLayer r:embed="rId4">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25" name="TextBox 24"/>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Tree>
    <p:extLst>
      <p:ext uri="{BB962C8B-B14F-4D97-AF65-F5344CB8AC3E}">
        <p14:creationId xmlns:p14="http://schemas.microsoft.com/office/powerpoint/2010/main" val="38855004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82207" y="274638"/>
            <a:ext cx="8587145" cy="6336454"/>
            <a:chOff x="282207" y="274638"/>
            <a:chExt cx="8587145" cy="6336454"/>
          </a:xfrm>
        </p:grpSpPr>
        <p:sp>
          <p:nvSpPr>
            <p:cNvPr id="8" name="Rectangle 7"/>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b="1" dirty="0" err="1" smtClean="0"/>
              <a:t>Bahan</a:t>
            </a:r>
            <a:r>
              <a:rPr lang="en-US" b="1" dirty="0" smtClean="0"/>
              <a:t> </a:t>
            </a:r>
            <a:r>
              <a:rPr lang="en-US" b="1" dirty="0" err="1" smtClean="0"/>
              <a:t>Diskusi</a:t>
            </a:r>
            <a:r>
              <a:rPr lang="en-US" b="1" dirty="0" smtClean="0"/>
              <a:t> 2</a:t>
            </a:r>
            <a:endParaRPr lang="en-US" b="1" dirty="0"/>
          </a:p>
        </p:txBody>
      </p:sp>
      <p:sp>
        <p:nvSpPr>
          <p:cNvPr id="3" name="Content Placeholder 2"/>
          <p:cNvSpPr>
            <a:spLocks noGrp="1"/>
          </p:cNvSpPr>
          <p:nvPr>
            <p:ph idx="1"/>
          </p:nvPr>
        </p:nvSpPr>
        <p:spPr/>
        <p:txBody>
          <a:bodyPr>
            <a:normAutofit/>
          </a:bodyPr>
          <a:lstStyle/>
          <a:p>
            <a:pPr marL="0" lvl="0" indent="0" algn="just">
              <a:buNone/>
            </a:pPr>
            <a:r>
              <a:rPr lang="id-ID" dirty="0"/>
              <a:t>Menurut </a:t>
            </a:r>
            <a:r>
              <a:rPr lang="en-US" dirty="0"/>
              <a:t>A</a:t>
            </a:r>
            <a:r>
              <a:rPr lang="id-ID" dirty="0"/>
              <a:t>nda, apa kemungkinan konsekuensi yang akan dihadapi oleh PT KA jika PT KA menyampaikan surat keberatannya pada tanggal 10 </a:t>
            </a:r>
            <a:r>
              <a:rPr lang="en-US" dirty="0"/>
              <a:t>Mei</a:t>
            </a:r>
            <a:r>
              <a:rPr lang="id-ID" dirty="0"/>
              <a:t> 201</a:t>
            </a:r>
            <a:r>
              <a:rPr lang="en-US" dirty="0"/>
              <a:t>2</a:t>
            </a:r>
            <a:r>
              <a:rPr lang="id-ID" dirty="0"/>
              <a:t>? </a:t>
            </a:r>
            <a:endParaRPr lang="en-US" dirty="0"/>
          </a:p>
          <a:p>
            <a:pPr marL="0" indent="0" algn="just">
              <a:buNone/>
            </a:pPr>
            <a:endParaRPr lang="en-US" dirty="0"/>
          </a:p>
        </p:txBody>
      </p:sp>
      <p:grpSp>
        <p:nvGrpSpPr>
          <p:cNvPr id="10" name="Group 9"/>
          <p:cNvGrpSpPr/>
          <p:nvPr/>
        </p:nvGrpSpPr>
        <p:grpSpPr>
          <a:xfrm>
            <a:off x="40316" y="5610558"/>
            <a:ext cx="2922851" cy="1031209"/>
            <a:chOff x="40316" y="5804861"/>
            <a:chExt cx="2922851" cy="1031209"/>
          </a:xfrm>
        </p:grpSpPr>
        <p:pic>
          <p:nvPicPr>
            <p:cNvPr id="11" name="Picture 10" descr="Makara_UI.png"/>
            <p:cNvPicPr>
              <a:picLocks noChangeAspect="1"/>
            </p:cNvPicPr>
            <p:nvPr/>
          </p:nvPicPr>
          <p:blipFill>
            <a:blip r:embed="rId2">
              <a:duotone>
                <a:prstClr val="black"/>
                <a:srgbClr val="67686A">
                  <a:tint val="45000"/>
                  <a:satMod val="400000"/>
                </a:srgbClr>
              </a:duotone>
              <a:extLs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12" name="TextBox 11"/>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Tree>
    <p:extLst>
      <p:ext uri="{BB962C8B-B14F-4D97-AF65-F5344CB8AC3E}">
        <p14:creationId xmlns:p14="http://schemas.microsoft.com/office/powerpoint/2010/main" val="32572928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82207" y="274638"/>
            <a:ext cx="8587145" cy="6336454"/>
            <a:chOff x="282207" y="274638"/>
            <a:chExt cx="8587145" cy="6336454"/>
          </a:xfrm>
        </p:grpSpPr>
        <p:sp>
          <p:nvSpPr>
            <p:cNvPr id="5" name="Rectangle 4"/>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b="1" dirty="0" err="1" smtClean="0"/>
              <a:t>Pembahasan</a:t>
            </a:r>
            <a:r>
              <a:rPr lang="en-US" b="1" dirty="0" smtClean="0"/>
              <a:t> 2</a:t>
            </a:r>
            <a:endParaRPr lang="en-US" b="1" dirty="0"/>
          </a:p>
        </p:txBody>
      </p:sp>
      <p:sp>
        <p:nvSpPr>
          <p:cNvPr id="3" name="Content Placeholder 2"/>
          <p:cNvSpPr>
            <a:spLocks noGrp="1"/>
          </p:cNvSpPr>
          <p:nvPr>
            <p:ph idx="1"/>
          </p:nvPr>
        </p:nvSpPr>
        <p:spPr>
          <a:xfrm>
            <a:off x="987721" y="1600200"/>
            <a:ext cx="7699078" cy="4525963"/>
          </a:xfrm>
        </p:spPr>
        <p:txBody>
          <a:bodyPr>
            <a:normAutofit fontScale="70000" lnSpcReduction="20000"/>
          </a:bodyPr>
          <a:lstStyle/>
          <a:p>
            <a:pPr algn="just"/>
            <a:r>
              <a:rPr lang="en-US" dirty="0" err="1" smtClean="0"/>
              <a:t>Berdasarkan</a:t>
            </a:r>
            <a:r>
              <a:rPr lang="en-US" dirty="0" smtClean="0"/>
              <a:t> </a:t>
            </a:r>
            <a:r>
              <a:rPr lang="en-US" dirty="0" err="1" smtClean="0"/>
              <a:t>Pasal</a:t>
            </a:r>
            <a:r>
              <a:rPr lang="en-US" dirty="0" smtClean="0"/>
              <a:t> 25 </a:t>
            </a:r>
            <a:r>
              <a:rPr lang="en-US" dirty="0" err="1" smtClean="0"/>
              <a:t>ayat</a:t>
            </a:r>
            <a:r>
              <a:rPr lang="en-US" dirty="0" smtClean="0"/>
              <a:t> (3) UU KUP, </a:t>
            </a:r>
            <a:r>
              <a:rPr lang="en-US" dirty="0" err="1" smtClean="0"/>
              <a:t>disebutkan</a:t>
            </a:r>
            <a:r>
              <a:rPr lang="en-US" dirty="0" smtClean="0"/>
              <a:t> </a:t>
            </a:r>
            <a:r>
              <a:rPr lang="en-US" dirty="0" err="1" smtClean="0"/>
              <a:t>bahwa</a:t>
            </a:r>
            <a:r>
              <a:rPr lang="en-US" dirty="0" smtClean="0"/>
              <a:t> </a:t>
            </a:r>
            <a:r>
              <a:rPr lang="en-US" dirty="0" err="1" smtClean="0"/>
              <a:t>Keberatan</a:t>
            </a:r>
            <a:r>
              <a:rPr lang="en-US" dirty="0" smtClean="0"/>
              <a:t> </a:t>
            </a:r>
            <a:r>
              <a:rPr lang="en-US" dirty="0" err="1" smtClean="0"/>
              <a:t>harus</a:t>
            </a:r>
            <a:r>
              <a:rPr lang="en-US" dirty="0" smtClean="0"/>
              <a:t> </a:t>
            </a:r>
            <a:r>
              <a:rPr lang="en-US" dirty="0" err="1" smtClean="0"/>
              <a:t>diajukan</a:t>
            </a:r>
            <a:r>
              <a:rPr lang="en-US" dirty="0" smtClean="0"/>
              <a:t> </a:t>
            </a:r>
            <a:r>
              <a:rPr lang="en-US" dirty="0" err="1" smtClean="0"/>
              <a:t>dalam</a:t>
            </a:r>
            <a:r>
              <a:rPr lang="en-US" dirty="0" smtClean="0"/>
              <a:t> </a:t>
            </a:r>
            <a:r>
              <a:rPr lang="en-US" dirty="0" err="1" smtClean="0"/>
              <a:t>jangka</a:t>
            </a:r>
            <a:r>
              <a:rPr lang="en-US" dirty="0" smtClean="0"/>
              <a:t> </a:t>
            </a:r>
            <a:r>
              <a:rPr lang="en-US" dirty="0" err="1" smtClean="0"/>
              <a:t>waktu</a:t>
            </a:r>
            <a:r>
              <a:rPr lang="en-US" dirty="0" smtClean="0"/>
              <a:t> 3 (</a:t>
            </a:r>
            <a:r>
              <a:rPr lang="en-US" dirty="0" err="1" smtClean="0"/>
              <a:t>tiga</a:t>
            </a:r>
            <a:r>
              <a:rPr lang="en-US" dirty="0" smtClean="0"/>
              <a:t>) </a:t>
            </a:r>
            <a:r>
              <a:rPr lang="en-US" dirty="0" err="1" smtClean="0"/>
              <a:t>bulan</a:t>
            </a:r>
            <a:r>
              <a:rPr lang="en-US" dirty="0" smtClean="0"/>
              <a:t> </a:t>
            </a:r>
            <a:r>
              <a:rPr lang="en-US" dirty="0" err="1" smtClean="0"/>
              <a:t>sejak</a:t>
            </a:r>
            <a:r>
              <a:rPr lang="en-US" dirty="0" smtClean="0"/>
              <a:t> </a:t>
            </a:r>
            <a:r>
              <a:rPr lang="en-US" dirty="0" err="1" smtClean="0"/>
              <a:t>tanggal</a:t>
            </a:r>
            <a:r>
              <a:rPr lang="en-US" dirty="0" smtClean="0"/>
              <a:t> </a:t>
            </a:r>
            <a:r>
              <a:rPr lang="en-US" dirty="0" err="1" smtClean="0"/>
              <a:t>dikirim</a:t>
            </a:r>
            <a:r>
              <a:rPr lang="en-US" dirty="0" smtClean="0"/>
              <a:t> </a:t>
            </a:r>
            <a:r>
              <a:rPr lang="en-US" dirty="0" err="1" smtClean="0"/>
              <a:t>surat</a:t>
            </a:r>
            <a:r>
              <a:rPr lang="en-US" dirty="0" smtClean="0"/>
              <a:t> </a:t>
            </a:r>
            <a:r>
              <a:rPr lang="en-US" dirty="0" err="1" smtClean="0"/>
              <a:t>ketetapan</a:t>
            </a:r>
            <a:r>
              <a:rPr lang="en-US" dirty="0" smtClean="0"/>
              <a:t> </a:t>
            </a:r>
            <a:r>
              <a:rPr lang="en-US" dirty="0" err="1" smtClean="0"/>
              <a:t>pajak</a:t>
            </a:r>
            <a:r>
              <a:rPr lang="en-US" dirty="0" smtClean="0"/>
              <a:t> </a:t>
            </a:r>
            <a:r>
              <a:rPr lang="en-US" dirty="0" err="1" smtClean="0"/>
              <a:t>atau</a:t>
            </a:r>
            <a:r>
              <a:rPr lang="en-US" dirty="0" smtClean="0"/>
              <a:t> </a:t>
            </a:r>
            <a:r>
              <a:rPr lang="en-US" dirty="0" err="1" smtClean="0"/>
              <a:t>sejak</a:t>
            </a:r>
            <a:r>
              <a:rPr lang="en-US" dirty="0" smtClean="0"/>
              <a:t> </a:t>
            </a:r>
            <a:r>
              <a:rPr lang="en-US" dirty="0" err="1" smtClean="0"/>
              <a:t>tanggal</a:t>
            </a:r>
            <a:r>
              <a:rPr lang="en-US" dirty="0" smtClean="0"/>
              <a:t> </a:t>
            </a:r>
            <a:r>
              <a:rPr lang="en-US" dirty="0" err="1" smtClean="0"/>
              <a:t>pemotongan</a:t>
            </a:r>
            <a:r>
              <a:rPr lang="en-US" dirty="0" smtClean="0"/>
              <a:t> </a:t>
            </a:r>
            <a:r>
              <a:rPr lang="en-US" dirty="0" err="1" smtClean="0"/>
              <a:t>atau</a:t>
            </a:r>
            <a:r>
              <a:rPr lang="en-US" dirty="0" smtClean="0"/>
              <a:t> </a:t>
            </a:r>
            <a:r>
              <a:rPr lang="en-US" dirty="0" err="1" smtClean="0"/>
              <a:t>pemungutan</a:t>
            </a:r>
            <a:r>
              <a:rPr lang="en-US" dirty="0" smtClean="0"/>
              <a:t> </a:t>
            </a:r>
            <a:r>
              <a:rPr lang="en-US" dirty="0" err="1" smtClean="0"/>
              <a:t>pajak</a:t>
            </a:r>
            <a:r>
              <a:rPr lang="en-US" dirty="0" smtClean="0"/>
              <a:t> </a:t>
            </a:r>
            <a:r>
              <a:rPr lang="en-US" b="1" dirty="0" err="1" smtClean="0">
                <a:solidFill>
                  <a:srgbClr val="800000"/>
                </a:solidFill>
              </a:rPr>
              <a:t>kecuali</a:t>
            </a:r>
            <a:r>
              <a:rPr lang="en-US" dirty="0" smtClean="0">
                <a:solidFill>
                  <a:srgbClr val="800000"/>
                </a:solidFill>
              </a:rPr>
              <a:t> </a:t>
            </a:r>
            <a:r>
              <a:rPr lang="en-US" dirty="0" err="1" smtClean="0"/>
              <a:t>apabila</a:t>
            </a:r>
            <a:r>
              <a:rPr lang="en-US" dirty="0" smtClean="0"/>
              <a:t> </a:t>
            </a:r>
            <a:r>
              <a:rPr lang="en-US" dirty="0" err="1" smtClean="0"/>
              <a:t>Wajib</a:t>
            </a:r>
            <a:r>
              <a:rPr lang="en-US" dirty="0" smtClean="0"/>
              <a:t> </a:t>
            </a:r>
            <a:r>
              <a:rPr lang="en-US" dirty="0" err="1" smtClean="0"/>
              <a:t>Pajak</a:t>
            </a:r>
            <a:r>
              <a:rPr lang="en-US" dirty="0" smtClean="0"/>
              <a:t> </a:t>
            </a:r>
            <a:r>
              <a:rPr lang="en-US" dirty="0" err="1" smtClean="0"/>
              <a:t>dapat</a:t>
            </a:r>
            <a:r>
              <a:rPr lang="en-US" dirty="0" smtClean="0"/>
              <a:t> </a:t>
            </a:r>
            <a:r>
              <a:rPr lang="en-US" dirty="0" err="1" smtClean="0"/>
              <a:t>menunjukkan</a:t>
            </a:r>
            <a:r>
              <a:rPr lang="en-US" dirty="0" smtClean="0"/>
              <a:t> </a:t>
            </a:r>
            <a:r>
              <a:rPr lang="en-US" dirty="0" err="1" smtClean="0"/>
              <a:t>bahwa</a:t>
            </a:r>
            <a:r>
              <a:rPr lang="en-US" dirty="0" smtClean="0"/>
              <a:t> </a:t>
            </a:r>
            <a:r>
              <a:rPr lang="en-US" dirty="0" err="1" smtClean="0"/>
              <a:t>jangka</a:t>
            </a:r>
            <a:r>
              <a:rPr lang="en-US" dirty="0" smtClean="0"/>
              <a:t> </a:t>
            </a:r>
            <a:r>
              <a:rPr lang="en-US" dirty="0" err="1" smtClean="0"/>
              <a:t>waktu</a:t>
            </a:r>
            <a:r>
              <a:rPr lang="en-US" dirty="0" smtClean="0"/>
              <a:t> </a:t>
            </a:r>
            <a:r>
              <a:rPr lang="en-US" dirty="0" err="1" smtClean="0"/>
              <a:t>tersebut</a:t>
            </a:r>
            <a:r>
              <a:rPr lang="en-US" dirty="0" smtClean="0"/>
              <a:t> </a:t>
            </a:r>
            <a:r>
              <a:rPr lang="en-US" dirty="0" err="1" smtClean="0"/>
              <a:t>tidak</a:t>
            </a:r>
            <a:r>
              <a:rPr lang="en-US" dirty="0" smtClean="0"/>
              <a:t> </a:t>
            </a:r>
            <a:r>
              <a:rPr lang="en-US" dirty="0" err="1" smtClean="0"/>
              <a:t>dapat</a:t>
            </a:r>
            <a:r>
              <a:rPr lang="en-US" dirty="0" smtClean="0"/>
              <a:t> </a:t>
            </a:r>
            <a:r>
              <a:rPr lang="en-US" dirty="0" err="1" smtClean="0"/>
              <a:t>dipenuhi</a:t>
            </a:r>
            <a:r>
              <a:rPr lang="en-US" dirty="0" smtClean="0"/>
              <a:t> </a:t>
            </a:r>
            <a:r>
              <a:rPr lang="en-US" dirty="0" err="1" smtClean="0"/>
              <a:t>karena</a:t>
            </a:r>
            <a:r>
              <a:rPr lang="en-US" dirty="0" smtClean="0"/>
              <a:t> </a:t>
            </a:r>
            <a:r>
              <a:rPr lang="en-US" dirty="0" err="1" smtClean="0"/>
              <a:t>keadaan</a:t>
            </a:r>
            <a:r>
              <a:rPr lang="en-US" dirty="0" smtClean="0"/>
              <a:t> </a:t>
            </a:r>
            <a:r>
              <a:rPr lang="en-US" dirty="0" err="1" smtClean="0"/>
              <a:t>diluar</a:t>
            </a:r>
            <a:r>
              <a:rPr lang="en-US" dirty="0" smtClean="0"/>
              <a:t> </a:t>
            </a:r>
            <a:r>
              <a:rPr lang="en-US" dirty="0" err="1" smtClean="0"/>
              <a:t>kekuasaannya</a:t>
            </a:r>
            <a:r>
              <a:rPr lang="en-US" dirty="0" smtClean="0"/>
              <a:t> (</a:t>
            </a:r>
            <a:r>
              <a:rPr lang="en-US" b="1" dirty="0" smtClean="0">
                <a:solidFill>
                  <a:srgbClr val="800000"/>
                </a:solidFill>
              </a:rPr>
              <a:t>Force </a:t>
            </a:r>
            <a:r>
              <a:rPr lang="en-US" b="1" dirty="0" err="1" smtClean="0">
                <a:solidFill>
                  <a:srgbClr val="800000"/>
                </a:solidFill>
              </a:rPr>
              <a:t>Majure</a:t>
            </a:r>
            <a:r>
              <a:rPr lang="en-US" dirty="0" smtClean="0"/>
              <a:t>). </a:t>
            </a:r>
          </a:p>
          <a:p>
            <a:pPr algn="just"/>
            <a:r>
              <a:rPr lang="en-US" dirty="0" smtClean="0"/>
              <a:t>Batas </a:t>
            </a:r>
            <a:r>
              <a:rPr lang="en-US" dirty="0" err="1" smtClean="0"/>
              <a:t>waktu</a:t>
            </a:r>
            <a:r>
              <a:rPr lang="en-US" dirty="0" smtClean="0"/>
              <a:t> 3 </a:t>
            </a:r>
            <a:r>
              <a:rPr lang="en-US" dirty="0" err="1" smtClean="0"/>
              <a:t>bulan</a:t>
            </a:r>
            <a:r>
              <a:rPr lang="en-US" dirty="0" smtClean="0"/>
              <a:t> </a:t>
            </a:r>
            <a:r>
              <a:rPr lang="en-US" dirty="0" err="1" smtClean="0"/>
              <a:t>tersebut</a:t>
            </a:r>
            <a:r>
              <a:rPr lang="en-US" dirty="0" smtClean="0"/>
              <a:t> </a:t>
            </a:r>
            <a:r>
              <a:rPr lang="en-US" dirty="0" err="1" smtClean="0"/>
              <a:t>dimaksudkan</a:t>
            </a:r>
            <a:r>
              <a:rPr lang="en-US" dirty="0" smtClean="0"/>
              <a:t> agar </a:t>
            </a:r>
            <a:r>
              <a:rPr lang="en-US" dirty="0" err="1" smtClean="0"/>
              <a:t>Wajib</a:t>
            </a:r>
            <a:r>
              <a:rPr lang="en-US" dirty="0"/>
              <a:t> </a:t>
            </a:r>
            <a:r>
              <a:rPr lang="en-US" dirty="0" err="1" smtClean="0"/>
              <a:t>Pajak</a:t>
            </a:r>
            <a:r>
              <a:rPr lang="en-US" dirty="0" smtClean="0"/>
              <a:t> </a:t>
            </a:r>
            <a:r>
              <a:rPr lang="en-US" dirty="0" err="1"/>
              <a:t>mempunyai</a:t>
            </a:r>
            <a:r>
              <a:rPr lang="en-US" dirty="0"/>
              <a:t> </a:t>
            </a:r>
            <a:r>
              <a:rPr lang="en-US" dirty="0" err="1"/>
              <a:t>waktu</a:t>
            </a:r>
            <a:r>
              <a:rPr lang="en-US" dirty="0"/>
              <a:t> yang </a:t>
            </a:r>
            <a:r>
              <a:rPr lang="en-US" dirty="0" err="1"/>
              <a:t>cukup</a:t>
            </a:r>
            <a:r>
              <a:rPr lang="en-US" dirty="0"/>
              <a:t> </a:t>
            </a:r>
            <a:r>
              <a:rPr lang="en-US" dirty="0" err="1"/>
              <a:t>memadai</a:t>
            </a:r>
            <a:r>
              <a:rPr lang="en-US" dirty="0"/>
              <a:t> </a:t>
            </a:r>
            <a:r>
              <a:rPr lang="en-US" dirty="0" err="1"/>
              <a:t>untuk</a:t>
            </a:r>
            <a:r>
              <a:rPr lang="en-US" dirty="0"/>
              <a:t> </a:t>
            </a:r>
            <a:r>
              <a:rPr lang="en-US" dirty="0" err="1"/>
              <a:t>mempersiapkan</a:t>
            </a:r>
            <a:r>
              <a:rPr lang="en-US" dirty="0"/>
              <a:t> </a:t>
            </a:r>
            <a:r>
              <a:rPr lang="en-US" dirty="0" err="1"/>
              <a:t>surat</a:t>
            </a:r>
            <a:r>
              <a:rPr lang="en-US" dirty="0"/>
              <a:t> </a:t>
            </a:r>
            <a:r>
              <a:rPr lang="en-US" dirty="0" err="1" smtClean="0"/>
              <a:t>keberatan</a:t>
            </a:r>
            <a:r>
              <a:rPr lang="en-US" dirty="0"/>
              <a:t> </a:t>
            </a:r>
            <a:r>
              <a:rPr lang="en-US" dirty="0" err="1" smtClean="0"/>
              <a:t>beserta</a:t>
            </a:r>
            <a:r>
              <a:rPr lang="en-US" dirty="0" smtClean="0"/>
              <a:t> </a:t>
            </a:r>
            <a:r>
              <a:rPr lang="en-US" dirty="0" err="1"/>
              <a:t>alasannya</a:t>
            </a:r>
            <a:r>
              <a:rPr lang="en-US" dirty="0"/>
              <a:t>. </a:t>
            </a:r>
            <a:endParaRPr lang="en-US" dirty="0" smtClean="0"/>
          </a:p>
          <a:p>
            <a:pPr algn="just"/>
            <a:r>
              <a:rPr lang="en-US" dirty="0" err="1" smtClean="0"/>
              <a:t>Apabila</a:t>
            </a:r>
            <a:r>
              <a:rPr lang="en-US" dirty="0" smtClean="0"/>
              <a:t> </a:t>
            </a:r>
            <a:r>
              <a:rPr lang="en-US" dirty="0" err="1"/>
              <a:t>ternyata</a:t>
            </a:r>
            <a:r>
              <a:rPr lang="en-US" dirty="0"/>
              <a:t> </a:t>
            </a:r>
            <a:r>
              <a:rPr lang="en-US" dirty="0" err="1"/>
              <a:t>bahwa</a:t>
            </a:r>
            <a:r>
              <a:rPr lang="en-US" dirty="0"/>
              <a:t> </a:t>
            </a:r>
            <a:r>
              <a:rPr lang="en-US" dirty="0" err="1"/>
              <a:t>batas</a:t>
            </a:r>
            <a:r>
              <a:rPr lang="en-US" dirty="0"/>
              <a:t> </a:t>
            </a:r>
            <a:r>
              <a:rPr lang="en-US" dirty="0" err="1"/>
              <a:t>waktu</a:t>
            </a:r>
            <a:r>
              <a:rPr lang="en-US" dirty="0"/>
              <a:t> 3 (</a:t>
            </a:r>
            <a:r>
              <a:rPr lang="en-US" dirty="0" err="1"/>
              <a:t>tiga</a:t>
            </a:r>
            <a:r>
              <a:rPr lang="en-US" dirty="0"/>
              <a:t>) </a:t>
            </a:r>
            <a:r>
              <a:rPr lang="en-US" dirty="0" err="1"/>
              <a:t>bulan</a:t>
            </a:r>
            <a:r>
              <a:rPr lang="en-US" dirty="0"/>
              <a:t> </a:t>
            </a:r>
            <a:r>
              <a:rPr lang="en-US" dirty="0" err="1"/>
              <a:t>tersebut</a:t>
            </a:r>
            <a:r>
              <a:rPr lang="en-US" dirty="0"/>
              <a:t> </a:t>
            </a:r>
            <a:r>
              <a:rPr lang="en-US" dirty="0" err="1" smtClean="0"/>
              <a:t>tidak</a:t>
            </a:r>
            <a:r>
              <a:rPr lang="en-US" dirty="0"/>
              <a:t> </a:t>
            </a:r>
            <a:r>
              <a:rPr lang="en-US" dirty="0" err="1" smtClean="0"/>
              <a:t>dapat</a:t>
            </a:r>
            <a:r>
              <a:rPr lang="en-US" dirty="0" smtClean="0"/>
              <a:t> </a:t>
            </a:r>
            <a:r>
              <a:rPr lang="en-US" dirty="0" err="1"/>
              <a:t>dipenuhi</a:t>
            </a:r>
            <a:r>
              <a:rPr lang="en-US" dirty="0"/>
              <a:t> </a:t>
            </a:r>
            <a:r>
              <a:rPr lang="en-US" dirty="0" err="1"/>
              <a:t>oleh</a:t>
            </a:r>
            <a:r>
              <a:rPr lang="en-US" dirty="0"/>
              <a:t> </a:t>
            </a:r>
            <a:r>
              <a:rPr lang="en-US" dirty="0" err="1"/>
              <a:t>Wajib</a:t>
            </a:r>
            <a:r>
              <a:rPr lang="en-US" dirty="0"/>
              <a:t> </a:t>
            </a:r>
            <a:r>
              <a:rPr lang="en-US" dirty="0" err="1"/>
              <a:t>Pajak</a:t>
            </a:r>
            <a:r>
              <a:rPr lang="en-US" dirty="0"/>
              <a:t> </a:t>
            </a:r>
            <a:r>
              <a:rPr lang="en-US" dirty="0" err="1"/>
              <a:t>karena</a:t>
            </a:r>
            <a:r>
              <a:rPr lang="en-US" dirty="0"/>
              <a:t> </a:t>
            </a:r>
            <a:r>
              <a:rPr lang="en-US" dirty="0" err="1"/>
              <a:t>keadaan</a:t>
            </a:r>
            <a:r>
              <a:rPr lang="en-US" dirty="0"/>
              <a:t> di </a:t>
            </a:r>
            <a:r>
              <a:rPr lang="en-US" dirty="0" err="1"/>
              <a:t>luar</a:t>
            </a:r>
            <a:r>
              <a:rPr lang="en-US" dirty="0"/>
              <a:t> </a:t>
            </a:r>
            <a:r>
              <a:rPr lang="en-US" dirty="0" err="1"/>
              <a:t>kekuasaan</a:t>
            </a:r>
            <a:r>
              <a:rPr lang="en-US" dirty="0"/>
              <a:t> </a:t>
            </a:r>
            <a:r>
              <a:rPr lang="en-US" dirty="0" err="1"/>
              <a:t>Wajib</a:t>
            </a:r>
            <a:r>
              <a:rPr lang="en-US" dirty="0"/>
              <a:t> </a:t>
            </a:r>
            <a:r>
              <a:rPr lang="en-US" dirty="0" err="1"/>
              <a:t>Pajak</a:t>
            </a:r>
            <a:r>
              <a:rPr lang="en-US" dirty="0"/>
              <a:t> (</a:t>
            </a:r>
            <a:r>
              <a:rPr lang="en-US" dirty="0" smtClean="0"/>
              <a:t>force </a:t>
            </a:r>
            <a:r>
              <a:rPr lang="en-US" dirty="0" err="1" smtClean="0"/>
              <a:t>majeur</a:t>
            </a:r>
            <a:r>
              <a:rPr lang="en-US" dirty="0"/>
              <a:t>), </a:t>
            </a:r>
            <a:r>
              <a:rPr lang="en-US" dirty="0" err="1"/>
              <a:t>tenggang</a:t>
            </a:r>
            <a:r>
              <a:rPr lang="en-US" dirty="0"/>
              <a:t> </a:t>
            </a:r>
            <a:r>
              <a:rPr lang="en-US" dirty="0" err="1"/>
              <a:t>waktu</a:t>
            </a:r>
            <a:r>
              <a:rPr lang="en-US" dirty="0"/>
              <a:t> </a:t>
            </a:r>
            <a:r>
              <a:rPr lang="en-US" dirty="0" err="1"/>
              <a:t>selama</a:t>
            </a:r>
            <a:r>
              <a:rPr lang="en-US" dirty="0"/>
              <a:t> 3 (</a:t>
            </a:r>
            <a:r>
              <a:rPr lang="en-US" dirty="0" err="1"/>
              <a:t>tiga</a:t>
            </a:r>
            <a:r>
              <a:rPr lang="en-US" dirty="0"/>
              <a:t>) </a:t>
            </a:r>
            <a:r>
              <a:rPr lang="en-US" dirty="0" err="1"/>
              <a:t>bulan</a:t>
            </a:r>
            <a:r>
              <a:rPr lang="en-US" dirty="0"/>
              <a:t> </a:t>
            </a:r>
            <a:r>
              <a:rPr lang="en-US" dirty="0" err="1"/>
              <a:t>tersebut</a:t>
            </a:r>
            <a:r>
              <a:rPr lang="en-US" dirty="0"/>
              <a:t> </a:t>
            </a:r>
            <a:r>
              <a:rPr lang="en-US" dirty="0" err="1"/>
              <a:t>masih</a:t>
            </a:r>
            <a:r>
              <a:rPr lang="en-US" dirty="0"/>
              <a:t> </a:t>
            </a:r>
            <a:r>
              <a:rPr lang="en-US" dirty="0" err="1"/>
              <a:t>dapat</a:t>
            </a:r>
            <a:r>
              <a:rPr lang="en-US" dirty="0"/>
              <a:t> </a:t>
            </a:r>
            <a:r>
              <a:rPr lang="en-US" dirty="0" err="1" smtClean="0"/>
              <a:t>dipertimbangkan</a:t>
            </a:r>
            <a:r>
              <a:rPr lang="en-US" dirty="0"/>
              <a:t> </a:t>
            </a:r>
            <a:r>
              <a:rPr lang="nn-NO" dirty="0" smtClean="0"/>
              <a:t>untuk </a:t>
            </a:r>
            <a:r>
              <a:rPr lang="nn-NO" dirty="0"/>
              <a:t>diperpanjang oleh Direktur Jenderal Pajak.</a:t>
            </a:r>
            <a:endParaRPr lang="en-US" dirty="0"/>
          </a:p>
        </p:txBody>
      </p:sp>
      <p:grpSp>
        <p:nvGrpSpPr>
          <p:cNvPr id="7" name="Group 6"/>
          <p:cNvGrpSpPr/>
          <p:nvPr/>
        </p:nvGrpSpPr>
        <p:grpSpPr>
          <a:xfrm>
            <a:off x="40316" y="5610558"/>
            <a:ext cx="2922851" cy="1031209"/>
            <a:chOff x="40316" y="5804861"/>
            <a:chExt cx="2922851" cy="1031209"/>
          </a:xfrm>
        </p:grpSpPr>
        <p:pic>
          <p:nvPicPr>
            <p:cNvPr id="8" name="Picture 7" descr="Makara_UI.png"/>
            <p:cNvPicPr>
              <a:picLocks noChangeAspect="1"/>
            </p:cNvPicPr>
            <p:nvPr/>
          </p:nvPicPr>
          <p:blipFill>
            <a:blip r:embed="rId2">
              <a:duotone>
                <a:prstClr val="black"/>
                <a:srgbClr val="67686A">
                  <a:tint val="45000"/>
                  <a:satMod val="400000"/>
                </a:srgbClr>
              </a:duotone>
              <a:extLst>
                <a:ext uri="{BEBA8EAE-BF5A-486C-A8C5-ECC9F3942E4B}">
                  <a14:imgProps xmlns:a14="http://schemas.microsoft.com/office/drawing/2010/main">
                    <a14:imgLayer r:embed="rId3">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9" name="TextBox 8"/>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Tree>
    <p:extLst>
      <p:ext uri="{BB962C8B-B14F-4D97-AF65-F5344CB8AC3E}">
        <p14:creationId xmlns:p14="http://schemas.microsoft.com/office/powerpoint/2010/main" val="28131696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82207" y="274638"/>
            <a:ext cx="8587145" cy="6336454"/>
            <a:chOff x="282207" y="274638"/>
            <a:chExt cx="8587145" cy="6336454"/>
          </a:xfrm>
        </p:grpSpPr>
        <p:sp>
          <p:nvSpPr>
            <p:cNvPr id="5" name="Rectangle 4"/>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b="1" dirty="0" err="1" smtClean="0"/>
              <a:t>Pembahasan</a:t>
            </a:r>
            <a:r>
              <a:rPr lang="en-US" b="1" dirty="0" smtClean="0"/>
              <a:t> 2</a:t>
            </a:r>
            <a:endParaRPr lang="en-US" dirty="0"/>
          </a:p>
        </p:txBody>
      </p:sp>
      <p:sp>
        <p:nvSpPr>
          <p:cNvPr id="3" name="Content Placeholder 2"/>
          <p:cNvSpPr>
            <a:spLocks noGrp="1"/>
          </p:cNvSpPr>
          <p:nvPr>
            <p:ph idx="1"/>
          </p:nvPr>
        </p:nvSpPr>
        <p:spPr>
          <a:xfrm>
            <a:off x="987720" y="1600200"/>
            <a:ext cx="7699079" cy="4525963"/>
          </a:xfrm>
        </p:spPr>
        <p:txBody>
          <a:bodyPr/>
          <a:lstStyle/>
          <a:p>
            <a:pPr marL="0" indent="0" algn="just">
              <a:buNone/>
            </a:pPr>
            <a:r>
              <a:rPr lang="en-US" dirty="0" err="1" smtClean="0"/>
              <a:t>Jika</a:t>
            </a:r>
            <a:r>
              <a:rPr lang="en-US" dirty="0" smtClean="0"/>
              <a:t> </a:t>
            </a:r>
            <a:r>
              <a:rPr lang="en-US" dirty="0" err="1" smtClean="0"/>
              <a:t>kita</a:t>
            </a:r>
            <a:r>
              <a:rPr lang="en-US" dirty="0" smtClean="0"/>
              <a:t> </a:t>
            </a:r>
            <a:r>
              <a:rPr lang="en-US" dirty="0" err="1" smtClean="0"/>
              <a:t>hitung</a:t>
            </a:r>
            <a:r>
              <a:rPr lang="en-US" dirty="0" smtClean="0"/>
              <a:t>, </a:t>
            </a:r>
            <a:r>
              <a:rPr lang="en-US" dirty="0" err="1" smtClean="0"/>
              <a:t>dimulai</a:t>
            </a:r>
            <a:r>
              <a:rPr lang="en-US" dirty="0" smtClean="0"/>
              <a:t> </a:t>
            </a:r>
            <a:r>
              <a:rPr lang="en-US" dirty="0" err="1" smtClean="0"/>
              <a:t>dari</a:t>
            </a:r>
            <a:r>
              <a:rPr lang="en-US" dirty="0" smtClean="0"/>
              <a:t> </a:t>
            </a:r>
            <a:r>
              <a:rPr lang="en-US" dirty="0" err="1" smtClean="0"/>
              <a:t>tanggal</a:t>
            </a:r>
            <a:r>
              <a:rPr lang="en-US" dirty="0" smtClean="0"/>
              <a:t> </a:t>
            </a:r>
            <a:r>
              <a:rPr lang="en-US" dirty="0" err="1" smtClean="0"/>
              <a:t>terbitnya</a:t>
            </a:r>
            <a:r>
              <a:rPr lang="en-US" dirty="0" smtClean="0"/>
              <a:t> SKPKB </a:t>
            </a:r>
            <a:r>
              <a:rPr lang="en-US" dirty="0" err="1" smtClean="0"/>
              <a:t>adalah</a:t>
            </a:r>
            <a:r>
              <a:rPr lang="en-US" dirty="0" smtClean="0"/>
              <a:t> 5 </a:t>
            </a:r>
            <a:r>
              <a:rPr lang="en-US" dirty="0" err="1" smtClean="0"/>
              <a:t>Februari</a:t>
            </a:r>
            <a:r>
              <a:rPr lang="en-US" dirty="0" smtClean="0"/>
              <a:t> 2012 </a:t>
            </a:r>
            <a:r>
              <a:rPr lang="en-US" dirty="0" err="1" smtClean="0"/>
              <a:t>sampai</a:t>
            </a:r>
            <a:r>
              <a:rPr lang="en-US" dirty="0" smtClean="0"/>
              <a:t> </a:t>
            </a:r>
            <a:r>
              <a:rPr lang="en-US" dirty="0" err="1" smtClean="0"/>
              <a:t>tanggal</a:t>
            </a:r>
            <a:r>
              <a:rPr lang="en-US" dirty="0" smtClean="0"/>
              <a:t> </a:t>
            </a:r>
            <a:r>
              <a:rPr lang="en-US" dirty="0" err="1" smtClean="0"/>
              <a:t>asumsi</a:t>
            </a:r>
            <a:r>
              <a:rPr lang="en-US" dirty="0" smtClean="0"/>
              <a:t> </a:t>
            </a:r>
            <a:r>
              <a:rPr lang="en-US" dirty="0" err="1" smtClean="0"/>
              <a:t>ketika</a:t>
            </a:r>
            <a:r>
              <a:rPr lang="en-US" dirty="0" smtClean="0"/>
              <a:t> PT KA </a:t>
            </a:r>
            <a:r>
              <a:rPr lang="en-US" dirty="0" err="1" smtClean="0"/>
              <a:t>menyampaikan</a:t>
            </a:r>
            <a:r>
              <a:rPr lang="en-US" dirty="0" smtClean="0"/>
              <a:t> </a:t>
            </a:r>
            <a:r>
              <a:rPr lang="en-US" dirty="0" err="1" smtClean="0"/>
              <a:t>Surat</a:t>
            </a:r>
            <a:r>
              <a:rPr lang="en-US" dirty="0" smtClean="0"/>
              <a:t> </a:t>
            </a:r>
            <a:r>
              <a:rPr lang="en-US" dirty="0" err="1" smtClean="0"/>
              <a:t>Keberatan</a:t>
            </a:r>
            <a:r>
              <a:rPr lang="en-US" dirty="0" smtClean="0"/>
              <a:t> </a:t>
            </a:r>
            <a:r>
              <a:rPr lang="en-US" dirty="0" err="1" smtClean="0"/>
              <a:t>pada</a:t>
            </a:r>
            <a:r>
              <a:rPr lang="en-US" dirty="0" smtClean="0"/>
              <a:t> </a:t>
            </a:r>
            <a:r>
              <a:rPr lang="en-US" dirty="0" err="1" smtClean="0"/>
              <a:t>tanggal</a:t>
            </a:r>
            <a:r>
              <a:rPr lang="en-US" dirty="0" smtClean="0"/>
              <a:t> 10 Mei 2012, </a:t>
            </a:r>
            <a:r>
              <a:rPr lang="en-US" dirty="0" err="1" smtClean="0"/>
              <a:t>terdapat</a:t>
            </a:r>
            <a:r>
              <a:rPr lang="en-US" dirty="0" smtClean="0"/>
              <a:t> </a:t>
            </a:r>
            <a:r>
              <a:rPr lang="en-US" dirty="0" err="1" smtClean="0"/>
              <a:t>jarak</a:t>
            </a:r>
            <a:r>
              <a:rPr lang="en-US" dirty="0" smtClean="0"/>
              <a:t> </a:t>
            </a:r>
            <a:r>
              <a:rPr lang="en-US" dirty="0" err="1" smtClean="0"/>
              <a:t>waktu</a:t>
            </a:r>
            <a:r>
              <a:rPr lang="en-US" dirty="0" smtClean="0"/>
              <a:t> </a:t>
            </a:r>
            <a:r>
              <a:rPr lang="en-US" dirty="0" err="1" smtClean="0"/>
              <a:t>sebanyak</a:t>
            </a:r>
            <a:r>
              <a:rPr lang="en-US" dirty="0" smtClean="0"/>
              <a:t> </a:t>
            </a:r>
            <a:r>
              <a:rPr lang="en-US" b="1" dirty="0" smtClean="0"/>
              <a:t>4 </a:t>
            </a:r>
            <a:r>
              <a:rPr lang="en-US" b="1" dirty="0" err="1" smtClean="0"/>
              <a:t>bulan</a:t>
            </a:r>
            <a:r>
              <a:rPr lang="en-US" dirty="0" smtClean="0"/>
              <a:t>, </a:t>
            </a:r>
            <a:r>
              <a:rPr lang="en-US" dirty="0" err="1" smtClean="0"/>
              <a:t>ini</a:t>
            </a:r>
            <a:r>
              <a:rPr lang="en-US" dirty="0" smtClean="0"/>
              <a:t> </a:t>
            </a:r>
            <a:r>
              <a:rPr lang="en-US" dirty="0" err="1" smtClean="0"/>
              <a:t>menunjukkan</a:t>
            </a:r>
            <a:r>
              <a:rPr lang="en-US" dirty="0" smtClean="0"/>
              <a:t> </a:t>
            </a:r>
            <a:r>
              <a:rPr lang="en-US" dirty="0" err="1" smtClean="0"/>
              <a:t>tidak</a:t>
            </a:r>
            <a:r>
              <a:rPr lang="en-US" dirty="0" smtClean="0"/>
              <a:t> </a:t>
            </a:r>
            <a:r>
              <a:rPr lang="en-US" dirty="0" err="1" smtClean="0"/>
              <a:t>adanya</a:t>
            </a:r>
            <a:r>
              <a:rPr lang="en-US" dirty="0" smtClean="0"/>
              <a:t> </a:t>
            </a:r>
            <a:r>
              <a:rPr lang="en-US" dirty="0" err="1" smtClean="0"/>
              <a:t>kesesuaian</a:t>
            </a:r>
            <a:r>
              <a:rPr lang="en-US" dirty="0" smtClean="0"/>
              <a:t> </a:t>
            </a:r>
            <a:r>
              <a:rPr lang="en-US" dirty="0" err="1" smtClean="0"/>
              <a:t>dengan</a:t>
            </a:r>
            <a:r>
              <a:rPr lang="en-US" dirty="0" smtClean="0"/>
              <a:t> </a:t>
            </a:r>
            <a:r>
              <a:rPr lang="en-US" dirty="0" err="1" smtClean="0"/>
              <a:t>Pasal</a:t>
            </a:r>
            <a:r>
              <a:rPr lang="en-US" dirty="0" smtClean="0"/>
              <a:t> 25 </a:t>
            </a:r>
            <a:r>
              <a:rPr lang="en-US" dirty="0" err="1" smtClean="0"/>
              <a:t>ayat</a:t>
            </a:r>
            <a:r>
              <a:rPr lang="en-US" dirty="0" smtClean="0"/>
              <a:t> (3), </a:t>
            </a:r>
            <a:r>
              <a:rPr lang="en-US" dirty="0" err="1" smtClean="0"/>
              <a:t>sehingga</a:t>
            </a:r>
            <a:r>
              <a:rPr lang="en-US" dirty="0" smtClean="0"/>
              <a:t> </a:t>
            </a:r>
            <a:r>
              <a:rPr lang="en-US" b="1" dirty="0" err="1" smtClean="0"/>
              <a:t>Konsekuensinya</a:t>
            </a:r>
            <a:r>
              <a:rPr lang="en-US" b="1" dirty="0" smtClean="0"/>
              <a:t> </a:t>
            </a:r>
            <a:r>
              <a:rPr lang="en-US" b="1" dirty="0" err="1" smtClean="0"/>
              <a:t>adalah</a:t>
            </a:r>
            <a:r>
              <a:rPr lang="en-US" b="1" dirty="0" smtClean="0"/>
              <a:t> </a:t>
            </a:r>
            <a:r>
              <a:rPr lang="en-US" b="1" dirty="0" err="1" smtClean="0"/>
              <a:t>Surat</a:t>
            </a:r>
            <a:r>
              <a:rPr lang="en-US" b="1" dirty="0" smtClean="0"/>
              <a:t> </a:t>
            </a:r>
            <a:r>
              <a:rPr lang="en-US" b="1" dirty="0" err="1" smtClean="0"/>
              <a:t>Keberatan</a:t>
            </a:r>
            <a:r>
              <a:rPr lang="en-US" b="1" dirty="0" smtClean="0"/>
              <a:t> </a:t>
            </a:r>
            <a:r>
              <a:rPr lang="en-US" b="1" dirty="0" smtClean="0">
                <a:solidFill>
                  <a:srgbClr val="800000"/>
                </a:solidFill>
              </a:rPr>
              <a:t>TIDAK AKAN DITERIMA</a:t>
            </a:r>
            <a:r>
              <a:rPr lang="en-US" b="1" dirty="0" smtClean="0"/>
              <a:t>.</a:t>
            </a:r>
            <a:endParaRPr lang="en-US" b="1" dirty="0"/>
          </a:p>
        </p:txBody>
      </p:sp>
      <p:grpSp>
        <p:nvGrpSpPr>
          <p:cNvPr id="7" name="Group 6"/>
          <p:cNvGrpSpPr/>
          <p:nvPr/>
        </p:nvGrpSpPr>
        <p:grpSpPr>
          <a:xfrm>
            <a:off x="40316" y="5610558"/>
            <a:ext cx="2922851" cy="1031209"/>
            <a:chOff x="40316" y="5804861"/>
            <a:chExt cx="2922851" cy="1031209"/>
          </a:xfrm>
        </p:grpSpPr>
        <p:pic>
          <p:nvPicPr>
            <p:cNvPr id="8" name="Picture 7" descr="Makara_UI.png"/>
            <p:cNvPicPr>
              <a:picLocks noChangeAspect="1"/>
            </p:cNvPicPr>
            <p:nvPr/>
          </p:nvPicPr>
          <p:blipFill>
            <a:blip r:embed="rId2">
              <a:duotone>
                <a:prstClr val="black"/>
                <a:srgbClr val="67686A">
                  <a:tint val="45000"/>
                  <a:satMod val="400000"/>
                </a:srgbClr>
              </a:duotone>
              <a:extLst>
                <a:ext uri="{BEBA8EAE-BF5A-486C-A8C5-ECC9F3942E4B}">
                  <a14:imgProps xmlns:a14="http://schemas.microsoft.com/office/drawing/2010/main">
                    <a14:imgLayer r:embed="rId3">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9" name="TextBox 8"/>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Tree>
    <p:extLst>
      <p:ext uri="{BB962C8B-B14F-4D97-AF65-F5344CB8AC3E}">
        <p14:creationId xmlns:p14="http://schemas.microsoft.com/office/powerpoint/2010/main" val="28131696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82207" y="274638"/>
            <a:ext cx="8587145" cy="6336454"/>
            <a:chOff x="282207" y="274638"/>
            <a:chExt cx="8587145" cy="6336454"/>
          </a:xfrm>
        </p:grpSpPr>
        <p:sp>
          <p:nvSpPr>
            <p:cNvPr id="8" name="Rectangle 7"/>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b="1" dirty="0" err="1" smtClean="0"/>
              <a:t>Bahan</a:t>
            </a:r>
            <a:r>
              <a:rPr lang="en-US" b="1" dirty="0" smtClean="0"/>
              <a:t> </a:t>
            </a:r>
            <a:r>
              <a:rPr lang="en-US" b="1" dirty="0" err="1" smtClean="0"/>
              <a:t>Diskusi</a:t>
            </a:r>
            <a:r>
              <a:rPr lang="en-US" b="1" dirty="0" smtClean="0"/>
              <a:t> 3</a:t>
            </a:r>
            <a:endParaRPr lang="en-US" b="1" dirty="0"/>
          </a:p>
        </p:txBody>
      </p:sp>
      <p:sp>
        <p:nvSpPr>
          <p:cNvPr id="3" name="Content Placeholder 2"/>
          <p:cNvSpPr>
            <a:spLocks noGrp="1"/>
          </p:cNvSpPr>
          <p:nvPr>
            <p:ph idx="1"/>
          </p:nvPr>
        </p:nvSpPr>
        <p:spPr/>
        <p:txBody>
          <a:bodyPr/>
          <a:lstStyle/>
          <a:p>
            <a:pPr marL="0" lvl="0" indent="0" algn="just">
              <a:buNone/>
            </a:pPr>
            <a:r>
              <a:rPr lang="id-ID" dirty="0" smtClean="0"/>
              <a:t>Menurut </a:t>
            </a:r>
            <a:r>
              <a:rPr lang="en-US" dirty="0" smtClean="0"/>
              <a:t>A</a:t>
            </a:r>
            <a:r>
              <a:rPr lang="id-ID" dirty="0" smtClean="0"/>
              <a:t>nda, adakah konsekuensi yang akan dihadapi oleh PT KA karena PT KA hanya membayar pajak terutang sesuai dengan perhitungan PPh Badan yang PT KA ajukan dalam Surat Keberatan?</a:t>
            </a:r>
            <a:endParaRPr lang="en-US" dirty="0" smtClean="0"/>
          </a:p>
          <a:p>
            <a:pPr marL="0" indent="0" algn="just">
              <a:buNone/>
            </a:pPr>
            <a:endParaRPr lang="en-US" dirty="0"/>
          </a:p>
        </p:txBody>
      </p:sp>
      <p:grpSp>
        <p:nvGrpSpPr>
          <p:cNvPr id="10" name="Group 9"/>
          <p:cNvGrpSpPr/>
          <p:nvPr/>
        </p:nvGrpSpPr>
        <p:grpSpPr>
          <a:xfrm>
            <a:off x="40316" y="5610558"/>
            <a:ext cx="2922851" cy="1031209"/>
            <a:chOff x="40316" y="5804861"/>
            <a:chExt cx="2922851" cy="1031209"/>
          </a:xfrm>
        </p:grpSpPr>
        <p:pic>
          <p:nvPicPr>
            <p:cNvPr id="11" name="Picture 10" descr="Makara_UI.png"/>
            <p:cNvPicPr>
              <a:picLocks noChangeAspect="1"/>
            </p:cNvPicPr>
            <p:nvPr/>
          </p:nvPicPr>
          <p:blipFill>
            <a:blip r:embed="rId2">
              <a:duotone>
                <a:prstClr val="black"/>
                <a:srgbClr val="67686A">
                  <a:tint val="45000"/>
                  <a:satMod val="400000"/>
                </a:srgbClr>
              </a:duotone>
              <a:extLst>
                <a:ext uri="{BEBA8EAE-BF5A-486C-A8C5-ECC9F3942E4B}">
                  <a14:imgProps xmlns:a14="http://schemas.microsoft.com/office/drawing/2010/main">
                    <a14:imgLayer r:embed="rId3">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12" name="TextBox 11"/>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Tree>
    <p:extLst>
      <p:ext uri="{BB962C8B-B14F-4D97-AF65-F5344CB8AC3E}">
        <p14:creationId xmlns:p14="http://schemas.microsoft.com/office/powerpoint/2010/main" val="24173884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82207" y="274638"/>
            <a:ext cx="8587145" cy="6336454"/>
            <a:chOff x="282207" y="274638"/>
            <a:chExt cx="8587145" cy="6336454"/>
          </a:xfrm>
        </p:grpSpPr>
        <p:sp>
          <p:nvSpPr>
            <p:cNvPr id="5" name="Rectangle 4"/>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b="1" dirty="0" err="1" smtClean="0"/>
              <a:t>Pembahasan</a:t>
            </a:r>
            <a:r>
              <a:rPr lang="en-US" b="1" dirty="0" smtClean="0"/>
              <a:t> 3</a:t>
            </a:r>
            <a:endParaRPr lang="en-US" b="1" dirty="0"/>
          </a:p>
        </p:txBody>
      </p:sp>
      <p:sp>
        <p:nvSpPr>
          <p:cNvPr id="3" name="Content Placeholder 2"/>
          <p:cNvSpPr>
            <a:spLocks noGrp="1"/>
          </p:cNvSpPr>
          <p:nvPr>
            <p:ph idx="1"/>
          </p:nvPr>
        </p:nvSpPr>
        <p:spPr>
          <a:xfrm>
            <a:off x="987720" y="1600200"/>
            <a:ext cx="7699079" cy="4525963"/>
          </a:xfrm>
        </p:spPr>
        <p:txBody>
          <a:bodyPr/>
          <a:lstStyle/>
          <a:p>
            <a:pPr marL="0" indent="0" algn="just">
              <a:buNone/>
            </a:pPr>
            <a:r>
              <a:rPr lang="en-US" dirty="0" err="1" smtClean="0"/>
              <a:t>Berdasarkan</a:t>
            </a:r>
            <a:r>
              <a:rPr lang="en-US" dirty="0" smtClean="0"/>
              <a:t> </a:t>
            </a:r>
            <a:r>
              <a:rPr lang="en-US" b="1" dirty="0" err="1" smtClean="0">
                <a:solidFill>
                  <a:srgbClr val="800000"/>
                </a:solidFill>
              </a:rPr>
              <a:t>pasal</a:t>
            </a:r>
            <a:r>
              <a:rPr lang="en-US" b="1" dirty="0" smtClean="0">
                <a:solidFill>
                  <a:srgbClr val="800000"/>
                </a:solidFill>
              </a:rPr>
              <a:t> 25 </a:t>
            </a:r>
            <a:r>
              <a:rPr lang="en-US" b="1" dirty="0" err="1" smtClean="0">
                <a:solidFill>
                  <a:srgbClr val="800000"/>
                </a:solidFill>
              </a:rPr>
              <a:t>ayat</a:t>
            </a:r>
            <a:r>
              <a:rPr lang="en-US" b="1" dirty="0" smtClean="0">
                <a:solidFill>
                  <a:srgbClr val="800000"/>
                </a:solidFill>
              </a:rPr>
              <a:t> (3a)</a:t>
            </a:r>
            <a:r>
              <a:rPr lang="en-US" dirty="0" smtClean="0"/>
              <a:t>, </a:t>
            </a:r>
            <a:r>
              <a:rPr lang="en-US" dirty="0" err="1" smtClean="0"/>
              <a:t>disebutkan</a:t>
            </a:r>
            <a:r>
              <a:rPr lang="en-US" dirty="0" smtClean="0"/>
              <a:t> </a:t>
            </a:r>
            <a:r>
              <a:rPr lang="en-US" dirty="0" err="1" smtClean="0"/>
              <a:t>bahwa</a:t>
            </a:r>
            <a:r>
              <a:rPr lang="en-US" dirty="0" smtClean="0"/>
              <a:t> </a:t>
            </a:r>
            <a:r>
              <a:rPr lang="en-US" dirty="0" err="1" smtClean="0"/>
              <a:t>dalam</a:t>
            </a:r>
            <a:r>
              <a:rPr lang="en-US" dirty="0" smtClean="0"/>
              <a:t> </a:t>
            </a:r>
            <a:r>
              <a:rPr lang="en-US" dirty="0" err="1"/>
              <a:t>hal</a:t>
            </a:r>
            <a:r>
              <a:rPr lang="en-US" dirty="0"/>
              <a:t> </a:t>
            </a:r>
            <a:r>
              <a:rPr lang="en-US" dirty="0" err="1"/>
              <a:t>Wajib</a:t>
            </a:r>
            <a:r>
              <a:rPr lang="en-US" dirty="0"/>
              <a:t> </a:t>
            </a:r>
            <a:r>
              <a:rPr lang="en-US" dirty="0" err="1"/>
              <a:t>Pajak</a:t>
            </a:r>
            <a:r>
              <a:rPr lang="en-US" dirty="0"/>
              <a:t> </a:t>
            </a:r>
            <a:r>
              <a:rPr lang="en-US" dirty="0" err="1"/>
              <a:t>mengajukan</a:t>
            </a:r>
            <a:r>
              <a:rPr lang="en-US" dirty="0"/>
              <a:t> </a:t>
            </a:r>
            <a:r>
              <a:rPr lang="en-US" dirty="0" err="1"/>
              <a:t>keberatan</a:t>
            </a:r>
            <a:r>
              <a:rPr lang="en-US" dirty="0"/>
              <a:t> </a:t>
            </a:r>
            <a:r>
              <a:rPr lang="en-US" dirty="0" err="1"/>
              <a:t>atas</a:t>
            </a:r>
            <a:r>
              <a:rPr lang="en-US" dirty="0"/>
              <a:t> </a:t>
            </a:r>
            <a:r>
              <a:rPr lang="en-US" dirty="0" err="1"/>
              <a:t>surat</a:t>
            </a:r>
            <a:r>
              <a:rPr lang="en-US" dirty="0"/>
              <a:t> </a:t>
            </a:r>
            <a:r>
              <a:rPr lang="en-US" dirty="0" err="1"/>
              <a:t>ketetapan</a:t>
            </a:r>
            <a:r>
              <a:rPr lang="en-US" dirty="0"/>
              <a:t> </a:t>
            </a:r>
            <a:r>
              <a:rPr lang="en-US" dirty="0" err="1"/>
              <a:t>pajak</a:t>
            </a:r>
            <a:r>
              <a:rPr lang="en-US" dirty="0"/>
              <a:t>, </a:t>
            </a:r>
            <a:r>
              <a:rPr lang="en-US" b="1" dirty="0" err="1"/>
              <a:t>Wajib</a:t>
            </a:r>
            <a:r>
              <a:rPr lang="en-US" b="1" dirty="0"/>
              <a:t> </a:t>
            </a:r>
            <a:r>
              <a:rPr lang="en-US" b="1" dirty="0" err="1"/>
              <a:t>Pajak</a:t>
            </a:r>
            <a:r>
              <a:rPr lang="en-US" b="1" dirty="0"/>
              <a:t> </a:t>
            </a:r>
            <a:r>
              <a:rPr lang="en-US" b="1" dirty="0" err="1"/>
              <a:t>wajib</a:t>
            </a:r>
            <a:r>
              <a:rPr lang="en-US" b="1" dirty="0"/>
              <a:t> </a:t>
            </a:r>
            <a:r>
              <a:rPr lang="en-US" b="1" dirty="0" err="1"/>
              <a:t>melunasi</a:t>
            </a:r>
            <a:r>
              <a:rPr lang="en-US" b="1" dirty="0"/>
              <a:t> </a:t>
            </a:r>
            <a:r>
              <a:rPr lang="en-US" b="1" dirty="0" err="1"/>
              <a:t>pajak</a:t>
            </a:r>
            <a:r>
              <a:rPr lang="en-US" b="1" dirty="0"/>
              <a:t> yang </a:t>
            </a:r>
            <a:r>
              <a:rPr lang="en-US" b="1" dirty="0" err="1"/>
              <a:t>masih</a:t>
            </a:r>
            <a:r>
              <a:rPr lang="en-US" b="1" dirty="0"/>
              <a:t> </a:t>
            </a:r>
            <a:r>
              <a:rPr lang="en-US" b="1" dirty="0" err="1"/>
              <a:t>harus</a:t>
            </a:r>
            <a:r>
              <a:rPr lang="en-US" b="1" dirty="0"/>
              <a:t> </a:t>
            </a:r>
            <a:r>
              <a:rPr lang="en-US" b="1" dirty="0" err="1"/>
              <a:t>dibayar</a:t>
            </a:r>
            <a:r>
              <a:rPr lang="en-US" b="1" dirty="0"/>
              <a:t> </a:t>
            </a:r>
            <a:r>
              <a:rPr lang="en-US" b="1" dirty="0">
                <a:solidFill>
                  <a:srgbClr val="800000"/>
                </a:solidFill>
              </a:rPr>
              <a:t>paling </a:t>
            </a:r>
            <a:r>
              <a:rPr lang="en-US" b="1" dirty="0" err="1">
                <a:solidFill>
                  <a:srgbClr val="800000"/>
                </a:solidFill>
              </a:rPr>
              <a:t>sedikit</a:t>
            </a:r>
            <a:r>
              <a:rPr lang="en-US" b="1" dirty="0">
                <a:solidFill>
                  <a:srgbClr val="800000"/>
                </a:solidFill>
              </a:rPr>
              <a:t> </a:t>
            </a:r>
            <a:r>
              <a:rPr lang="en-US" b="1" dirty="0" err="1"/>
              <a:t>sejumlah</a:t>
            </a:r>
            <a:r>
              <a:rPr lang="en-US" b="1" dirty="0"/>
              <a:t> yang </a:t>
            </a:r>
            <a:r>
              <a:rPr lang="en-US" b="1" dirty="0" err="1"/>
              <a:t>telah</a:t>
            </a:r>
            <a:r>
              <a:rPr lang="en-US" b="1" dirty="0"/>
              <a:t> </a:t>
            </a:r>
            <a:r>
              <a:rPr lang="en-US" b="1" dirty="0" err="1">
                <a:solidFill>
                  <a:srgbClr val="800000"/>
                </a:solidFill>
              </a:rPr>
              <a:t>disetujui</a:t>
            </a:r>
            <a:r>
              <a:rPr lang="en-US" b="1" dirty="0">
                <a:solidFill>
                  <a:srgbClr val="800000"/>
                </a:solidFill>
              </a:rPr>
              <a:t> </a:t>
            </a:r>
            <a:r>
              <a:rPr lang="en-US" b="1" dirty="0" err="1">
                <a:solidFill>
                  <a:srgbClr val="800000"/>
                </a:solidFill>
              </a:rPr>
              <a:t>Wajib</a:t>
            </a:r>
            <a:r>
              <a:rPr lang="en-US" b="1" dirty="0">
                <a:solidFill>
                  <a:srgbClr val="800000"/>
                </a:solidFill>
              </a:rPr>
              <a:t> </a:t>
            </a:r>
            <a:r>
              <a:rPr lang="en-US" b="1" dirty="0" err="1">
                <a:solidFill>
                  <a:srgbClr val="800000"/>
                </a:solidFill>
              </a:rPr>
              <a:t>Pajak</a:t>
            </a:r>
            <a:r>
              <a:rPr lang="en-US" b="1" dirty="0">
                <a:solidFill>
                  <a:srgbClr val="800000"/>
                </a:solidFill>
              </a:rPr>
              <a:t> </a:t>
            </a:r>
            <a:r>
              <a:rPr lang="en-US" b="1" dirty="0" err="1">
                <a:solidFill>
                  <a:srgbClr val="800000"/>
                </a:solidFill>
              </a:rPr>
              <a:t>dalam</a:t>
            </a:r>
            <a:r>
              <a:rPr lang="en-US" b="1" dirty="0">
                <a:solidFill>
                  <a:srgbClr val="800000"/>
                </a:solidFill>
              </a:rPr>
              <a:t> </a:t>
            </a:r>
            <a:r>
              <a:rPr lang="en-US" b="1" dirty="0" err="1">
                <a:solidFill>
                  <a:srgbClr val="800000"/>
                </a:solidFill>
              </a:rPr>
              <a:t>pembahasan</a:t>
            </a:r>
            <a:r>
              <a:rPr lang="en-US" b="1" dirty="0">
                <a:solidFill>
                  <a:srgbClr val="800000"/>
                </a:solidFill>
              </a:rPr>
              <a:t> </a:t>
            </a:r>
            <a:r>
              <a:rPr lang="en-US" b="1" dirty="0" err="1">
                <a:solidFill>
                  <a:srgbClr val="800000"/>
                </a:solidFill>
              </a:rPr>
              <a:t>akhir</a:t>
            </a:r>
            <a:r>
              <a:rPr lang="en-US" b="1" dirty="0">
                <a:solidFill>
                  <a:srgbClr val="800000"/>
                </a:solidFill>
              </a:rPr>
              <a:t> </a:t>
            </a:r>
            <a:r>
              <a:rPr lang="en-US" b="1" dirty="0" err="1">
                <a:solidFill>
                  <a:srgbClr val="800000"/>
                </a:solidFill>
              </a:rPr>
              <a:t>hasil</a:t>
            </a:r>
            <a:r>
              <a:rPr lang="en-US" b="1" dirty="0">
                <a:solidFill>
                  <a:srgbClr val="800000"/>
                </a:solidFill>
              </a:rPr>
              <a:t> </a:t>
            </a:r>
            <a:r>
              <a:rPr lang="en-US" b="1" dirty="0" err="1">
                <a:solidFill>
                  <a:srgbClr val="800000"/>
                </a:solidFill>
              </a:rPr>
              <a:t>pemeriksaan</a:t>
            </a:r>
            <a:r>
              <a:rPr lang="en-US" dirty="0"/>
              <a:t>, </a:t>
            </a:r>
            <a:r>
              <a:rPr lang="en-US" dirty="0" err="1"/>
              <a:t>sebelum</a:t>
            </a:r>
            <a:r>
              <a:rPr lang="en-US" dirty="0"/>
              <a:t> </a:t>
            </a:r>
            <a:r>
              <a:rPr lang="en-US" dirty="0" err="1"/>
              <a:t>surat</a:t>
            </a:r>
            <a:r>
              <a:rPr lang="en-US" dirty="0"/>
              <a:t> </a:t>
            </a:r>
            <a:r>
              <a:rPr lang="en-US" dirty="0" err="1"/>
              <a:t>keberatan</a:t>
            </a:r>
            <a:r>
              <a:rPr lang="en-US" dirty="0"/>
              <a:t> </a:t>
            </a:r>
            <a:r>
              <a:rPr lang="en-US" dirty="0" err="1"/>
              <a:t>disampaikan</a:t>
            </a:r>
            <a:r>
              <a:rPr lang="en-US" dirty="0"/>
              <a:t>.</a:t>
            </a:r>
          </a:p>
        </p:txBody>
      </p:sp>
      <p:grpSp>
        <p:nvGrpSpPr>
          <p:cNvPr id="7" name="Group 6"/>
          <p:cNvGrpSpPr/>
          <p:nvPr/>
        </p:nvGrpSpPr>
        <p:grpSpPr>
          <a:xfrm>
            <a:off x="40316" y="5610558"/>
            <a:ext cx="2922851" cy="1031209"/>
            <a:chOff x="40316" y="5804861"/>
            <a:chExt cx="2922851" cy="1031209"/>
          </a:xfrm>
        </p:grpSpPr>
        <p:pic>
          <p:nvPicPr>
            <p:cNvPr id="8" name="Picture 7" descr="Makara_UI.png"/>
            <p:cNvPicPr>
              <a:picLocks noChangeAspect="1"/>
            </p:cNvPicPr>
            <p:nvPr/>
          </p:nvPicPr>
          <p:blipFill>
            <a:blip r:embed="rId2">
              <a:duotone>
                <a:prstClr val="black"/>
                <a:srgbClr val="67686A">
                  <a:tint val="45000"/>
                  <a:satMod val="400000"/>
                </a:srgbClr>
              </a:duotone>
              <a:extLst>
                <a:ext uri="{BEBA8EAE-BF5A-486C-A8C5-ECC9F3942E4B}">
                  <a14:imgProps xmlns:a14="http://schemas.microsoft.com/office/drawing/2010/main">
                    <a14:imgLayer r:embed="rId3">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9" name="TextBox 8"/>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Tree>
    <p:extLst>
      <p:ext uri="{BB962C8B-B14F-4D97-AF65-F5344CB8AC3E}">
        <p14:creationId xmlns:p14="http://schemas.microsoft.com/office/powerpoint/2010/main" val="28131696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82207" y="274638"/>
            <a:ext cx="8587145" cy="6336454"/>
            <a:chOff x="282207" y="274638"/>
            <a:chExt cx="8587145" cy="6336454"/>
          </a:xfrm>
        </p:grpSpPr>
        <p:sp>
          <p:nvSpPr>
            <p:cNvPr id="5" name="Rectangle 4"/>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just"/>
              <a:endParaRPr lang="en-US"/>
            </a:p>
          </p:txBody>
        </p:sp>
        <p:sp>
          <p:nvSpPr>
            <p:cNvPr id="6" name="Rectangle 5"/>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just"/>
              <a:endParaRPr lang="en-US"/>
            </a:p>
          </p:txBody>
        </p:sp>
      </p:grpSp>
      <p:grpSp>
        <p:nvGrpSpPr>
          <p:cNvPr id="7" name="Group 6"/>
          <p:cNvGrpSpPr/>
          <p:nvPr/>
        </p:nvGrpSpPr>
        <p:grpSpPr>
          <a:xfrm>
            <a:off x="40316" y="5610558"/>
            <a:ext cx="2922851" cy="1031209"/>
            <a:chOff x="40316" y="5804861"/>
            <a:chExt cx="2922851" cy="1031209"/>
          </a:xfrm>
        </p:grpSpPr>
        <p:pic>
          <p:nvPicPr>
            <p:cNvPr id="8" name="Picture 7" descr="Makara_UI.png"/>
            <p:cNvPicPr>
              <a:picLocks noChangeAspect="1"/>
            </p:cNvPicPr>
            <p:nvPr/>
          </p:nvPicPr>
          <p:blipFill>
            <a:blip r:embed="rId2">
              <a:duotone>
                <a:prstClr val="black"/>
                <a:srgbClr val="67686A">
                  <a:tint val="45000"/>
                  <a:satMod val="400000"/>
                </a:srgbClr>
              </a:duotone>
              <a:extLst>
                <a:ext uri="{BEBA8EAE-BF5A-486C-A8C5-ECC9F3942E4B}">
                  <a14:imgProps xmlns:a14="http://schemas.microsoft.com/office/drawing/2010/main">
                    <a14:imgLayer r:embed="rId3">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9" name="TextBox 8"/>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
        <p:nvSpPr>
          <p:cNvPr id="2" name="Title 1"/>
          <p:cNvSpPr>
            <a:spLocks noGrp="1"/>
          </p:cNvSpPr>
          <p:nvPr>
            <p:ph type="title"/>
          </p:nvPr>
        </p:nvSpPr>
        <p:spPr/>
        <p:txBody>
          <a:bodyPr/>
          <a:lstStyle/>
          <a:p>
            <a:r>
              <a:rPr lang="en-US" b="1" dirty="0" err="1" smtClean="0"/>
              <a:t>Pembahasan</a:t>
            </a:r>
            <a:r>
              <a:rPr lang="en-US" b="1" dirty="0" smtClean="0"/>
              <a:t> 3</a:t>
            </a:r>
            <a:endParaRPr lang="en-US" dirty="0"/>
          </a:p>
        </p:txBody>
      </p:sp>
      <p:sp>
        <p:nvSpPr>
          <p:cNvPr id="3" name="Content Placeholder 2"/>
          <p:cNvSpPr>
            <a:spLocks noGrp="1"/>
          </p:cNvSpPr>
          <p:nvPr>
            <p:ph idx="1"/>
          </p:nvPr>
        </p:nvSpPr>
        <p:spPr>
          <a:xfrm>
            <a:off x="987720" y="1600200"/>
            <a:ext cx="7699079" cy="4525963"/>
          </a:xfrm>
        </p:spPr>
        <p:txBody>
          <a:bodyPr/>
          <a:lstStyle/>
          <a:p>
            <a:pPr marL="0" indent="0" algn="just">
              <a:buNone/>
            </a:pPr>
            <a:r>
              <a:rPr lang="en-US" dirty="0" smtClean="0"/>
              <a:t>Dan </a:t>
            </a:r>
            <a:r>
              <a:rPr lang="en-US" dirty="0" err="1" smtClean="0"/>
              <a:t>jika</a:t>
            </a:r>
            <a:r>
              <a:rPr lang="en-US" dirty="0" smtClean="0"/>
              <a:t> </a:t>
            </a:r>
            <a:r>
              <a:rPr lang="en-US" dirty="0" err="1" smtClean="0"/>
              <a:t>mengacu</a:t>
            </a:r>
            <a:r>
              <a:rPr lang="en-US" dirty="0" smtClean="0"/>
              <a:t> </a:t>
            </a:r>
            <a:r>
              <a:rPr lang="en-US" dirty="0" err="1" smtClean="0"/>
              <a:t>kepada</a:t>
            </a:r>
            <a:r>
              <a:rPr lang="en-US" dirty="0" smtClean="0"/>
              <a:t> </a:t>
            </a:r>
            <a:r>
              <a:rPr lang="en-US" b="1" dirty="0" err="1" smtClean="0">
                <a:solidFill>
                  <a:srgbClr val="800000"/>
                </a:solidFill>
              </a:rPr>
              <a:t>pasal</a:t>
            </a:r>
            <a:r>
              <a:rPr lang="en-US" b="1" dirty="0" smtClean="0">
                <a:solidFill>
                  <a:srgbClr val="800000"/>
                </a:solidFill>
              </a:rPr>
              <a:t> 25 </a:t>
            </a:r>
            <a:r>
              <a:rPr lang="en-US" b="1" dirty="0" err="1" smtClean="0">
                <a:solidFill>
                  <a:srgbClr val="800000"/>
                </a:solidFill>
              </a:rPr>
              <a:t>ayat</a:t>
            </a:r>
            <a:r>
              <a:rPr lang="en-US" b="1" dirty="0" smtClean="0">
                <a:solidFill>
                  <a:srgbClr val="800000"/>
                </a:solidFill>
              </a:rPr>
              <a:t> (4)</a:t>
            </a:r>
            <a:r>
              <a:rPr lang="en-US" dirty="0" smtClean="0"/>
              <a:t>, </a:t>
            </a:r>
            <a:r>
              <a:rPr lang="en-US" dirty="0" err="1" smtClean="0"/>
              <a:t>dikatakan</a:t>
            </a:r>
            <a:r>
              <a:rPr lang="en-US" dirty="0" smtClean="0"/>
              <a:t> </a:t>
            </a:r>
            <a:r>
              <a:rPr lang="en-US" dirty="0" err="1" smtClean="0"/>
              <a:t>bahwa</a:t>
            </a:r>
            <a:r>
              <a:rPr lang="en-US" dirty="0" smtClean="0">
                <a:solidFill>
                  <a:srgbClr val="800000"/>
                </a:solidFill>
              </a:rPr>
              <a:t> </a:t>
            </a:r>
            <a:r>
              <a:rPr lang="en-US" b="1" dirty="0" err="1" smtClean="0">
                <a:solidFill>
                  <a:srgbClr val="800000"/>
                </a:solidFill>
              </a:rPr>
              <a:t>jika</a:t>
            </a:r>
            <a:r>
              <a:rPr lang="en-US" b="1" dirty="0" smtClean="0">
                <a:solidFill>
                  <a:srgbClr val="800000"/>
                </a:solidFill>
              </a:rPr>
              <a:t> </a:t>
            </a:r>
            <a:r>
              <a:rPr lang="en-US" b="1" dirty="0" err="1">
                <a:solidFill>
                  <a:srgbClr val="800000"/>
                </a:solidFill>
              </a:rPr>
              <a:t>k</a:t>
            </a:r>
            <a:r>
              <a:rPr lang="en-US" b="1" dirty="0" err="1" smtClean="0">
                <a:solidFill>
                  <a:srgbClr val="800000"/>
                </a:solidFill>
              </a:rPr>
              <a:t>eberatan</a:t>
            </a:r>
            <a:r>
              <a:rPr lang="en-US" b="1" dirty="0" smtClean="0">
                <a:solidFill>
                  <a:srgbClr val="800000"/>
                </a:solidFill>
              </a:rPr>
              <a:t> </a:t>
            </a:r>
            <a:r>
              <a:rPr lang="en-US" b="1" dirty="0">
                <a:solidFill>
                  <a:srgbClr val="800000"/>
                </a:solidFill>
              </a:rPr>
              <a:t>yang </a:t>
            </a:r>
            <a:r>
              <a:rPr lang="en-US" b="1" dirty="0" err="1">
                <a:solidFill>
                  <a:srgbClr val="800000"/>
                </a:solidFill>
              </a:rPr>
              <a:t>tidak</a:t>
            </a:r>
            <a:r>
              <a:rPr lang="en-US" b="1" dirty="0">
                <a:solidFill>
                  <a:srgbClr val="800000"/>
                </a:solidFill>
              </a:rPr>
              <a:t> </a:t>
            </a:r>
            <a:r>
              <a:rPr lang="en-US" b="1" dirty="0" err="1">
                <a:solidFill>
                  <a:srgbClr val="800000"/>
                </a:solidFill>
              </a:rPr>
              <a:t>memenuhi</a:t>
            </a:r>
            <a:r>
              <a:rPr lang="en-US" b="1" dirty="0">
                <a:solidFill>
                  <a:srgbClr val="800000"/>
                </a:solidFill>
              </a:rPr>
              <a:t> </a:t>
            </a:r>
            <a:r>
              <a:rPr lang="en-US" b="1" dirty="0" err="1">
                <a:solidFill>
                  <a:srgbClr val="800000"/>
                </a:solidFill>
              </a:rPr>
              <a:t>persyaratan</a:t>
            </a:r>
            <a:r>
              <a:rPr lang="en-US" dirty="0"/>
              <a:t> </a:t>
            </a:r>
            <a:r>
              <a:rPr lang="en-US" dirty="0" err="1"/>
              <a:t>sebagaimana</a:t>
            </a:r>
            <a:r>
              <a:rPr lang="en-US" dirty="0"/>
              <a:t> </a:t>
            </a:r>
            <a:r>
              <a:rPr lang="en-US" dirty="0" err="1"/>
              <a:t>dimaksud</a:t>
            </a:r>
            <a:r>
              <a:rPr lang="en-US" dirty="0"/>
              <a:t> </a:t>
            </a:r>
            <a:r>
              <a:rPr lang="en-US" dirty="0" err="1"/>
              <a:t>pada</a:t>
            </a:r>
            <a:r>
              <a:rPr lang="en-US" dirty="0"/>
              <a:t> </a:t>
            </a:r>
            <a:r>
              <a:rPr lang="en-US" dirty="0" err="1"/>
              <a:t>ayat</a:t>
            </a:r>
            <a:r>
              <a:rPr lang="en-US" dirty="0"/>
              <a:t> (1), </a:t>
            </a:r>
            <a:r>
              <a:rPr lang="en-US" dirty="0" err="1"/>
              <a:t>ayat</a:t>
            </a:r>
            <a:r>
              <a:rPr lang="en-US" dirty="0"/>
              <a:t> (2), </a:t>
            </a:r>
            <a:r>
              <a:rPr lang="en-US" dirty="0" err="1"/>
              <a:t>ayat</a:t>
            </a:r>
            <a:r>
              <a:rPr lang="en-US" dirty="0"/>
              <a:t> (3), </a:t>
            </a:r>
            <a:r>
              <a:rPr lang="en-US" dirty="0" err="1"/>
              <a:t>atau</a:t>
            </a:r>
            <a:r>
              <a:rPr lang="en-US" dirty="0"/>
              <a:t> </a:t>
            </a:r>
            <a:r>
              <a:rPr lang="en-US" b="1" dirty="0" err="1">
                <a:solidFill>
                  <a:srgbClr val="800000"/>
                </a:solidFill>
              </a:rPr>
              <a:t>ayat</a:t>
            </a:r>
            <a:r>
              <a:rPr lang="en-US" b="1" dirty="0">
                <a:solidFill>
                  <a:srgbClr val="800000"/>
                </a:solidFill>
              </a:rPr>
              <a:t> (3a) </a:t>
            </a:r>
            <a:r>
              <a:rPr lang="en-US" dirty="0" err="1"/>
              <a:t>bukan</a:t>
            </a:r>
            <a:r>
              <a:rPr lang="en-US" dirty="0"/>
              <a:t> </a:t>
            </a:r>
            <a:r>
              <a:rPr lang="en-US" dirty="0" err="1"/>
              <a:t>merupakan</a:t>
            </a:r>
            <a:r>
              <a:rPr lang="en-US" dirty="0"/>
              <a:t> </a:t>
            </a:r>
            <a:r>
              <a:rPr lang="en-US" dirty="0" err="1"/>
              <a:t>surat</a:t>
            </a:r>
            <a:r>
              <a:rPr lang="en-US" dirty="0"/>
              <a:t> </a:t>
            </a:r>
            <a:r>
              <a:rPr lang="en-US" dirty="0" err="1"/>
              <a:t>keberatan</a:t>
            </a:r>
            <a:r>
              <a:rPr lang="en-US" dirty="0"/>
              <a:t> </a:t>
            </a:r>
            <a:r>
              <a:rPr lang="en-US" dirty="0" err="1"/>
              <a:t>sehingga</a:t>
            </a:r>
            <a:r>
              <a:rPr lang="en-US" dirty="0"/>
              <a:t> </a:t>
            </a:r>
            <a:r>
              <a:rPr lang="en-US" dirty="0" err="1"/>
              <a:t>tidak</a:t>
            </a:r>
            <a:r>
              <a:rPr lang="en-US" dirty="0"/>
              <a:t> </a:t>
            </a:r>
            <a:r>
              <a:rPr lang="en-US" dirty="0" err="1"/>
              <a:t>dipertimbangkan</a:t>
            </a:r>
            <a:r>
              <a:rPr lang="en-US" dirty="0"/>
              <a:t>. </a:t>
            </a:r>
          </a:p>
        </p:txBody>
      </p:sp>
    </p:spTree>
    <p:extLst>
      <p:ext uri="{BB962C8B-B14F-4D97-AF65-F5344CB8AC3E}">
        <p14:creationId xmlns:p14="http://schemas.microsoft.com/office/powerpoint/2010/main" val="41797770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282207" y="274638"/>
            <a:ext cx="8587145" cy="6336454"/>
            <a:chOff x="282207" y="274638"/>
            <a:chExt cx="8587145" cy="6336454"/>
          </a:xfrm>
        </p:grpSpPr>
        <p:sp>
          <p:nvSpPr>
            <p:cNvPr id="10" name="Rectangle 9"/>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just"/>
              <a:endParaRPr lang="en-US"/>
            </a:p>
          </p:txBody>
        </p:sp>
        <p:sp>
          <p:nvSpPr>
            <p:cNvPr id="11" name="Rectangle 10"/>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just"/>
              <a:endParaRPr lang="en-US"/>
            </a:p>
          </p:txBody>
        </p:sp>
      </p:grpSp>
      <p:sp>
        <p:nvSpPr>
          <p:cNvPr id="6" name="Down Arrow 5"/>
          <p:cNvSpPr/>
          <p:nvPr/>
        </p:nvSpPr>
        <p:spPr>
          <a:xfrm>
            <a:off x="2857052" y="4408827"/>
            <a:ext cx="3601388" cy="457319"/>
          </a:xfrm>
          <a:prstGeom prst="downArrow">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sz="1500" dirty="0" err="1"/>
              <a:t>Bila</a:t>
            </a:r>
            <a:r>
              <a:rPr lang="en-US" sz="1500" dirty="0"/>
              <a:t> </a:t>
            </a:r>
            <a:r>
              <a:rPr lang="en-US" sz="1500" dirty="0" err="1"/>
              <a:t>tidak</a:t>
            </a:r>
            <a:r>
              <a:rPr lang="en-US" sz="1500" dirty="0"/>
              <a:t> </a:t>
            </a:r>
            <a:r>
              <a:rPr lang="en-US" sz="1500" dirty="0" err="1"/>
              <a:t>dipenuhi</a:t>
            </a:r>
            <a:endParaRPr lang="en-US" sz="1500" dirty="0"/>
          </a:p>
        </p:txBody>
      </p:sp>
      <p:sp>
        <p:nvSpPr>
          <p:cNvPr id="8" name="Round Diagonal Corner Rectangle 7"/>
          <p:cNvSpPr/>
          <p:nvPr/>
        </p:nvSpPr>
        <p:spPr>
          <a:xfrm>
            <a:off x="1885250" y="5093123"/>
            <a:ext cx="5544994" cy="800308"/>
          </a:xfrm>
          <a:prstGeom prst="round2Diag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err="1">
                <a:solidFill>
                  <a:schemeClr val="tx1"/>
                </a:solidFill>
              </a:rPr>
              <a:t>Tidak</a:t>
            </a:r>
            <a:r>
              <a:rPr lang="en-US" dirty="0">
                <a:solidFill>
                  <a:schemeClr val="tx1"/>
                </a:solidFill>
              </a:rPr>
              <a:t> </a:t>
            </a:r>
            <a:r>
              <a:rPr lang="en-US" dirty="0" err="1">
                <a:solidFill>
                  <a:schemeClr val="tx1"/>
                </a:solidFill>
              </a:rPr>
              <a:t>dianggap</a:t>
            </a:r>
            <a:r>
              <a:rPr lang="en-US" dirty="0">
                <a:solidFill>
                  <a:schemeClr val="tx1"/>
                </a:solidFill>
              </a:rPr>
              <a:t> </a:t>
            </a:r>
            <a:r>
              <a:rPr lang="en-US" dirty="0" err="1">
                <a:solidFill>
                  <a:schemeClr val="tx1"/>
                </a:solidFill>
              </a:rPr>
              <a:t>Surat</a:t>
            </a:r>
            <a:r>
              <a:rPr lang="en-US" dirty="0">
                <a:solidFill>
                  <a:schemeClr val="tx1"/>
                </a:solidFill>
              </a:rPr>
              <a:t> </a:t>
            </a:r>
            <a:r>
              <a:rPr lang="en-US" dirty="0" err="1">
                <a:solidFill>
                  <a:schemeClr val="tx1"/>
                </a:solidFill>
              </a:rPr>
              <a:t>Keberatan</a:t>
            </a:r>
            <a:r>
              <a:rPr lang="en-US" dirty="0">
                <a:solidFill>
                  <a:schemeClr val="tx1"/>
                </a:solidFill>
              </a:rPr>
              <a:t> </a:t>
            </a:r>
            <a:r>
              <a:rPr lang="en-US" dirty="0" err="1">
                <a:solidFill>
                  <a:schemeClr val="tx1"/>
                </a:solidFill>
              </a:rPr>
              <a:t>sehingga</a:t>
            </a:r>
            <a:r>
              <a:rPr lang="en-US" dirty="0">
                <a:solidFill>
                  <a:schemeClr val="tx1"/>
                </a:solidFill>
              </a:rPr>
              <a:t> </a:t>
            </a:r>
            <a:r>
              <a:rPr lang="en-US" dirty="0" err="1">
                <a:solidFill>
                  <a:schemeClr val="tx1"/>
                </a:solidFill>
              </a:rPr>
              <a:t>tidak</a:t>
            </a:r>
            <a:r>
              <a:rPr lang="en-US" dirty="0">
                <a:solidFill>
                  <a:schemeClr val="tx1"/>
                </a:solidFill>
              </a:rPr>
              <a:t> </a:t>
            </a:r>
            <a:r>
              <a:rPr lang="en-US" dirty="0" err="1">
                <a:solidFill>
                  <a:schemeClr val="tx1"/>
                </a:solidFill>
              </a:rPr>
              <a:t>dipertimbangkan</a:t>
            </a:r>
            <a:endParaRPr lang="en-US" dirty="0">
              <a:solidFill>
                <a:schemeClr val="tx1"/>
              </a:solidFill>
            </a:endParaRPr>
          </a:p>
        </p:txBody>
      </p:sp>
      <p:sp>
        <p:nvSpPr>
          <p:cNvPr id="2" name="Slide Number Placeholder 1"/>
          <p:cNvSpPr>
            <a:spLocks noGrp="1"/>
          </p:cNvSpPr>
          <p:nvPr>
            <p:ph type="sldNum" sz="quarter" idx="12"/>
          </p:nvPr>
        </p:nvSpPr>
        <p:spPr/>
        <p:txBody>
          <a:bodyPr/>
          <a:lstStyle/>
          <a:p>
            <a:fld id="{80F88FF4-1BD9-4AA8-B980-C7776087ABAF}" type="slidenum">
              <a:rPr lang="en-US" smtClean="0"/>
              <a:t>18</a:t>
            </a:fld>
            <a:endParaRPr lang="en-US"/>
          </a:p>
        </p:txBody>
      </p:sp>
      <p:grpSp>
        <p:nvGrpSpPr>
          <p:cNvPr id="12" name="Group 11"/>
          <p:cNvGrpSpPr/>
          <p:nvPr/>
        </p:nvGrpSpPr>
        <p:grpSpPr>
          <a:xfrm>
            <a:off x="40316" y="5610558"/>
            <a:ext cx="2922851" cy="1031209"/>
            <a:chOff x="40316" y="5804861"/>
            <a:chExt cx="2922851" cy="1031209"/>
          </a:xfrm>
        </p:grpSpPr>
        <p:pic>
          <p:nvPicPr>
            <p:cNvPr id="13" name="Picture 12" descr="Makara_UI.png"/>
            <p:cNvPicPr>
              <a:picLocks noChangeAspect="1"/>
            </p:cNvPicPr>
            <p:nvPr/>
          </p:nvPicPr>
          <p:blipFill>
            <a:blip r:embed="rId2">
              <a:duotone>
                <a:prstClr val="black"/>
                <a:srgbClr val="67686A">
                  <a:tint val="45000"/>
                  <a:satMod val="400000"/>
                </a:srgbClr>
              </a:duotone>
              <a:extLst>
                <a:ext uri="{BEBA8EAE-BF5A-486C-A8C5-ECC9F3942E4B}">
                  <a14:imgProps xmlns:a14="http://schemas.microsoft.com/office/drawing/2010/main">
                    <a14:imgLayer r:embed="rId3">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14" name="TextBox 13"/>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pic>
        <p:nvPicPr>
          <p:cNvPr id="3" name="Picture 2"/>
          <p:cNvPicPr>
            <a:picLocks noChangeAspect="1"/>
          </p:cNvPicPr>
          <p:nvPr/>
        </p:nvPicPr>
        <p:blipFill>
          <a:blip r:embed="rId4"/>
          <a:stretch>
            <a:fillRect/>
          </a:stretch>
        </p:blipFill>
        <p:spPr>
          <a:xfrm>
            <a:off x="909063" y="911537"/>
            <a:ext cx="7591458" cy="3166352"/>
          </a:xfrm>
          <a:prstGeom prst="rect">
            <a:avLst/>
          </a:prstGeom>
        </p:spPr>
      </p:pic>
    </p:spTree>
    <p:extLst>
      <p:ext uri="{BB962C8B-B14F-4D97-AF65-F5344CB8AC3E}">
        <p14:creationId xmlns:p14="http://schemas.microsoft.com/office/powerpoint/2010/main" val="4052841358"/>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82207" y="274638"/>
            <a:ext cx="8587145" cy="6336454"/>
            <a:chOff x="282207" y="274638"/>
            <a:chExt cx="8587145" cy="6336454"/>
          </a:xfrm>
        </p:grpSpPr>
        <p:sp>
          <p:nvSpPr>
            <p:cNvPr id="5" name="Rectangle 4"/>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b="1" dirty="0" err="1" smtClean="0"/>
              <a:t>Pembahasan</a:t>
            </a:r>
            <a:r>
              <a:rPr lang="en-US" b="1" dirty="0" smtClean="0"/>
              <a:t> 3</a:t>
            </a:r>
            <a:endParaRPr lang="en-US" dirty="0"/>
          </a:p>
        </p:txBody>
      </p:sp>
      <p:sp>
        <p:nvSpPr>
          <p:cNvPr id="3" name="Content Placeholder 2"/>
          <p:cNvSpPr>
            <a:spLocks noGrp="1"/>
          </p:cNvSpPr>
          <p:nvPr>
            <p:ph idx="1"/>
          </p:nvPr>
        </p:nvSpPr>
        <p:spPr>
          <a:xfrm>
            <a:off x="806304" y="1600200"/>
            <a:ext cx="7880495" cy="4525963"/>
          </a:xfrm>
        </p:spPr>
        <p:txBody>
          <a:bodyPr>
            <a:normAutofit lnSpcReduction="10000"/>
          </a:bodyPr>
          <a:lstStyle/>
          <a:p>
            <a:r>
              <a:rPr lang="en-US" dirty="0" err="1" smtClean="0"/>
              <a:t>Sehingga</a:t>
            </a:r>
            <a:r>
              <a:rPr lang="en-US" dirty="0" smtClean="0"/>
              <a:t> </a:t>
            </a:r>
            <a:r>
              <a:rPr lang="en-US" dirty="0" err="1" smtClean="0"/>
              <a:t>konsekuensi</a:t>
            </a:r>
            <a:r>
              <a:rPr lang="en-US" dirty="0" smtClean="0"/>
              <a:t> yang </a:t>
            </a:r>
            <a:r>
              <a:rPr lang="en-US" dirty="0" err="1" smtClean="0"/>
              <a:t>akan</a:t>
            </a:r>
            <a:r>
              <a:rPr lang="en-US" dirty="0" smtClean="0"/>
              <a:t> </a:t>
            </a:r>
            <a:r>
              <a:rPr lang="en-US" dirty="0" err="1" smtClean="0"/>
              <a:t>dihadapi</a:t>
            </a:r>
            <a:r>
              <a:rPr lang="en-US" dirty="0" smtClean="0"/>
              <a:t> </a:t>
            </a:r>
            <a:r>
              <a:rPr lang="en-US" dirty="0" err="1" smtClean="0"/>
              <a:t>oleh</a:t>
            </a:r>
            <a:r>
              <a:rPr lang="en-US" dirty="0" smtClean="0"/>
              <a:t> PT KA </a:t>
            </a:r>
            <a:r>
              <a:rPr lang="en-US" dirty="0" err="1" smtClean="0"/>
              <a:t>jika</a:t>
            </a:r>
            <a:r>
              <a:rPr lang="en-US" dirty="0" smtClean="0"/>
              <a:t> </a:t>
            </a:r>
            <a:r>
              <a:rPr lang="id-ID" dirty="0" smtClean="0"/>
              <a:t>PT KA hanya membayar pajak terutang sesuai dengan perhitungan PPh Badan yang PT KA ajukan dalam Surat Keberatan, dengan asumsi bahwa jumlah perhitungan PT KA itu lebih rendah dari jumlah </a:t>
            </a:r>
            <a:r>
              <a:rPr lang="en-US" b="1" dirty="0" smtClean="0"/>
              <a:t>yang </a:t>
            </a:r>
            <a:r>
              <a:rPr lang="en-US" b="1" dirty="0" err="1" smtClean="0"/>
              <a:t>telah</a:t>
            </a:r>
            <a:r>
              <a:rPr lang="en-US" b="1" dirty="0" smtClean="0"/>
              <a:t> </a:t>
            </a:r>
            <a:r>
              <a:rPr lang="en-US" b="1" dirty="0" err="1" smtClean="0">
                <a:solidFill>
                  <a:srgbClr val="800000"/>
                </a:solidFill>
              </a:rPr>
              <a:t>disetujui</a:t>
            </a:r>
            <a:r>
              <a:rPr lang="en-US" b="1" dirty="0" smtClean="0">
                <a:solidFill>
                  <a:srgbClr val="800000"/>
                </a:solidFill>
              </a:rPr>
              <a:t> </a:t>
            </a:r>
            <a:r>
              <a:rPr lang="en-US" b="1" dirty="0" err="1" smtClean="0">
                <a:solidFill>
                  <a:srgbClr val="800000"/>
                </a:solidFill>
              </a:rPr>
              <a:t>Wajib</a:t>
            </a:r>
            <a:r>
              <a:rPr lang="en-US" b="1" dirty="0" smtClean="0">
                <a:solidFill>
                  <a:srgbClr val="800000"/>
                </a:solidFill>
              </a:rPr>
              <a:t> </a:t>
            </a:r>
            <a:r>
              <a:rPr lang="en-US" b="1" dirty="0" err="1" smtClean="0">
                <a:solidFill>
                  <a:srgbClr val="800000"/>
                </a:solidFill>
              </a:rPr>
              <a:t>Pajak</a:t>
            </a:r>
            <a:r>
              <a:rPr lang="en-US" b="1" dirty="0" smtClean="0">
                <a:solidFill>
                  <a:srgbClr val="800000"/>
                </a:solidFill>
              </a:rPr>
              <a:t> </a:t>
            </a:r>
            <a:r>
              <a:rPr lang="en-US" b="1" dirty="0" err="1" smtClean="0">
                <a:solidFill>
                  <a:srgbClr val="800000"/>
                </a:solidFill>
              </a:rPr>
              <a:t>dalam</a:t>
            </a:r>
            <a:r>
              <a:rPr lang="en-US" b="1" dirty="0" smtClean="0">
                <a:solidFill>
                  <a:srgbClr val="800000"/>
                </a:solidFill>
              </a:rPr>
              <a:t> </a:t>
            </a:r>
            <a:r>
              <a:rPr lang="en-US" b="1" dirty="0" err="1" smtClean="0">
                <a:solidFill>
                  <a:srgbClr val="800000"/>
                </a:solidFill>
              </a:rPr>
              <a:t>pembahasan</a:t>
            </a:r>
            <a:r>
              <a:rPr lang="en-US" b="1" dirty="0" smtClean="0">
                <a:solidFill>
                  <a:srgbClr val="800000"/>
                </a:solidFill>
              </a:rPr>
              <a:t> </a:t>
            </a:r>
            <a:r>
              <a:rPr lang="en-US" b="1" dirty="0" err="1" smtClean="0">
                <a:solidFill>
                  <a:srgbClr val="800000"/>
                </a:solidFill>
              </a:rPr>
              <a:t>akhir</a:t>
            </a:r>
            <a:r>
              <a:rPr lang="en-US" b="1" dirty="0" smtClean="0">
                <a:solidFill>
                  <a:srgbClr val="800000"/>
                </a:solidFill>
              </a:rPr>
              <a:t> </a:t>
            </a:r>
            <a:r>
              <a:rPr lang="en-US" b="1" dirty="0" err="1" smtClean="0">
                <a:solidFill>
                  <a:srgbClr val="800000"/>
                </a:solidFill>
              </a:rPr>
              <a:t>hasil</a:t>
            </a:r>
            <a:r>
              <a:rPr lang="en-US" b="1" dirty="0" smtClean="0">
                <a:solidFill>
                  <a:srgbClr val="800000"/>
                </a:solidFill>
              </a:rPr>
              <a:t> </a:t>
            </a:r>
            <a:r>
              <a:rPr lang="en-US" b="1" dirty="0" err="1" smtClean="0">
                <a:solidFill>
                  <a:srgbClr val="800000"/>
                </a:solidFill>
              </a:rPr>
              <a:t>pemeriksaan</a:t>
            </a:r>
            <a:r>
              <a:rPr lang="en-US" dirty="0" smtClean="0"/>
              <a:t>, </a:t>
            </a:r>
            <a:r>
              <a:rPr lang="en-US" b="1" dirty="0" smtClean="0"/>
              <a:t>MAKA SURAT KEBERATAN TIDAK AKAN DIPROSES.</a:t>
            </a:r>
            <a:endParaRPr lang="en-US" b="1" dirty="0"/>
          </a:p>
        </p:txBody>
      </p:sp>
      <p:grpSp>
        <p:nvGrpSpPr>
          <p:cNvPr id="7" name="Group 6"/>
          <p:cNvGrpSpPr/>
          <p:nvPr/>
        </p:nvGrpSpPr>
        <p:grpSpPr>
          <a:xfrm>
            <a:off x="40316" y="5610558"/>
            <a:ext cx="2922851" cy="1031209"/>
            <a:chOff x="40316" y="5804861"/>
            <a:chExt cx="2922851" cy="1031209"/>
          </a:xfrm>
        </p:grpSpPr>
        <p:pic>
          <p:nvPicPr>
            <p:cNvPr id="8" name="Picture 7" descr="Makara_UI.png"/>
            <p:cNvPicPr>
              <a:picLocks noChangeAspect="1"/>
            </p:cNvPicPr>
            <p:nvPr/>
          </p:nvPicPr>
          <p:blipFill>
            <a:blip r:embed="rId2">
              <a:duotone>
                <a:prstClr val="black"/>
                <a:srgbClr val="67686A">
                  <a:tint val="45000"/>
                  <a:satMod val="400000"/>
                </a:srgbClr>
              </a:duotone>
              <a:extLst>
                <a:ext uri="{BEBA8EAE-BF5A-486C-A8C5-ECC9F3942E4B}">
                  <a14:imgProps xmlns:a14="http://schemas.microsoft.com/office/drawing/2010/main">
                    <a14:imgLayer r:embed="rId3">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9" name="TextBox 8"/>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Tree>
    <p:extLst>
      <p:ext uri="{BB962C8B-B14F-4D97-AF65-F5344CB8AC3E}">
        <p14:creationId xmlns:p14="http://schemas.microsoft.com/office/powerpoint/2010/main" val="28131696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p:cNvGrpSpPr/>
          <p:nvPr/>
        </p:nvGrpSpPr>
        <p:grpSpPr>
          <a:xfrm>
            <a:off x="282207" y="113390"/>
            <a:ext cx="8587145" cy="6528377"/>
            <a:chOff x="282207" y="274638"/>
            <a:chExt cx="8587145" cy="6336454"/>
          </a:xfrm>
        </p:grpSpPr>
        <p:sp>
          <p:nvSpPr>
            <p:cNvPr id="34" name="Rectangle 33"/>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457200" y="113390"/>
            <a:ext cx="8229600" cy="901130"/>
          </a:xfrm>
        </p:spPr>
        <p:txBody>
          <a:bodyPr/>
          <a:lstStyle/>
          <a:p>
            <a:r>
              <a:rPr lang="en-US" b="1" dirty="0" err="1" smtClean="0"/>
              <a:t>Asumsi</a:t>
            </a:r>
            <a:endParaRPr lang="en-US" b="1" dirty="0"/>
          </a:p>
        </p:txBody>
      </p:sp>
      <p:sp>
        <p:nvSpPr>
          <p:cNvPr id="4" name="Rectangle 3"/>
          <p:cNvSpPr/>
          <p:nvPr/>
        </p:nvSpPr>
        <p:spPr>
          <a:xfrm>
            <a:off x="779716" y="611406"/>
            <a:ext cx="2344709" cy="1471371"/>
          </a:xfrm>
          <a:prstGeom prst="rect">
            <a:avLst/>
          </a:prstGeom>
          <a:solidFill>
            <a:schemeClr val="bg1">
              <a:lumMod val="50000"/>
            </a:schemeClr>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000000"/>
                </a:solidFill>
              </a:rPr>
              <a:t>Permohonan</a:t>
            </a:r>
            <a:r>
              <a:rPr lang="en-US" b="1" dirty="0" smtClean="0">
                <a:solidFill>
                  <a:srgbClr val="000000"/>
                </a:solidFill>
              </a:rPr>
              <a:t> </a:t>
            </a:r>
            <a:r>
              <a:rPr lang="en-US" b="1" dirty="0" err="1" smtClean="0">
                <a:solidFill>
                  <a:srgbClr val="000000"/>
                </a:solidFill>
              </a:rPr>
              <a:t>Keberatan</a:t>
            </a:r>
            <a:endParaRPr lang="en-US" b="1" dirty="0" smtClean="0">
              <a:solidFill>
                <a:srgbClr val="000000"/>
              </a:solidFill>
            </a:endParaRPr>
          </a:p>
          <a:p>
            <a:pPr algn="ctr"/>
            <a:endParaRPr lang="en-US" b="1" dirty="0" smtClean="0">
              <a:solidFill>
                <a:srgbClr val="000000"/>
              </a:solidFill>
            </a:endParaRPr>
          </a:p>
          <a:p>
            <a:pPr algn="ctr"/>
            <a:r>
              <a:rPr lang="en-US" b="1" dirty="0" smtClean="0">
                <a:solidFill>
                  <a:srgbClr val="000000"/>
                </a:solidFill>
              </a:rPr>
              <a:t>25 April 2012</a:t>
            </a:r>
            <a:endParaRPr lang="en-US" b="1" dirty="0">
              <a:solidFill>
                <a:srgbClr val="000000"/>
              </a:solidFill>
            </a:endParaRPr>
          </a:p>
        </p:txBody>
      </p:sp>
      <p:sp>
        <p:nvSpPr>
          <p:cNvPr id="6" name="Rectangle 5"/>
          <p:cNvSpPr/>
          <p:nvPr/>
        </p:nvSpPr>
        <p:spPr>
          <a:xfrm>
            <a:off x="6058577" y="611406"/>
            <a:ext cx="2324551" cy="1471371"/>
          </a:xfrm>
          <a:prstGeom prst="rect">
            <a:avLst/>
          </a:prstGeom>
          <a:solidFill>
            <a:schemeClr val="bg1">
              <a:lumMod val="50000"/>
            </a:schemeClr>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000000"/>
              </a:solidFill>
            </a:endParaRPr>
          </a:p>
        </p:txBody>
      </p:sp>
      <p:grpSp>
        <p:nvGrpSpPr>
          <p:cNvPr id="29" name="Group 28"/>
          <p:cNvGrpSpPr/>
          <p:nvPr/>
        </p:nvGrpSpPr>
        <p:grpSpPr>
          <a:xfrm>
            <a:off x="932116" y="792153"/>
            <a:ext cx="7643728" cy="5245543"/>
            <a:chOff x="932116" y="1321430"/>
            <a:chExt cx="7643728" cy="5245543"/>
          </a:xfrm>
        </p:grpSpPr>
        <p:sp>
          <p:nvSpPr>
            <p:cNvPr id="5" name="Rectangle 4"/>
            <p:cNvSpPr/>
            <p:nvPr/>
          </p:nvSpPr>
          <p:spPr>
            <a:xfrm>
              <a:off x="2485811" y="3095140"/>
              <a:ext cx="4172627" cy="2064736"/>
            </a:xfrm>
            <a:prstGeom prst="rect">
              <a:avLst/>
            </a:prstGeom>
            <a:solidFill>
              <a:schemeClr val="bg1">
                <a:lumMod val="50000"/>
              </a:schemeClr>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marL="742950" lvl="1" indent="-285750">
                <a:buFont typeface="Arial"/>
                <a:buChar char="•"/>
              </a:pPr>
              <a:endParaRPr lang="en-US" sz="3200" b="1" dirty="0">
                <a:solidFill>
                  <a:srgbClr val="000000"/>
                </a:solidFill>
              </a:endParaRPr>
            </a:p>
          </p:txBody>
        </p:sp>
        <p:sp>
          <p:nvSpPr>
            <p:cNvPr id="7" name="Rectangle 6"/>
            <p:cNvSpPr/>
            <p:nvPr/>
          </p:nvSpPr>
          <p:spPr>
            <a:xfrm>
              <a:off x="3877671" y="5381590"/>
              <a:ext cx="2514836" cy="1185383"/>
            </a:xfrm>
            <a:prstGeom prst="rect">
              <a:avLst/>
            </a:prstGeom>
            <a:solidFill>
              <a:schemeClr val="bg1">
                <a:lumMod val="50000"/>
              </a:schemeClr>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id-ID" b="1" dirty="0" smtClean="0">
                  <a:solidFill>
                    <a:srgbClr val="000000"/>
                  </a:solidFill>
                </a:rPr>
                <a:t>PT KA mengajukan permohonan banding </a:t>
              </a:r>
            </a:p>
            <a:p>
              <a:pPr algn="ctr"/>
              <a:r>
                <a:rPr lang="id-ID" b="1" dirty="0" smtClean="0">
                  <a:solidFill>
                    <a:srgbClr val="000000"/>
                  </a:solidFill>
                </a:rPr>
                <a:t>1 Februari 201</a:t>
              </a:r>
              <a:r>
                <a:rPr lang="en-US" b="1" dirty="0" smtClean="0">
                  <a:solidFill>
                    <a:srgbClr val="000000"/>
                  </a:solidFill>
                </a:rPr>
                <a:t>3</a:t>
              </a:r>
              <a:r>
                <a:rPr lang="id-ID" b="1" dirty="0" smtClean="0">
                  <a:solidFill>
                    <a:srgbClr val="000000"/>
                  </a:solidFill>
                </a:rPr>
                <a:t>. </a:t>
              </a:r>
              <a:endParaRPr lang="en-US" b="1" dirty="0">
                <a:solidFill>
                  <a:srgbClr val="000000"/>
                </a:solidFill>
              </a:endParaRPr>
            </a:p>
          </p:txBody>
        </p:sp>
        <p:sp>
          <p:nvSpPr>
            <p:cNvPr id="10" name="Striped Right Arrow 9"/>
            <p:cNvSpPr/>
            <p:nvPr/>
          </p:nvSpPr>
          <p:spPr>
            <a:xfrm>
              <a:off x="3290560" y="1462521"/>
              <a:ext cx="2768017" cy="895704"/>
            </a:xfrm>
            <a:prstGeom prst="stripedRightArrow">
              <a:avLst/>
            </a:prstGeom>
            <a:solidFill>
              <a:schemeClr val="tx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Down Arrow 10"/>
            <p:cNvSpPr/>
            <p:nvPr/>
          </p:nvSpPr>
          <p:spPr>
            <a:xfrm>
              <a:off x="4253258" y="2257446"/>
              <a:ext cx="624886" cy="837694"/>
            </a:xfrm>
            <a:prstGeom prst="downArrow">
              <a:avLst/>
            </a:prstGeom>
            <a:solidFill>
              <a:srgbClr val="000000"/>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932116" y="1328168"/>
              <a:ext cx="2344709" cy="1471371"/>
            </a:xfrm>
            <a:prstGeom prst="rect">
              <a:avLst/>
            </a:prstGeom>
            <a:solidFill>
              <a:schemeClr val="bg1">
                <a:lumMod val="50000"/>
              </a:schemeClr>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000000"/>
                  </a:solidFill>
                </a:rPr>
                <a:t>Permohonan</a:t>
              </a:r>
              <a:r>
                <a:rPr lang="en-US" b="1" dirty="0" smtClean="0">
                  <a:solidFill>
                    <a:srgbClr val="000000"/>
                  </a:solidFill>
                </a:rPr>
                <a:t> </a:t>
              </a:r>
              <a:r>
                <a:rPr lang="en-US" b="1" dirty="0" err="1" smtClean="0">
                  <a:solidFill>
                    <a:srgbClr val="000000"/>
                  </a:solidFill>
                </a:rPr>
                <a:t>Keberatan</a:t>
              </a:r>
              <a:endParaRPr lang="en-US" b="1" dirty="0" smtClean="0">
                <a:solidFill>
                  <a:srgbClr val="000000"/>
                </a:solidFill>
              </a:endParaRPr>
            </a:p>
            <a:p>
              <a:pPr algn="ctr"/>
              <a:endParaRPr lang="en-US" b="1" dirty="0" smtClean="0">
                <a:solidFill>
                  <a:srgbClr val="000000"/>
                </a:solidFill>
              </a:endParaRPr>
            </a:p>
            <a:p>
              <a:pPr algn="ctr"/>
              <a:r>
                <a:rPr lang="en-US" b="1" dirty="0" smtClean="0">
                  <a:solidFill>
                    <a:srgbClr val="000000"/>
                  </a:solidFill>
                </a:rPr>
                <a:t>25 April 2012</a:t>
              </a:r>
              <a:endParaRPr lang="en-US" b="1" dirty="0">
                <a:solidFill>
                  <a:srgbClr val="000000"/>
                </a:solidFill>
              </a:endParaRPr>
            </a:p>
          </p:txBody>
        </p:sp>
        <p:sp>
          <p:nvSpPr>
            <p:cNvPr id="13" name="Curved Left Arrow 12"/>
            <p:cNvSpPr/>
            <p:nvPr/>
          </p:nvSpPr>
          <p:spPr>
            <a:xfrm rot="693647">
              <a:off x="6618754" y="4048013"/>
              <a:ext cx="1417083" cy="2401322"/>
            </a:xfrm>
            <a:prstGeom prst="curvedLeftArrow">
              <a:avLst/>
            </a:prstGeom>
            <a:solidFill>
              <a:srgbClr val="000000"/>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4" name="Rectangle 13"/>
            <p:cNvSpPr/>
            <p:nvPr/>
          </p:nvSpPr>
          <p:spPr>
            <a:xfrm>
              <a:off x="1248203" y="5376368"/>
              <a:ext cx="1876222" cy="1185383"/>
            </a:xfrm>
            <a:prstGeom prst="rect">
              <a:avLst/>
            </a:prstGeom>
            <a:solidFill>
              <a:schemeClr val="bg1">
                <a:lumMod val="50000"/>
              </a:schemeClr>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000000"/>
                  </a:solidFill>
                </a:rPr>
                <a:t>pembayaran</a:t>
              </a:r>
              <a:r>
                <a:rPr lang="en-US" b="1" dirty="0" smtClean="0">
                  <a:solidFill>
                    <a:srgbClr val="000000"/>
                  </a:solidFill>
                </a:rPr>
                <a:t> </a:t>
              </a:r>
              <a:r>
                <a:rPr lang="en-US" b="1" dirty="0" err="1" smtClean="0">
                  <a:solidFill>
                    <a:srgbClr val="000000"/>
                  </a:solidFill>
                </a:rPr>
                <a:t>pajak</a:t>
              </a:r>
              <a:r>
                <a:rPr lang="en-US" b="1" dirty="0" smtClean="0">
                  <a:solidFill>
                    <a:srgbClr val="000000"/>
                  </a:solidFill>
                </a:rPr>
                <a:t> </a:t>
              </a:r>
              <a:endParaRPr lang="en-US" b="1" dirty="0">
                <a:solidFill>
                  <a:srgbClr val="000000"/>
                </a:solidFill>
              </a:endParaRPr>
            </a:p>
          </p:txBody>
        </p:sp>
        <p:sp>
          <p:nvSpPr>
            <p:cNvPr id="15" name="Rectangle 14"/>
            <p:cNvSpPr/>
            <p:nvPr/>
          </p:nvSpPr>
          <p:spPr>
            <a:xfrm>
              <a:off x="6251293" y="1328168"/>
              <a:ext cx="2324551" cy="1471371"/>
            </a:xfrm>
            <a:prstGeom prst="rect">
              <a:avLst/>
            </a:prstGeom>
            <a:solidFill>
              <a:schemeClr val="bg1">
                <a:lumMod val="50000"/>
              </a:schemeClr>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id-ID" b="1" dirty="0" smtClean="0">
                  <a:solidFill>
                    <a:srgbClr val="000000"/>
                  </a:solidFill>
                </a:rPr>
                <a:t>8 No</a:t>
              </a:r>
              <a:r>
                <a:rPr lang="en-US" b="1" dirty="0" smtClean="0">
                  <a:solidFill>
                    <a:srgbClr val="000000"/>
                  </a:solidFill>
                </a:rPr>
                <a:t>v</a:t>
              </a:r>
              <a:r>
                <a:rPr lang="id-ID" b="1" dirty="0" smtClean="0">
                  <a:solidFill>
                    <a:srgbClr val="000000"/>
                  </a:solidFill>
                </a:rPr>
                <a:t>ember 201</a:t>
              </a:r>
              <a:r>
                <a:rPr lang="en-US" b="1" dirty="0" smtClean="0">
                  <a:solidFill>
                    <a:srgbClr val="000000"/>
                  </a:solidFill>
                </a:rPr>
                <a:t>2</a:t>
              </a:r>
              <a:r>
                <a:rPr lang="id-ID" b="1" dirty="0" smtClean="0">
                  <a:solidFill>
                    <a:srgbClr val="000000"/>
                  </a:solidFill>
                </a:rPr>
                <a:t> diterbitkan Keputusan Keberatan Wajib Pajak atas SKPKB PPh Badan </a:t>
              </a:r>
              <a:endParaRPr lang="en-US" b="1" dirty="0">
                <a:solidFill>
                  <a:srgbClr val="000000"/>
                </a:solidFill>
              </a:endParaRPr>
            </a:p>
          </p:txBody>
        </p:sp>
        <p:cxnSp>
          <p:nvCxnSpPr>
            <p:cNvPr id="17" name="Straight Arrow Connector 16"/>
            <p:cNvCxnSpPr>
              <a:stCxn id="7" idx="1"/>
              <a:endCxn id="14" idx="3"/>
            </p:cNvCxnSpPr>
            <p:nvPr/>
          </p:nvCxnSpPr>
          <p:spPr>
            <a:xfrm flipH="1" flipV="1">
              <a:off x="3124425" y="5969060"/>
              <a:ext cx="753246" cy="522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8" name="Rectangle 17"/>
            <p:cNvSpPr/>
            <p:nvPr/>
          </p:nvSpPr>
          <p:spPr>
            <a:xfrm>
              <a:off x="2658369" y="3267696"/>
              <a:ext cx="3812227" cy="1710779"/>
            </a:xfrm>
            <a:prstGeom prst="rect">
              <a:avLst/>
            </a:prstGeom>
            <a:solidFill>
              <a:schemeClr val="bg1">
                <a:lumMod val="50000"/>
              </a:schemeClr>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marL="742950" lvl="1" indent="-285750">
                <a:buFont typeface="Arial"/>
                <a:buChar char="•"/>
              </a:pPr>
              <a:r>
                <a:rPr lang="id-ID" b="1" dirty="0" smtClean="0">
                  <a:solidFill>
                    <a:srgbClr val="000000"/>
                  </a:solidFill>
                </a:rPr>
                <a:t>Menolak seluruhnya permohonan keberatan WP.</a:t>
              </a:r>
              <a:endParaRPr lang="en-US" sz="3200" b="1" dirty="0" smtClean="0">
                <a:solidFill>
                  <a:srgbClr val="000000"/>
                </a:solidFill>
              </a:endParaRPr>
            </a:p>
            <a:p>
              <a:pPr marL="742950" lvl="1" indent="-285750">
                <a:buFont typeface="Arial"/>
                <a:buChar char="•"/>
              </a:pPr>
              <a:r>
                <a:rPr lang="id-ID" b="1" dirty="0" smtClean="0">
                  <a:solidFill>
                    <a:srgbClr val="000000"/>
                  </a:solidFill>
                </a:rPr>
                <a:t>Mempertahankan SKPKB PPh Badan Tahun 2010 No. 00041/206/02/017/12 tertanggal 5 Februari 2012.</a:t>
              </a:r>
              <a:endParaRPr lang="en-US" sz="3200" b="1" dirty="0">
                <a:solidFill>
                  <a:srgbClr val="000000"/>
                </a:solidFill>
              </a:endParaRPr>
            </a:p>
          </p:txBody>
        </p:sp>
        <p:sp>
          <p:nvSpPr>
            <p:cNvPr id="25" name="Multiply 24"/>
            <p:cNvSpPr/>
            <p:nvPr/>
          </p:nvSpPr>
          <p:spPr>
            <a:xfrm>
              <a:off x="3242944" y="5470385"/>
              <a:ext cx="539395" cy="503897"/>
            </a:xfrm>
            <a:prstGeom prst="mathMultiply">
              <a:avLst/>
            </a:prstGeom>
            <a:solidFill>
              <a:srgbClr val="FF0000"/>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6" name="Smiley Face 25"/>
            <p:cNvSpPr/>
            <p:nvPr/>
          </p:nvSpPr>
          <p:spPr>
            <a:xfrm rot="10800000">
              <a:off x="7086483" y="4776914"/>
              <a:ext cx="741403" cy="765923"/>
            </a:xfrm>
            <a:prstGeom prst="smileyFac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6246908" y="1321430"/>
              <a:ext cx="2324551" cy="1471371"/>
            </a:xfrm>
            <a:prstGeom prst="rect">
              <a:avLst/>
            </a:prstGeom>
            <a:solidFill>
              <a:schemeClr val="bg1">
                <a:lumMod val="50000"/>
              </a:schemeClr>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id-ID" b="1" dirty="0" smtClean="0">
                  <a:solidFill>
                    <a:srgbClr val="000000"/>
                  </a:solidFill>
                </a:rPr>
                <a:t>Surat Keputusan Keberatan</a:t>
              </a:r>
            </a:p>
            <a:p>
              <a:pPr algn="ctr"/>
              <a:endParaRPr lang="id-ID" b="1" dirty="0">
                <a:solidFill>
                  <a:srgbClr val="000000"/>
                </a:solidFill>
              </a:endParaRPr>
            </a:p>
            <a:p>
              <a:pPr algn="ctr"/>
              <a:r>
                <a:rPr lang="id-ID" b="1" dirty="0" smtClean="0">
                  <a:solidFill>
                    <a:srgbClr val="000000"/>
                  </a:solidFill>
                </a:rPr>
                <a:t>8 No</a:t>
              </a:r>
              <a:r>
                <a:rPr lang="en-US" b="1" dirty="0" smtClean="0">
                  <a:solidFill>
                    <a:srgbClr val="000000"/>
                  </a:solidFill>
                </a:rPr>
                <a:t>v</a:t>
              </a:r>
              <a:r>
                <a:rPr lang="id-ID" b="1" dirty="0" smtClean="0">
                  <a:solidFill>
                    <a:srgbClr val="000000"/>
                  </a:solidFill>
                </a:rPr>
                <a:t>ember 201</a:t>
              </a:r>
              <a:r>
                <a:rPr lang="en-US" b="1" dirty="0" smtClean="0">
                  <a:solidFill>
                    <a:srgbClr val="000000"/>
                  </a:solidFill>
                </a:rPr>
                <a:t>2</a:t>
              </a:r>
              <a:r>
                <a:rPr lang="id-ID" b="1" dirty="0" smtClean="0">
                  <a:solidFill>
                    <a:srgbClr val="000000"/>
                  </a:solidFill>
                </a:rPr>
                <a:t> </a:t>
              </a:r>
              <a:endParaRPr lang="en-US" b="1" dirty="0">
                <a:solidFill>
                  <a:srgbClr val="000000"/>
                </a:solidFill>
              </a:endParaRPr>
            </a:p>
          </p:txBody>
        </p:sp>
      </p:grpSp>
      <p:grpSp>
        <p:nvGrpSpPr>
          <p:cNvPr id="39" name="Group 38"/>
          <p:cNvGrpSpPr/>
          <p:nvPr/>
        </p:nvGrpSpPr>
        <p:grpSpPr>
          <a:xfrm>
            <a:off x="40316" y="5671026"/>
            <a:ext cx="2922851" cy="1031209"/>
            <a:chOff x="40316" y="5804861"/>
            <a:chExt cx="2922851" cy="1031209"/>
          </a:xfrm>
        </p:grpSpPr>
        <p:pic>
          <p:nvPicPr>
            <p:cNvPr id="40" name="Picture 39" descr="Makara_UI.png"/>
            <p:cNvPicPr>
              <a:picLocks noChangeAspect="1"/>
            </p:cNvPicPr>
            <p:nvPr/>
          </p:nvPicPr>
          <p:blipFill>
            <a:blip r:embed="rId2">
              <a:duotone>
                <a:prstClr val="black"/>
                <a:srgbClr val="67686A">
                  <a:tint val="45000"/>
                  <a:satMod val="400000"/>
                </a:srgbClr>
              </a:duotone>
              <a:extLst>
                <a:ext uri="{BEBA8EAE-BF5A-486C-A8C5-ECC9F3942E4B}">
                  <a14:imgProps xmlns:a14="http://schemas.microsoft.com/office/drawing/2010/main">
                    <a14:imgLayer r:embed="rId3">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41" name="TextBox 40"/>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Tree>
    <p:extLst>
      <p:ext uri="{BB962C8B-B14F-4D97-AF65-F5344CB8AC3E}">
        <p14:creationId xmlns:p14="http://schemas.microsoft.com/office/powerpoint/2010/main" val="30383310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282207" y="274638"/>
            <a:ext cx="8587145" cy="6336454"/>
            <a:chOff x="282207" y="274638"/>
            <a:chExt cx="8587145" cy="6336454"/>
          </a:xfrm>
        </p:grpSpPr>
        <p:sp>
          <p:nvSpPr>
            <p:cNvPr id="11" name="Rectangle 10"/>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b="1" dirty="0" err="1" smtClean="0"/>
              <a:t>Bahan</a:t>
            </a:r>
            <a:r>
              <a:rPr lang="en-US" b="1" dirty="0" smtClean="0"/>
              <a:t> </a:t>
            </a:r>
            <a:r>
              <a:rPr lang="en-US" b="1" dirty="0" err="1" smtClean="0"/>
              <a:t>Diskusi</a:t>
            </a:r>
            <a:r>
              <a:rPr lang="en-US" b="1" dirty="0" smtClean="0"/>
              <a:t> 4</a:t>
            </a:r>
            <a:endParaRPr lang="en-US" b="1" dirty="0"/>
          </a:p>
        </p:txBody>
      </p:sp>
      <p:sp>
        <p:nvSpPr>
          <p:cNvPr id="3" name="Content Placeholder 2"/>
          <p:cNvSpPr>
            <a:spLocks noGrp="1"/>
          </p:cNvSpPr>
          <p:nvPr>
            <p:ph idx="1"/>
          </p:nvPr>
        </p:nvSpPr>
        <p:spPr/>
        <p:txBody>
          <a:bodyPr>
            <a:normAutofit/>
          </a:bodyPr>
          <a:lstStyle/>
          <a:p>
            <a:pPr marL="0" lvl="0" indent="0" algn="just">
              <a:buNone/>
            </a:pPr>
            <a:r>
              <a:rPr lang="id-ID" dirty="0"/>
              <a:t>Menurut Anda, apa kemungkinan konsekuensi yang akan dihadapi oleh PT KA jika PT KA </a:t>
            </a:r>
            <a:r>
              <a:rPr lang="id-ID" dirty="0" smtClean="0"/>
              <a:t>menyampaikan surat banding tersebut pada tanggal 10 Februari 2013? </a:t>
            </a:r>
            <a:endParaRPr lang="en-US" dirty="0" smtClean="0"/>
          </a:p>
        </p:txBody>
      </p:sp>
      <p:grpSp>
        <p:nvGrpSpPr>
          <p:cNvPr id="13" name="Group 12"/>
          <p:cNvGrpSpPr/>
          <p:nvPr/>
        </p:nvGrpSpPr>
        <p:grpSpPr>
          <a:xfrm>
            <a:off x="40316" y="5610558"/>
            <a:ext cx="2922851" cy="1031209"/>
            <a:chOff x="40316" y="5804861"/>
            <a:chExt cx="2922851" cy="1031209"/>
          </a:xfrm>
        </p:grpSpPr>
        <p:pic>
          <p:nvPicPr>
            <p:cNvPr id="14" name="Picture 13" descr="Makara_UI.png"/>
            <p:cNvPicPr>
              <a:picLocks noChangeAspect="1"/>
            </p:cNvPicPr>
            <p:nvPr/>
          </p:nvPicPr>
          <p:blipFill>
            <a:blip r:embed="rId2">
              <a:duotone>
                <a:prstClr val="black"/>
                <a:srgbClr val="67686A">
                  <a:tint val="45000"/>
                  <a:satMod val="400000"/>
                </a:srgbClr>
              </a:duotone>
              <a:extLst>
                <a:ext uri="{BEBA8EAE-BF5A-486C-A8C5-ECC9F3942E4B}">
                  <a14:imgProps xmlns:a14="http://schemas.microsoft.com/office/drawing/2010/main">
                    <a14:imgLayer r:embed="rId3">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15" name="TextBox 14"/>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Tree>
    <p:extLst>
      <p:ext uri="{BB962C8B-B14F-4D97-AF65-F5344CB8AC3E}">
        <p14:creationId xmlns:p14="http://schemas.microsoft.com/office/powerpoint/2010/main" val="16343859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82207" y="274638"/>
            <a:ext cx="8587145" cy="6336454"/>
            <a:chOff x="282207" y="274638"/>
            <a:chExt cx="8587145" cy="6336454"/>
          </a:xfrm>
        </p:grpSpPr>
        <p:sp>
          <p:nvSpPr>
            <p:cNvPr id="5" name="Rectangle 4"/>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b="1" dirty="0" err="1" smtClean="0"/>
              <a:t>Pembahasan</a:t>
            </a:r>
            <a:r>
              <a:rPr lang="en-US" b="1" dirty="0" smtClean="0"/>
              <a:t> 4</a:t>
            </a:r>
            <a:endParaRPr lang="en-US" dirty="0"/>
          </a:p>
        </p:txBody>
      </p:sp>
      <p:sp>
        <p:nvSpPr>
          <p:cNvPr id="3" name="Content Placeholder 2"/>
          <p:cNvSpPr>
            <a:spLocks noGrp="1"/>
          </p:cNvSpPr>
          <p:nvPr>
            <p:ph idx="1"/>
          </p:nvPr>
        </p:nvSpPr>
        <p:spPr>
          <a:xfrm>
            <a:off x="987720" y="1600200"/>
            <a:ext cx="7699079" cy="4525963"/>
          </a:xfrm>
        </p:spPr>
        <p:txBody>
          <a:bodyPr/>
          <a:lstStyle/>
          <a:p>
            <a:pPr marL="0" indent="0" algn="just">
              <a:buNone/>
            </a:pPr>
            <a:r>
              <a:rPr lang="en-US" dirty="0" err="1" smtClean="0"/>
              <a:t>Berdasarkan</a:t>
            </a:r>
            <a:r>
              <a:rPr lang="en-US" dirty="0" smtClean="0"/>
              <a:t> </a:t>
            </a:r>
            <a:r>
              <a:rPr lang="en-US" b="1" dirty="0" err="1" smtClean="0">
                <a:solidFill>
                  <a:srgbClr val="800000"/>
                </a:solidFill>
              </a:rPr>
              <a:t>pasal</a:t>
            </a:r>
            <a:r>
              <a:rPr lang="en-US" b="1" dirty="0" smtClean="0">
                <a:solidFill>
                  <a:srgbClr val="800000"/>
                </a:solidFill>
              </a:rPr>
              <a:t> 27 </a:t>
            </a:r>
            <a:r>
              <a:rPr lang="en-US" b="1" dirty="0" err="1" smtClean="0">
                <a:solidFill>
                  <a:srgbClr val="800000"/>
                </a:solidFill>
              </a:rPr>
              <a:t>ayat</a:t>
            </a:r>
            <a:r>
              <a:rPr lang="en-US" b="1" dirty="0" smtClean="0">
                <a:solidFill>
                  <a:srgbClr val="800000"/>
                </a:solidFill>
              </a:rPr>
              <a:t> (3)</a:t>
            </a:r>
            <a:r>
              <a:rPr lang="en-US" dirty="0" smtClean="0"/>
              <a:t>, </a:t>
            </a:r>
            <a:r>
              <a:rPr lang="en-US" dirty="0" err="1" smtClean="0"/>
              <a:t>disebutkan</a:t>
            </a:r>
            <a:r>
              <a:rPr lang="en-US" dirty="0" smtClean="0"/>
              <a:t> </a:t>
            </a:r>
            <a:r>
              <a:rPr lang="en-US" dirty="0" err="1" smtClean="0"/>
              <a:t>bahwa</a:t>
            </a:r>
            <a:r>
              <a:rPr lang="en-US" dirty="0" smtClean="0"/>
              <a:t> </a:t>
            </a:r>
            <a:r>
              <a:rPr lang="en-US" dirty="0" err="1" smtClean="0"/>
              <a:t>Permohonan</a:t>
            </a:r>
            <a:r>
              <a:rPr lang="en-US" dirty="0" smtClean="0"/>
              <a:t> </a:t>
            </a:r>
            <a:r>
              <a:rPr lang="en-US" dirty="0" err="1" smtClean="0"/>
              <a:t>pengajuan</a:t>
            </a:r>
            <a:r>
              <a:rPr lang="en-US" dirty="0" smtClean="0"/>
              <a:t> banding </a:t>
            </a:r>
            <a:r>
              <a:rPr lang="en-US" dirty="0" err="1" smtClean="0"/>
              <a:t>diajukan</a:t>
            </a:r>
            <a:r>
              <a:rPr lang="en-US" dirty="0" smtClean="0"/>
              <a:t> </a:t>
            </a:r>
            <a:r>
              <a:rPr lang="en-US" dirty="0" err="1"/>
              <a:t>secara</a:t>
            </a:r>
            <a:r>
              <a:rPr lang="en-US" dirty="0"/>
              <a:t> </a:t>
            </a:r>
            <a:r>
              <a:rPr lang="en-US" dirty="0" err="1"/>
              <a:t>tertulis</a:t>
            </a:r>
            <a:r>
              <a:rPr lang="en-US" dirty="0"/>
              <a:t> </a:t>
            </a:r>
            <a:r>
              <a:rPr lang="en-US" dirty="0" err="1"/>
              <a:t>dalam</a:t>
            </a:r>
            <a:r>
              <a:rPr lang="en-US" dirty="0"/>
              <a:t> </a:t>
            </a:r>
            <a:r>
              <a:rPr lang="en-US" dirty="0" err="1"/>
              <a:t>bahasa</a:t>
            </a:r>
            <a:r>
              <a:rPr lang="en-US" dirty="0"/>
              <a:t> Indonesia </a:t>
            </a:r>
            <a:r>
              <a:rPr lang="en-US" dirty="0" err="1"/>
              <a:t>dengan</a:t>
            </a:r>
            <a:r>
              <a:rPr lang="en-US" dirty="0"/>
              <a:t> </a:t>
            </a:r>
            <a:r>
              <a:rPr lang="en-US" dirty="0" err="1"/>
              <a:t>alasan</a:t>
            </a:r>
            <a:r>
              <a:rPr lang="en-US" dirty="0"/>
              <a:t> yang </a:t>
            </a:r>
            <a:r>
              <a:rPr lang="en-US" dirty="0" err="1"/>
              <a:t>jelas</a:t>
            </a:r>
            <a:r>
              <a:rPr lang="en-US" dirty="0"/>
              <a:t> </a:t>
            </a:r>
            <a:r>
              <a:rPr lang="en-US" b="1" dirty="0">
                <a:solidFill>
                  <a:srgbClr val="800000"/>
                </a:solidFill>
              </a:rPr>
              <a:t>paling lama 3 (</a:t>
            </a:r>
            <a:r>
              <a:rPr lang="en-US" b="1" dirty="0" err="1">
                <a:solidFill>
                  <a:srgbClr val="800000"/>
                </a:solidFill>
              </a:rPr>
              <a:t>tiga</a:t>
            </a:r>
            <a:r>
              <a:rPr lang="en-US" b="1" dirty="0">
                <a:solidFill>
                  <a:srgbClr val="800000"/>
                </a:solidFill>
              </a:rPr>
              <a:t>) </a:t>
            </a:r>
            <a:r>
              <a:rPr lang="en-US" b="1" dirty="0" err="1">
                <a:solidFill>
                  <a:srgbClr val="800000"/>
                </a:solidFill>
              </a:rPr>
              <a:t>bulan</a:t>
            </a:r>
            <a:r>
              <a:rPr lang="en-US" b="1" dirty="0">
                <a:solidFill>
                  <a:srgbClr val="800000"/>
                </a:solidFill>
              </a:rPr>
              <a:t> </a:t>
            </a:r>
            <a:r>
              <a:rPr lang="en-US" b="1" dirty="0" err="1"/>
              <a:t>sejak</a:t>
            </a:r>
            <a:r>
              <a:rPr lang="en-US" b="1" dirty="0"/>
              <a:t> </a:t>
            </a:r>
            <a:r>
              <a:rPr lang="en-US" b="1" dirty="0" err="1"/>
              <a:t>Surat</a:t>
            </a:r>
            <a:r>
              <a:rPr lang="en-US" b="1" dirty="0"/>
              <a:t> </a:t>
            </a:r>
            <a:r>
              <a:rPr lang="en-US" b="1" dirty="0" err="1"/>
              <a:t>Keputusan</a:t>
            </a:r>
            <a:r>
              <a:rPr lang="en-US" b="1" dirty="0"/>
              <a:t> </a:t>
            </a:r>
            <a:r>
              <a:rPr lang="en-US" b="1" dirty="0" err="1"/>
              <a:t>Keberatan</a:t>
            </a:r>
            <a:r>
              <a:rPr lang="en-US" b="1" dirty="0"/>
              <a:t> </a:t>
            </a:r>
            <a:r>
              <a:rPr lang="en-US" b="1" dirty="0" err="1"/>
              <a:t>diterima</a:t>
            </a:r>
            <a:r>
              <a:rPr lang="en-US" dirty="0"/>
              <a:t> </a:t>
            </a:r>
            <a:r>
              <a:rPr lang="en-US" dirty="0" err="1"/>
              <a:t>dan</a:t>
            </a:r>
            <a:r>
              <a:rPr lang="en-US" dirty="0"/>
              <a:t> </a:t>
            </a:r>
            <a:r>
              <a:rPr lang="en-US" dirty="0" err="1"/>
              <a:t>dilampiri</a:t>
            </a:r>
            <a:r>
              <a:rPr lang="en-US" dirty="0"/>
              <a:t> </a:t>
            </a:r>
            <a:r>
              <a:rPr lang="en-US" dirty="0" err="1"/>
              <a:t>dengan</a:t>
            </a:r>
            <a:r>
              <a:rPr lang="en-US" dirty="0"/>
              <a:t> </a:t>
            </a:r>
            <a:r>
              <a:rPr lang="en-US" dirty="0" err="1"/>
              <a:t>salinan</a:t>
            </a:r>
            <a:r>
              <a:rPr lang="en-US" dirty="0"/>
              <a:t> </a:t>
            </a:r>
            <a:r>
              <a:rPr lang="en-US" dirty="0" err="1"/>
              <a:t>Surat</a:t>
            </a:r>
            <a:r>
              <a:rPr lang="en-US" dirty="0"/>
              <a:t> </a:t>
            </a:r>
            <a:r>
              <a:rPr lang="en-US" dirty="0" err="1"/>
              <a:t>Keputusan</a:t>
            </a:r>
            <a:r>
              <a:rPr lang="en-US" dirty="0"/>
              <a:t> </a:t>
            </a:r>
            <a:r>
              <a:rPr lang="en-US" dirty="0" err="1"/>
              <a:t>Keberatan</a:t>
            </a:r>
            <a:r>
              <a:rPr lang="en-US" dirty="0"/>
              <a:t> </a:t>
            </a:r>
            <a:r>
              <a:rPr lang="en-US" dirty="0" err="1"/>
              <a:t>tersebut</a:t>
            </a:r>
            <a:r>
              <a:rPr lang="en-US" dirty="0"/>
              <a:t>. </a:t>
            </a:r>
          </a:p>
          <a:p>
            <a:pPr marL="0" indent="0" algn="just">
              <a:buNone/>
            </a:pPr>
            <a:endParaRPr lang="en-US" dirty="0"/>
          </a:p>
        </p:txBody>
      </p:sp>
      <p:grpSp>
        <p:nvGrpSpPr>
          <p:cNvPr id="7" name="Group 6"/>
          <p:cNvGrpSpPr/>
          <p:nvPr/>
        </p:nvGrpSpPr>
        <p:grpSpPr>
          <a:xfrm>
            <a:off x="40316" y="5610558"/>
            <a:ext cx="2922851" cy="1031209"/>
            <a:chOff x="40316" y="5804861"/>
            <a:chExt cx="2922851" cy="1031209"/>
          </a:xfrm>
        </p:grpSpPr>
        <p:pic>
          <p:nvPicPr>
            <p:cNvPr id="8" name="Picture 7" descr="Makara_UI.png"/>
            <p:cNvPicPr>
              <a:picLocks noChangeAspect="1"/>
            </p:cNvPicPr>
            <p:nvPr/>
          </p:nvPicPr>
          <p:blipFill>
            <a:blip r:embed="rId2">
              <a:duotone>
                <a:prstClr val="black"/>
                <a:srgbClr val="67686A">
                  <a:tint val="45000"/>
                  <a:satMod val="400000"/>
                </a:srgbClr>
              </a:duotone>
              <a:extLs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9" name="TextBox 8"/>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Tree>
    <p:extLst>
      <p:ext uri="{BB962C8B-B14F-4D97-AF65-F5344CB8AC3E}">
        <p14:creationId xmlns:p14="http://schemas.microsoft.com/office/powerpoint/2010/main" val="28131696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82207" y="274638"/>
            <a:ext cx="8587145" cy="6336454"/>
            <a:chOff x="282207" y="274638"/>
            <a:chExt cx="8587145" cy="6336454"/>
          </a:xfrm>
        </p:grpSpPr>
        <p:sp>
          <p:nvSpPr>
            <p:cNvPr id="5" name="Rectangle 4"/>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b="1" dirty="0" err="1" smtClean="0"/>
              <a:t>Pembahasan</a:t>
            </a:r>
            <a:r>
              <a:rPr lang="en-US" b="1" dirty="0" smtClean="0"/>
              <a:t> 4</a:t>
            </a:r>
            <a:endParaRPr lang="en-US" dirty="0"/>
          </a:p>
        </p:txBody>
      </p:sp>
      <p:sp>
        <p:nvSpPr>
          <p:cNvPr id="3" name="Content Placeholder 2"/>
          <p:cNvSpPr>
            <a:spLocks noGrp="1"/>
          </p:cNvSpPr>
          <p:nvPr>
            <p:ph idx="1"/>
          </p:nvPr>
        </p:nvSpPr>
        <p:spPr>
          <a:xfrm>
            <a:off x="987720" y="1600200"/>
            <a:ext cx="7699079" cy="4525963"/>
          </a:xfrm>
        </p:spPr>
        <p:txBody>
          <a:bodyPr>
            <a:normAutofit fontScale="92500" lnSpcReduction="20000"/>
          </a:bodyPr>
          <a:lstStyle/>
          <a:p>
            <a:pPr marL="0" indent="0" algn="just">
              <a:buNone/>
            </a:pPr>
            <a:r>
              <a:rPr lang="en-US" dirty="0" err="1" smtClean="0"/>
              <a:t>Jika</a:t>
            </a:r>
            <a:r>
              <a:rPr lang="en-US" dirty="0" smtClean="0"/>
              <a:t> </a:t>
            </a:r>
            <a:r>
              <a:rPr lang="en-US" dirty="0" err="1" smtClean="0"/>
              <a:t>kita</a:t>
            </a:r>
            <a:r>
              <a:rPr lang="en-US" dirty="0" smtClean="0"/>
              <a:t> </a:t>
            </a:r>
            <a:r>
              <a:rPr lang="en-US" dirty="0" err="1" smtClean="0"/>
              <a:t>hitung</a:t>
            </a:r>
            <a:r>
              <a:rPr lang="en-US" dirty="0" smtClean="0"/>
              <a:t>, </a:t>
            </a:r>
            <a:r>
              <a:rPr lang="en-US" dirty="0" err="1" smtClean="0"/>
              <a:t>dimulai</a:t>
            </a:r>
            <a:r>
              <a:rPr lang="en-US" dirty="0" smtClean="0"/>
              <a:t> </a:t>
            </a:r>
            <a:r>
              <a:rPr lang="en-US" dirty="0" err="1" smtClean="0"/>
              <a:t>dari</a:t>
            </a:r>
            <a:r>
              <a:rPr lang="en-US" dirty="0" smtClean="0"/>
              <a:t> </a:t>
            </a:r>
            <a:r>
              <a:rPr lang="en-US" dirty="0" err="1" smtClean="0"/>
              <a:t>tanggal</a:t>
            </a:r>
            <a:r>
              <a:rPr lang="en-US" dirty="0" smtClean="0"/>
              <a:t> </a:t>
            </a:r>
            <a:r>
              <a:rPr lang="en-US" dirty="0" err="1" smtClean="0"/>
              <a:t>terbitnya</a:t>
            </a:r>
            <a:r>
              <a:rPr lang="en-US" dirty="0" smtClean="0"/>
              <a:t> SK </a:t>
            </a:r>
            <a:r>
              <a:rPr lang="en-US" dirty="0" err="1" smtClean="0"/>
              <a:t>Keberatan</a:t>
            </a:r>
            <a:r>
              <a:rPr lang="en-US" dirty="0" smtClean="0"/>
              <a:t> </a:t>
            </a:r>
            <a:r>
              <a:rPr lang="en-US" dirty="0" err="1" smtClean="0"/>
              <a:t>adalah</a:t>
            </a:r>
            <a:r>
              <a:rPr lang="en-US" dirty="0" smtClean="0"/>
              <a:t> 25 April 2012 </a:t>
            </a:r>
            <a:r>
              <a:rPr lang="en-US" dirty="0" err="1" smtClean="0"/>
              <a:t>sampai</a:t>
            </a:r>
            <a:r>
              <a:rPr lang="en-US" dirty="0" smtClean="0"/>
              <a:t> </a:t>
            </a:r>
            <a:r>
              <a:rPr lang="en-US" dirty="0" err="1" smtClean="0"/>
              <a:t>tanggal</a:t>
            </a:r>
            <a:r>
              <a:rPr lang="en-US" dirty="0" smtClean="0"/>
              <a:t> </a:t>
            </a:r>
            <a:r>
              <a:rPr lang="en-US" dirty="0" err="1" smtClean="0"/>
              <a:t>asumsi</a:t>
            </a:r>
            <a:r>
              <a:rPr lang="en-US" dirty="0" smtClean="0"/>
              <a:t> </a:t>
            </a:r>
            <a:r>
              <a:rPr lang="en-US" dirty="0" err="1" smtClean="0"/>
              <a:t>ketika</a:t>
            </a:r>
            <a:r>
              <a:rPr lang="en-US" dirty="0" smtClean="0"/>
              <a:t> PT KA </a:t>
            </a:r>
            <a:r>
              <a:rPr lang="en-US" dirty="0" err="1" smtClean="0"/>
              <a:t>menyampaikan</a:t>
            </a:r>
            <a:r>
              <a:rPr lang="en-US" dirty="0" smtClean="0"/>
              <a:t> </a:t>
            </a:r>
            <a:r>
              <a:rPr lang="en-US" dirty="0" err="1" smtClean="0"/>
              <a:t>Surat</a:t>
            </a:r>
            <a:r>
              <a:rPr lang="en-US" dirty="0" smtClean="0"/>
              <a:t> </a:t>
            </a:r>
            <a:r>
              <a:rPr lang="en-US" dirty="0" err="1" smtClean="0"/>
              <a:t>permohonan</a:t>
            </a:r>
            <a:r>
              <a:rPr lang="en-US" dirty="0" smtClean="0"/>
              <a:t> banding </a:t>
            </a:r>
            <a:r>
              <a:rPr lang="en-US" dirty="0" err="1" smtClean="0"/>
              <a:t>pada</a:t>
            </a:r>
            <a:r>
              <a:rPr lang="en-US" dirty="0" smtClean="0"/>
              <a:t> </a:t>
            </a:r>
            <a:r>
              <a:rPr lang="en-US" dirty="0" err="1" smtClean="0"/>
              <a:t>tanggal</a:t>
            </a:r>
            <a:r>
              <a:rPr lang="en-US" dirty="0" smtClean="0"/>
              <a:t> 10 </a:t>
            </a:r>
            <a:r>
              <a:rPr lang="en-US" dirty="0" err="1" smtClean="0"/>
              <a:t>Februari</a:t>
            </a:r>
            <a:r>
              <a:rPr lang="en-US" dirty="0" smtClean="0"/>
              <a:t> 2013, </a:t>
            </a:r>
            <a:r>
              <a:rPr lang="en-US" dirty="0" err="1" smtClean="0"/>
              <a:t>terdapat</a:t>
            </a:r>
            <a:r>
              <a:rPr lang="en-US" dirty="0" smtClean="0"/>
              <a:t> </a:t>
            </a:r>
            <a:r>
              <a:rPr lang="en-US" dirty="0" err="1" smtClean="0"/>
              <a:t>jarak</a:t>
            </a:r>
            <a:r>
              <a:rPr lang="en-US" dirty="0" smtClean="0"/>
              <a:t> </a:t>
            </a:r>
            <a:r>
              <a:rPr lang="en-US" dirty="0" err="1" smtClean="0"/>
              <a:t>waktu</a:t>
            </a:r>
            <a:r>
              <a:rPr lang="en-US" dirty="0" smtClean="0"/>
              <a:t> </a:t>
            </a:r>
            <a:r>
              <a:rPr lang="en-US" dirty="0" err="1" smtClean="0"/>
              <a:t>sebanyak</a:t>
            </a:r>
            <a:r>
              <a:rPr lang="en-US" dirty="0" smtClean="0"/>
              <a:t> </a:t>
            </a:r>
            <a:r>
              <a:rPr lang="en-US" dirty="0" err="1" smtClean="0"/>
              <a:t>lebih</a:t>
            </a:r>
            <a:r>
              <a:rPr lang="en-US" dirty="0" smtClean="0"/>
              <a:t> </a:t>
            </a:r>
            <a:r>
              <a:rPr lang="en-US" dirty="0" err="1" smtClean="0"/>
              <a:t>kurang</a:t>
            </a:r>
            <a:r>
              <a:rPr lang="en-US" dirty="0" smtClean="0"/>
              <a:t> </a:t>
            </a:r>
            <a:r>
              <a:rPr lang="en-US" b="1" dirty="0" smtClean="0"/>
              <a:t>11 </a:t>
            </a:r>
            <a:r>
              <a:rPr lang="en-US" b="1" dirty="0" err="1" smtClean="0"/>
              <a:t>bulan</a:t>
            </a:r>
            <a:r>
              <a:rPr lang="en-US" dirty="0" smtClean="0"/>
              <a:t>, </a:t>
            </a:r>
            <a:r>
              <a:rPr lang="en-US" dirty="0" err="1" smtClean="0"/>
              <a:t>ini</a:t>
            </a:r>
            <a:r>
              <a:rPr lang="en-US" dirty="0" smtClean="0"/>
              <a:t> </a:t>
            </a:r>
            <a:r>
              <a:rPr lang="en-US" dirty="0" err="1" smtClean="0"/>
              <a:t>menunjukkan</a:t>
            </a:r>
            <a:r>
              <a:rPr lang="en-US" dirty="0" smtClean="0"/>
              <a:t> </a:t>
            </a:r>
            <a:r>
              <a:rPr lang="en-US" dirty="0" err="1" smtClean="0"/>
              <a:t>tidak</a:t>
            </a:r>
            <a:r>
              <a:rPr lang="en-US" dirty="0" smtClean="0"/>
              <a:t> </a:t>
            </a:r>
            <a:r>
              <a:rPr lang="en-US" dirty="0" err="1" smtClean="0"/>
              <a:t>adanya</a:t>
            </a:r>
            <a:r>
              <a:rPr lang="en-US" dirty="0" smtClean="0"/>
              <a:t> </a:t>
            </a:r>
            <a:r>
              <a:rPr lang="en-US" dirty="0" err="1" smtClean="0"/>
              <a:t>kesesuaian</a:t>
            </a:r>
            <a:r>
              <a:rPr lang="en-US" dirty="0" smtClean="0"/>
              <a:t> </a:t>
            </a:r>
            <a:r>
              <a:rPr lang="en-US" dirty="0" err="1" smtClean="0"/>
              <a:t>dengan</a:t>
            </a:r>
            <a:r>
              <a:rPr lang="en-US" dirty="0" smtClean="0"/>
              <a:t> </a:t>
            </a:r>
            <a:r>
              <a:rPr lang="en-US" dirty="0" err="1" smtClean="0"/>
              <a:t>Pasal</a:t>
            </a:r>
            <a:r>
              <a:rPr lang="en-US" dirty="0" smtClean="0"/>
              <a:t> 27 </a:t>
            </a:r>
            <a:r>
              <a:rPr lang="en-US" dirty="0" err="1" smtClean="0"/>
              <a:t>ayat</a:t>
            </a:r>
            <a:r>
              <a:rPr lang="en-US" dirty="0" smtClean="0"/>
              <a:t> (3), </a:t>
            </a:r>
            <a:r>
              <a:rPr lang="en-US" dirty="0" err="1" smtClean="0"/>
              <a:t>sehingga</a:t>
            </a:r>
            <a:r>
              <a:rPr lang="en-US" dirty="0" smtClean="0"/>
              <a:t> </a:t>
            </a:r>
            <a:r>
              <a:rPr lang="en-US" b="1" dirty="0" err="1" smtClean="0"/>
              <a:t>Konsekuensinya</a:t>
            </a:r>
            <a:r>
              <a:rPr lang="en-US" b="1" dirty="0" smtClean="0"/>
              <a:t> </a:t>
            </a:r>
            <a:r>
              <a:rPr lang="en-US" b="1" dirty="0" err="1" smtClean="0"/>
              <a:t>adalah</a:t>
            </a:r>
            <a:r>
              <a:rPr lang="en-US" b="1" dirty="0" smtClean="0"/>
              <a:t> </a:t>
            </a:r>
            <a:r>
              <a:rPr lang="en-US" b="1" dirty="0" err="1" smtClean="0"/>
              <a:t>Permohonan</a:t>
            </a:r>
            <a:r>
              <a:rPr lang="en-US" b="1" dirty="0" smtClean="0"/>
              <a:t> banding </a:t>
            </a:r>
            <a:r>
              <a:rPr lang="en-US" b="1" dirty="0" err="1" smtClean="0"/>
              <a:t>tidak</a:t>
            </a:r>
            <a:r>
              <a:rPr lang="en-US" b="1" dirty="0" smtClean="0"/>
              <a:t> </a:t>
            </a:r>
            <a:r>
              <a:rPr lang="en-US" b="1" dirty="0" err="1" smtClean="0"/>
              <a:t>dapat</a:t>
            </a:r>
            <a:r>
              <a:rPr lang="en-US" b="1" dirty="0" smtClean="0"/>
              <a:t> di </a:t>
            </a:r>
            <a:r>
              <a:rPr lang="en-US" b="1" dirty="0" err="1" smtClean="0"/>
              <a:t>pertimbangkan</a:t>
            </a:r>
            <a:r>
              <a:rPr lang="en-US" b="1" dirty="0" smtClean="0"/>
              <a:t> </a:t>
            </a:r>
            <a:r>
              <a:rPr lang="en-US" b="1" dirty="0" err="1" smtClean="0"/>
              <a:t>dan</a:t>
            </a:r>
            <a:r>
              <a:rPr lang="en-US" b="1" dirty="0" smtClean="0"/>
              <a:t> WP </a:t>
            </a:r>
            <a:r>
              <a:rPr lang="en-US" b="1" dirty="0" err="1" smtClean="0"/>
              <a:t>dianggap</a:t>
            </a:r>
            <a:r>
              <a:rPr lang="en-US" b="1" dirty="0" smtClean="0"/>
              <a:t> </a:t>
            </a:r>
            <a:r>
              <a:rPr lang="en-US" b="1" dirty="0" err="1" smtClean="0"/>
              <a:t>setuju</a:t>
            </a:r>
            <a:r>
              <a:rPr lang="en-US" b="1" dirty="0" smtClean="0"/>
              <a:t> </a:t>
            </a:r>
            <a:r>
              <a:rPr lang="en-US" b="1" dirty="0" err="1" smtClean="0"/>
              <a:t>dengan</a:t>
            </a:r>
            <a:r>
              <a:rPr lang="en-US" b="1" dirty="0" smtClean="0"/>
              <a:t> SK </a:t>
            </a:r>
            <a:r>
              <a:rPr lang="en-US" b="1" dirty="0" err="1" smtClean="0"/>
              <a:t>Keberatan</a:t>
            </a:r>
            <a:r>
              <a:rPr lang="en-US" b="1" dirty="0" smtClean="0"/>
              <a:t> yang </a:t>
            </a:r>
            <a:r>
              <a:rPr lang="en-US" b="1" dirty="0" err="1" smtClean="0"/>
              <a:t>diterbitkan</a:t>
            </a:r>
            <a:r>
              <a:rPr lang="en-US" b="1" dirty="0" smtClean="0"/>
              <a:t>.</a:t>
            </a:r>
          </a:p>
          <a:p>
            <a:pPr marL="0" indent="0" algn="just">
              <a:buNone/>
            </a:pPr>
            <a:endParaRPr lang="en-US" dirty="0"/>
          </a:p>
        </p:txBody>
      </p:sp>
      <p:grpSp>
        <p:nvGrpSpPr>
          <p:cNvPr id="7" name="Group 6"/>
          <p:cNvGrpSpPr/>
          <p:nvPr/>
        </p:nvGrpSpPr>
        <p:grpSpPr>
          <a:xfrm>
            <a:off x="40316" y="5610558"/>
            <a:ext cx="2922851" cy="1031209"/>
            <a:chOff x="40316" y="5804861"/>
            <a:chExt cx="2922851" cy="1031209"/>
          </a:xfrm>
        </p:grpSpPr>
        <p:pic>
          <p:nvPicPr>
            <p:cNvPr id="8" name="Picture 7" descr="Makara_UI.png"/>
            <p:cNvPicPr>
              <a:picLocks noChangeAspect="1"/>
            </p:cNvPicPr>
            <p:nvPr/>
          </p:nvPicPr>
          <p:blipFill>
            <a:blip r:embed="rId2">
              <a:duotone>
                <a:prstClr val="black"/>
                <a:srgbClr val="67686A">
                  <a:tint val="45000"/>
                  <a:satMod val="400000"/>
                </a:srgbClr>
              </a:duotone>
              <a:extLst>
                <a:ext uri="{BEBA8EAE-BF5A-486C-A8C5-ECC9F3942E4B}">
                  <a14:imgProps xmlns:a14="http://schemas.microsoft.com/office/drawing/2010/main">
                    <a14:imgLayer r:embed="rId3">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9" name="TextBox 8"/>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Tree>
    <p:extLst>
      <p:ext uri="{BB962C8B-B14F-4D97-AF65-F5344CB8AC3E}">
        <p14:creationId xmlns:p14="http://schemas.microsoft.com/office/powerpoint/2010/main" val="28131696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82207" y="274638"/>
            <a:ext cx="8587145" cy="6336454"/>
            <a:chOff x="282207" y="274638"/>
            <a:chExt cx="8587145" cy="6336454"/>
          </a:xfrm>
        </p:grpSpPr>
        <p:sp>
          <p:nvSpPr>
            <p:cNvPr id="5" name="Rectangle 4"/>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b="1" dirty="0" err="1" smtClean="0"/>
              <a:t>Pembahasan</a:t>
            </a:r>
            <a:r>
              <a:rPr lang="en-US" b="1" dirty="0" smtClean="0"/>
              <a:t> 4</a:t>
            </a:r>
            <a:endParaRPr lang="en-US" dirty="0"/>
          </a:p>
        </p:txBody>
      </p:sp>
      <p:sp>
        <p:nvSpPr>
          <p:cNvPr id="3" name="Content Placeholder 2"/>
          <p:cNvSpPr>
            <a:spLocks noGrp="1"/>
          </p:cNvSpPr>
          <p:nvPr>
            <p:ph idx="1"/>
          </p:nvPr>
        </p:nvSpPr>
        <p:spPr>
          <a:xfrm>
            <a:off x="987720" y="1600200"/>
            <a:ext cx="7699079" cy="4525963"/>
          </a:xfrm>
        </p:spPr>
        <p:txBody>
          <a:bodyPr>
            <a:normAutofit/>
          </a:bodyPr>
          <a:lstStyle/>
          <a:p>
            <a:pPr marL="0" indent="0" algn="just">
              <a:buNone/>
            </a:pPr>
            <a:r>
              <a:rPr lang="en-US" dirty="0" err="1" smtClean="0"/>
              <a:t>Dalam</a:t>
            </a:r>
            <a:r>
              <a:rPr lang="en-US" dirty="0" smtClean="0"/>
              <a:t> </a:t>
            </a:r>
            <a:r>
              <a:rPr lang="en-US" dirty="0" err="1" smtClean="0"/>
              <a:t>hal</a:t>
            </a:r>
            <a:r>
              <a:rPr lang="en-US" dirty="0" smtClean="0"/>
              <a:t> </a:t>
            </a:r>
            <a:r>
              <a:rPr lang="en-US" dirty="0" err="1" smtClean="0"/>
              <a:t>dianggap</a:t>
            </a:r>
            <a:r>
              <a:rPr lang="en-US" dirty="0" smtClean="0"/>
              <a:t> </a:t>
            </a:r>
            <a:r>
              <a:rPr lang="en-US" dirty="0" err="1" smtClean="0"/>
              <a:t>disetujuinya</a:t>
            </a:r>
            <a:r>
              <a:rPr lang="en-US" dirty="0" smtClean="0"/>
              <a:t> </a:t>
            </a:r>
            <a:r>
              <a:rPr lang="en-US" dirty="0" err="1" smtClean="0"/>
              <a:t>hasil</a:t>
            </a:r>
            <a:r>
              <a:rPr lang="en-US" dirty="0" smtClean="0"/>
              <a:t> SK </a:t>
            </a:r>
            <a:r>
              <a:rPr lang="en-US" dirty="0" err="1" smtClean="0"/>
              <a:t>Keberatan</a:t>
            </a:r>
            <a:r>
              <a:rPr lang="en-US" dirty="0" smtClean="0"/>
              <a:t> </a:t>
            </a:r>
            <a:r>
              <a:rPr lang="en-US" dirty="0" err="1" smtClean="0"/>
              <a:t>oleh</a:t>
            </a:r>
            <a:r>
              <a:rPr lang="en-US" dirty="0" smtClean="0"/>
              <a:t> PT KA, </a:t>
            </a:r>
            <a:r>
              <a:rPr lang="en-US" dirty="0" err="1" smtClean="0"/>
              <a:t>maka</a:t>
            </a:r>
            <a:r>
              <a:rPr lang="en-US" dirty="0" smtClean="0"/>
              <a:t> </a:t>
            </a:r>
            <a:r>
              <a:rPr lang="en-US" dirty="0" err="1" smtClean="0"/>
              <a:t>untuk</a:t>
            </a:r>
            <a:r>
              <a:rPr lang="en-US" dirty="0" smtClean="0"/>
              <a:t> PT KA </a:t>
            </a:r>
            <a:r>
              <a:rPr lang="en-US" dirty="0" err="1" smtClean="0"/>
              <a:t>dikenai</a:t>
            </a:r>
            <a:r>
              <a:rPr lang="en-US" dirty="0" smtClean="0"/>
              <a:t> </a:t>
            </a:r>
            <a:r>
              <a:rPr lang="en-US" b="1" dirty="0" err="1" smtClean="0"/>
              <a:t>sanksi</a:t>
            </a:r>
            <a:r>
              <a:rPr lang="en-US" b="1" dirty="0" smtClean="0"/>
              <a:t> </a:t>
            </a:r>
            <a:r>
              <a:rPr lang="en-US" b="1" dirty="0" err="1" smtClean="0"/>
              <a:t>administrasi</a:t>
            </a:r>
            <a:r>
              <a:rPr lang="en-US" b="1" dirty="0" smtClean="0"/>
              <a:t> </a:t>
            </a:r>
            <a:r>
              <a:rPr lang="en-US" b="1" dirty="0" err="1" smtClean="0"/>
              <a:t>berupa</a:t>
            </a:r>
            <a:r>
              <a:rPr lang="en-US" b="1" dirty="0" smtClean="0"/>
              <a:t> </a:t>
            </a:r>
            <a:r>
              <a:rPr lang="en-US" b="1" dirty="0" err="1" smtClean="0"/>
              <a:t>denda</a:t>
            </a:r>
            <a:r>
              <a:rPr lang="en-US" b="1" dirty="0" smtClean="0"/>
              <a:t> </a:t>
            </a:r>
            <a:r>
              <a:rPr lang="en-US" b="1" dirty="0" err="1" smtClean="0"/>
              <a:t>sebesar</a:t>
            </a:r>
            <a:r>
              <a:rPr lang="en-US" b="1" dirty="0" smtClean="0"/>
              <a:t> 50%</a:t>
            </a:r>
            <a:r>
              <a:rPr lang="en-US" dirty="0" smtClean="0"/>
              <a:t> (lima </a:t>
            </a:r>
            <a:r>
              <a:rPr lang="en-US" dirty="0" err="1" smtClean="0"/>
              <a:t>puluh</a:t>
            </a:r>
            <a:r>
              <a:rPr lang="en-US" dirty="0" smtClean="0"/>
              <a:t> </a:t>
            </a:r>
            <a:r>
              <a:rPr lang="en-US" dirty="0" err="1" smtClean="0"/>
              <a:t>persen</a:t>
            </a:r>
            <a:r>
              <a:rPr lang="en-US" dirty="0" smtClean="0"/>
              <a:t>) </a:t>
            </a:r>
            <a:r>
              <a:rPr lang="en-US" dirty="0" err="1" smtClean="0"/>
              <a:t>dari</a:t>
            </a:r>
            <a:r>
              <a:rPr lang="en-US" dirty="0" smtClean="0"/>
              <a:t> </a:t>
            </a:r>
            <a:r>
              <a:rPr lang="en-US" dirty="0" err="1" smtClean="0"/>
              <a:t>jumlah</a:t>
            </a:r>
            <a:r>
              <a:rPr lang="en-US" dirty="0" smtClean="0"/>
              <a:t> </a:t>
            </a:r>
            <a:r>
              <a:rPr lang="en-US" dirty="0" err="1" smtClean="0"/>
              <a:t>pajak</a:t>
            </a:r>
            <a:r>
              <a:rPr lang="en-US" dirty="0" smtClean="0"/>
              <a:t> </a:t>
            </a:r>
            <a:r>
              <a:rPr lang="en-US" dirty="0" err="1" smtClean="0"/>
              <a:t>berdasarkan</a:t>
            </a:r>
            <a:r>
              <a:rPr lang="en-US" dirty="0" smtClean="0"/>
              <a:t> </a:t>
            </a:r>
            <a:r>
              <a:rPr lang="en-US" dirty="0" err="1" smtClean="0"/>
              <a:t>Keputusan</a:t>
            </a:r>
            <a:r>
              <a:rPr lang="en-US" dirty="0" smtClean="0"/>
              <a:t> </a:t>
            </a:r>
            <a:r>
              <a:rPr lang="en-US" dirty="0" err="1" smtClean="0"/>
              <a:t>Keberatan</a:t>
            </a:r>
            <a:r>
              <a:rPr lang="en-US" dirty="0" smtClean="0"/>
              <a:t> </a:t>
            </a:r>
            <a:r>
              <a:rPr lang="en-US" dirty="0" err="1" smtClean="0"/>
              <a:t>dikurangi</a:t>
            </a:r>
            <a:r>
              <a:rPr lang="en-US" dirty="0" smtClean="0"/>
              <a:t> </a:t>
            </a:r>
            <a:r>
              <a:rPr lang="en-US" dirty="0" err="1" smtClean="0"/>
              <a:t>dengan</a:t>
            </a:r>
            <a:r>
              <a:rPr lang="en-US" dirty="0" smtClean="0"/>
              <a:t> </a:t>
            </a:r>
            <a:r>
              <a:rPr lang="en-US" dirty="0" err="1" smtClean="0"/>
              <a:t>pembayaran</a:t>
            </a:r>
            <a:r>
              <a:rPr lang="en-US" dirty="0" smtClean="0"/>
              <a:t> </a:t>
            </a:r>
            <a:r>
              <a:rPr lang="en-US" dirty="0" err="1" smtClean="0"/>
              <a:t>pajak</a:t>
            </a:r>
            <a:r>
              <a:rPr lang="en-US" dirty="0" smtClean="0"/>
              <a:t> yang </a:t>
            </a:r>
            <a:r>
              <a:rPr lang="en-US" dirty="0" err="1" smtClean="0"/>
              <a:t>telah</a:t>
            </a:r>
            <a:r>
              <a:rPr lang="en-US" dirty="0" smtClean="0"/>
              <a:t> </a:t>
            </a:r>
            <a:r>
              <a:rPr lang="en-US" dirty="0" err="1" smtClean="0"/>
              <a:t>dibayar</a:t>
            </a:r>
            <a:r>
              <a:rPr lang="en-US" dirty="0" smtClean="0"/>
              <a:t> </a:t>
            </a:r>
            <a:r>
              <a:rPr lang="en-US" dirty="0" err="1" smtClean="0"/>
              <a:t>sebelum</a:t>
            </a:r>
            <a:r>
              <a:rPr lang="en-US" dirty="0" smtClean="0"/>
              <a:t> </a:t>
            </a:r>
            <a:r>
              <a:rPr lang="en-US" dirty="0" err="1" smtClean="0"/>
              <a:t>mengajukan</a:t>
            </a:r>
            <a:r>
              <a:rPr lang="en-US" dirty="0" smtClean="0"/>
              <a:t> </a:t>
            </a:r>
            <a:r>
              <a:rPr lang="en-US" dirty="0" err="1" smtClean="0"/>
              <a:t>keberatan</a:t>
            </a:r>
            <a:r>
              <a:rPr lang="en-US" dirty="0"/>
              <a:t> </a:t>
            </a:r>
            <a:r>
              <a:rPr lang="en-US" dirty="0" err="1" smtClean="0"/>
              <a:t>sesuai</a:t>
            </a:r>
            <a:r>
              <a:rPr lang="en-US" dirty="0" smtClean="0"/>
              <a:t> </a:t>
            </a:r>
            <a:r>
              <a:rPr lang="en-US" dirty="0" err="1" smtClean="0"/>
              <a:t>dengan</a:t>
            </a:r>
            <a:r>
              <a:rPr lang="en-US" dirty="0" smtClean="0"/>
              <a:t> </a:t>
            </a:r>
            <a:r>
              <a:rPr lang="en-US" dirty="0" err="1" smtClean="0"/>
              <a:t>pasal</a:t>
            </a:r>
            <a:r>
              <a:rPr lang="en-US" dirty="0" smtClean="0"/>
              <a:t> 25 </a:t>
            </a:r>
            <a:r>
              <a:rPr lang="en-US" dirty="0" err="1" smtClean="0"/>
              <a:t>ayat</a:t>
            </a:r>
            <a:r>
              <a:rPr lang="en-US" dirty="0" smtClean="0"/>
              <a:t>  (9).</a:t>
            </a:r>
          </a:p>
          <a:p>
            <a:pPr marL="0" indent="0" algn="just">
              <a:buNone/>
            </a:pPr>
            <a:endParaRPr lang="en-US" dirty="0" smtClean="0"/>
          </a:p>
          <a:p>
            <a:pPr marL="0" indent="0" algn="just">
              <a:buNone/>
            </a:pPr>
            <a:endParaRPr lang="en-US" dirty="0" smtClean="0"/>
          </a:p>
          <a:p>
            <a:pPr marL="0" indent="0" algn="just">
              <a:buNone/>
            </a:pPr>
            <a:endParaRPr lang="en-US" dirty="0" err="1" smtClean="0"/>
          </a:p>
        </p:txBody>
      </p:sp>
      <p:grpSp>
        <p:nvGrpSpPr>
          <p:cNvPr id="7" name="Group 6"/>
          <p:cNvGrpSpPr/>
          <p:nvPr/>
        </p:nvGrpSpPr>
        <p:grpSpPr>
          <a:xfrm>
            <a:off x="40316" y="5610558"/>
            <a:ext cx="2922851" cy="1031209"/>
            <a:chOff x="40316" y="5804861"/>
            <a:chExt cx="2922851" cy="1031209"/>
          </a:xfrm>
        </p:grpSpPr>
        <p:pic>
          <p:nvPicPr>
            <p:cNvPr id="8" name="Picture 7" descr="Makara_UI.png"/>
            <p:cNvPicPr>
              <a:picLocks noChangeAspect="1"/>
            </p:cNvPicPr>
            <p:nvPr/>
          </p:nvPicPr>
          <p:blipFill>
            <a:blip r:embed="rId2">
              <a:duotone>
                <a:prstClr val="black"/>
                <a:srgbClr val="67686A">
                  <a:tint val="45000"/>
                  <a:satMod val="400000"/>
                </a:srgbClr>
              </a:duotone>
              <a:extLst>
                <a:ext uri="{BEBA8EAE-BF5A-486C-A8C5-ECC9F3942E4B}">
                  <a14:imgProps xmlns:a14="http://schemas.microsoft.com/office/drawing/2010/main">
                    <a14:imgLayer r:embed="rId3">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9" name="TextBox 8"/>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Tree>
    <p:extLst>
      <p:ext uri="{BB962C8B-B14F-4D97-AF65-F5344CB8AC3E}">
        <p14:creationId xmlns:p14="http://schemas.microsoft.com/office/powerpoint/2010/main" val="40514994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282207" y="274638"/>
            <a:ext cx="8587145" cy="6336454"/>
            <a:chOff x="282207" y="274638"/>
            <a:chExt cx="8587145" cy="6336454"/>
          </a:xfrm>
        </p:grpSpPr>
        <p:sp>
          <p:nvSpPr>
            <p:cNvPr id="9" name="Rectangle 8"/>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b="1" dirty="0" err="1" smtClean="0"/>
              <a:t>Bahan</a:t>
            </a:r>
            <a:r>
              <a:rPr lang="en-US" b="1" dirty="0" smtClean="0"/>
              <a:t> </a:t>
            </a:r>
            <a:r>
              <a:rPr lang="en-US" b="1" dirty="0" err="1" smtClean="0"/>
              <a:t>Diskusi</a:t>
            </a:r>
            <a:r>
              <a:rPr lang="en-US" b="1" dirty="0" smtClean="0"/>
              <a:t> 5</a:t>
            </a:r>
            <a:endParaRPr lang="en-US" b="1" dirty="0"/>
          </a:p>
        </p:txBody>
      </p:sp>
      <p:sp>
        <p:nvSpPr>
          <p:cNvPr id="3" name="Content Placeholder 2"/>
          <p:cNvSpPr>
            <a:spLocks noGrp="1"/>
          </p:cNvSpPr>
          <p:nvPr>
            <p:ph idx="1"/>
          </p:nvPr>
        </p:nvSpPr>
        <p:spPr/>
        <p:txBody>
          <a:bodyPr>
            <a:normAutofit/>
          </a:bodyPr>
          <a:lstStyle/>
          <a:p>
            <a:pPr marL="0" lvl="0" indent="0" algn="just">
              <a:buNone/>
            </a:pPr>
            <a:r>
              <a:rPr lang="id-ID" dirty="0" smtClean="0"/>
              <a:t>Menurut Anda, apakah keputusan PT KA untuk tidak membayar pajak apapun terkait PPh Badan tahun 2010 sebelum mengajukan banding dapat dibenarkan? </a:t>
            </a:r>
            <a:endParaRPr lang="en-US" dirty="0" smtClean="0"/>
          </a:p>
          <a:p>
            <a:pPr algn="just"/>
            <a:endParaRPr lang="en-US" dirty="0" smtClean="0"/>
          </a:p>
          <a:p>
            <a:pPr marL="0" indent="0" algn="just">
              <a:buNone/>
            </a:pPr>
            <a:endParaRPr lang="en-US" dirty="0"/>
          </a:p>
        </p:txBody>
      </p:sp>
      <p:grpSp>
        <p:nvGrpSpPr>
          <p:cNvPr id="11" name="Group 10"/>
          <p:cNvGrpSpPr/>
          <p:nvPr/>
        </p:nvGrpSpPr>
        <p:grpSpPr>
          <a:xfrm>
            <a:off x="40316" y="5610558"/>
            <a:ext cx="2922851" cy="1031209"/>
            <a:chOff x="40316" y="5804861"/>
            <a:chExt cx="2922851" cy="1031209"/>
          </a:xfrm>
        </p:grpSpPr>
        <p:pic>
          <p:nvPicPr>
            <p:cNvPr id="12" name="Picture 11" descr="Makara_UI.png"/>
            <p:cNvPicPr>
              <a:picLocks noChangeAspect="1"/>
            </p:cNvPicPr>
            <p:nvPr/>
          </p:nvPicPr>
          <p:blipFill>
            <a:blip r:embed="rId2">
              <a:duotone>
                <a:prstClr val="black"/>
                <a:srgbClr val="67686A">
                  <a:tint val="45000"/>
                  <a:satMod val="400000"/>
                </a:srgbClr>
              </a:duotone>
              <a:extLs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13" name="TextBox 12"/>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Tree>
    <p:extLst>
      <p:ext uri="{BB962C8B-B14F-4D97-AF65-F5344CB8AC3E}">
        <p14:creationId xmlns:p14="http://schemas.microsoft.com/office/powerpoint/2010/main" val="1539392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82207" y="274638"/>
            <a:ext cx="8587145" cy="6336454"/>
            <a:chOff x="282207" y="274638"/>
            <a:chExt cx="8587145" cy="6336454"/>
          </a:xfrm>
        </p:grpSpPr>
        <p:sp>
          <p:nvSpPr>
            <p:cNvPr id="5" name="Rectangle 4"/>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b="1" dirty="0" err="1" smtClean="0"/>
              <a:t>Pembahasan</a:t>
            </a:r>
            <a:r>
              <a:rPr lang="en-US" b="1" dirty="0" smtClean="0"/>
              <a:t> 5</a:t>
            </a:r>
            <a:endParaRPr lang="en-US" dirty="0"/>
          </a:p>
        </p:txBody>
      </p:sp>
      <p:sp>
        <p:nvSpPr>
          <p:cNvPr id="3" name="Content Placeholder 2"/>
          <p:cNvSpPr>
            <a:spLocks noGrp="1"/>
          </p:cNvSpPr>
          <p:nvPr>
            <p:ph idx="1"/>
          </p:nvPr>
        </p:nvSpPr>
        <p:spPr/>
        <p:txBody>
          <a:bodyPr>
            <a:normAutofit fontScale="92500"/>
          </a:bodyPr>
          <a:lstStyle/>
          <a:p>
            <a:pPr marL="0" indent="0">
              <a:buFont typeface="Arial" panose="020B0604020202020204" pitchFamily="34" charset="0"/>
              <a:buNone/>
            </a:pPr>
            <a:r>
              <a:rPr lang="id-ID" dirty="0"/>
              <a:t>Dapat dibenarkan.</a:t>
            </a:r>
          </a:p>
          <a:p>
            <a:pPr marL="0" indent="0">
              <a:buFont typeface="Arial" panose="020B0604020202020204" pitchFamily="34" charset="0"/>
              <a:buNone/>
            </a:pPr>
            <a:r>
              <a:rPr lang="id-ID" dirty="0"/>
              <a:t>Pasal 27 ayat 5A menyatakan</a:t>
            </a:r>
          </a:p>
          <a:p>
            <a:r>
              <a:rPr lang="id-ID" dirty="0"/>
              <a:t>Dalam hal Wajib Pajak mengajukan banding, jangka waktu pelunasan pajak sebagaimana dimaksud dalam Pasal 9 ayat (3), ayat (3a), atau Pasal 25 ayat (7), </a:t>
            </a:r>
            <a:r>
              <a:rPr lang="sv-SE" dirty="0" err="1"/>
              <a:t>atas</a:t>
            </a:r>
            <a:r>
              <a:rPr lang="sv-SE" dirty="0"/>
              <a:t> </a:t>
            </a:r>
            <a:r>
              <a:rPr lang="sv-SE" dirty="0" err="1"/>
              <a:t>jumlah</a:t>
            </a:r>
            <a:r>
              <a:rPr lang="sv-SE" dirty="0"/>
              <a:t> </a:t>
            </a:r>
            <a:r>
              <a:rPr lang="sv-SE" dirty="0" err="1"/>
              <a:t>pajak</a:t>
            </a:r>
            <a:r>
              <a:rPr lang="sv-SE" dirty="0"/>
              <a:t> yang </a:t>
            </a:r>
            <a:r>
              <a:rPr lang="sv-SE" dirty="0" err="1"/>
              <a:t>belum</a:t>
            </a:r>
            <a:r>
              <a:rPr lang="sv-SE" dirty="0"/>
              <a:t> </a:t>
            </a:r>
            <a:r>
              <a:rPr lang="sv-SE" dirty="0" err="1"/>
              <a:t>dibayar</a:t>
            </a:r>
            <a:r>
              <a:rPr lang="sv-SE" dirty="0"/>
              <a:t> </a:t>
            </a:r>
            <a:r>
              <a:rPr lang="sv-SE" dirty="0" err="1"/>
              <a:t>pada</a:t>
            </a:r>
            <a:r>
              <a:rPr lang="sv-SE" dirty="0"/>
              <a:t> </a:t>
            </a:r>
            <a:r>
              <a:rPr lang="sv-SE" dirty="0" err="1"/>
              <a:t>saat</a:t>
            </a:r>
            <a:r>
              <a:rPr lang="sv-SE" dirty="0"/>
              <a:t> </a:t>
            </a:r>
            <a:r>
              <a:rPr lang="sv-SE" dirty="0" err="1"/>
              <a:t>pengajuan</a:t>
            </a:r>
            <a:r>
              <a:rPr lang="sv-SE" dirty="0"/>
              <a:t> </a:t>
            </a:r>
            <a:r>
              <a:rPr lang="sv-SE" dirty="0" err="1"/>
              <a:t>keberatan</a:t>
            </a:r>
            <a:r>
              <a:rPr lang="sv-SE" dirty="0"/>
              <a:t>, </a:t>
            </a:r>
            <a:r>
              <a:rPr lang="sv-SE" dirty="0" err="1"/>
              <a:t>tertangguh</a:t>
            </a:r>
            <a:r>
              <a:rPr lang="id-ID" dirty="0"/>
              <a:t> sampai dengan 1 (satu) bulan sejak tanggal penerbitan Putusan Banding. </a:t>
            </a:r>
          </a:p>
          <a:p>
            <a:pPr marL="0" indent="0">
              <a:buNone/>
            </a:pPr>
            <a:endParaRPr lang="en-US" dirty="0"/>
          </a:p>
        </p:txBody>
      </p:sp>
      <p:grpSp>
        <p:nvGrpSpPr>
          <p:cNvPr id="7" name="Group 6"/>
          <p:cNvGrpSpPr/>
          <p:nvPr/>
        </p:nvGrpSpPr>
        <p:grpSpPr>
          <a:xfrm>
            <a:off x="40316" y="5610558"/>
            <a:ext cx="2922851" cy="1031209"/>
            <a:chOff x="40316" y="5804861"/>
            <a:chExt cx="2922851" cy="1031209"/>
          </a:xfrm>
        </p:grpSpPr>
        <p:pic>
          <p:nvPicPr>
            <p:cNvPr id="8" name="Picture 7" descr="Makara_UI.png"/>
            <p:cNvPicPr>
              <a:picLocks noChangeAspect="1"/>
            </p:cNvPicPr>
            <p:nvPr/>
          </p:nvPicPr>
          <p:blipFill>
            <a:blip r:embed="rId2">
              <a:duotone>
                <a:prstClr val="black"/>
                <a:srgbClr val="67686A">
                  <a:tint val="45000"/>
                  <a:satMod val="400000"/>
                </a:srgbClr>
              </a:duotone>
              <a:extLs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9" name="TextBox 8"/>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Tree>
    <p:extLst>
      <p:ext uri="{BB962C8B-B14F-4D97-AF65-F5344CB8AC3E}">
        <p14:creationId xmlns:p14="http://schemas.microsoft.com/office/powerpoint/2010/main" val="28131696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82207" y="274638"/>
            <a:ext cx="8587145" cy="6336454"/>
            <a:chOff x="282207" y="274638"/>
            <a:chExt cx="8587145" cy="6336454"/>
          </a:xfrm>
        </p:grpSpPr>
        <p:sp>
          <p:nvSpPr>
            <p:cNvPr id="8" name="Rectangle 7"/>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b="1" dirty="0" err="1" smtClean="0"/>
              <a:t>Bahan</a:t>
            </a:r>
            <a:r>
              <a:rPr lang="en-US" b="1" dirty="0" smtClean="0"/>
              <a:t> </a:t>
            </a:r>
            <a:r>
              <a:rPr lang="en-US" b="1" dirty="0" err="1" smtClean="0"/>
              <a:t>Diskusi</a:t>
            </a:r>
            <a:r>
              <a:rPr lang="en-US" b="1" dirty="0" smtClean="0"/>
              <a:t> 6</a:t>
            </a:r>
            <a:endParaRPr lang="en-US" b="1" dirty="0"/>
          </a:p>
        </p:txBody>
      </p:sp>
      <p:sp>
        <p:nvSpPr>
          <p:cNvPr id="3" name="Content Placeholder 2"/>
          <p:cNvSpPr>
            <a:spLocks noGrp="1"/>
          </p:cNvSpPr>
          <p:nvPr>
            <p:ph idx="1"/>
          </p:nvPr>
        </p:nvSpPr>
        <p:spPr/>
        <p:txBody>
          <a:bodyPr/>
          <a:lstStyle/>
          <a:p>
            <a:pPr marL="0" lvl="0" indent="0" algn="just">
              <a:buNone/>
            </a:pPr>
            <a:r>
              <a:rPr lang="id-ID" dirty="0" smtClean="0"/>
              <a:t>Jika PT KA tidak mengajukan banding (menerima hasil surat keputusan Keberatan dari kantor pajak), berapa pajak yang masih harus dibayar oleh PT KA? Kapan PT KA harus membayar pajak terutang tersebut?</a:t>
            </a:r>
            <a:endParaRPr lang="en-US" dirty="0" smtClean="0"/>
          </a:p>
          <a:p>
            <a:pPr marL="0" indent="0" algn="just">
              <a:buNone/>
            </a:pPr>
            <a:endParaRPr lang="en-US" dirty="0"/>
          </a:p>
        </p:txBody>
      </p:sp>
      <p:grpSp>
        <p:nvGrpSpPr>
          <p:cNvPr id="10" name="Group 9"/>
          <p:cNvGrpSpPr/>
          <p:nvPr/>
        </p:nvGrpSpPr>
        <p:grpSpPr>
          <a:xfrm>
            <a:off x="40316" y="5610558"/>
            <a:ext cx="2922851" cy="1031209"/>
            <a:chOff x="40316" y="5804861"/>
            <a:chExt cx="2922851" cy="1031209"/>
          </a:xfrm>
        </p:grpSpPr>
        <p:pic>
          <p:nvPicPr>
            <p:cNvPr id="11" name="Picture 10" descr="Makara_UI.png"/>
            <p:cNvPicPr>
              <a:picLocks noChangeAspect="1"/>
            </p:cNvPicPr>
            <p:nvPr/>
          </p:nvPicPr>
          <p:blipFill>
            <a:blip r:embed="rId2">
              <a:duotone>
                <a:prstClr val="black"/>
                <a:srgbClr val="67686A">
                  <a:tint val="45000"/>
                  <a:satMod val="400000"/>
                </a:srgbClr>
              </a:duotone>
              <a:extLst>
                <a:ext uri="{BEBA8EAE-BF5A-486C-A8C5-ECC9F3942E4B}">
                  <a14:imgProps xmlns:a14="http://schemas.microsoft.com/office/drawing/2010/main">
                    <a14:imgLayer r:embed="rId3">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12" name="TextBox 11"/>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Tree>
    <p:extLst>
      <p:ext uri="{BB962C8B-B14F-4D97-AF65-F5344CB8AC3E}">
        <p14:creationId xmlns:p14="http://schemas.microsoft.com/office/powerpoint/2010/main" val="1783557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82207" y="274638"/>
            <a:ext cx="8587145" cy="6336454"/>
            <a:chOff x="282207" y="274638"/>
            <a:chExt cx="8587145" cy="6336454"/>
          </a:xfrm>
        </p:grpSpPr>
        <p:sp>
          <p:nvSpPr>
            <p:cNvPr id="5" name="Rectangle 4"/>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b="1" dirty="0" err="1" smtClean="0"/>
              <a:t>Pembahasan</a:t>
            </a:r>
            <a:r>
              <a:rPr lang="en-US" b="1" dirty="0" smtClean="0"/>
              <a:t> 6</a:t>
            </a:r>
            <a:endParaRPr lang="en-US" dirty="0"/>
          </a:p>
        </p:txBody>
      </p:sp>
      <p:grpSp>
        <p:nvGrpSpPr>
          <p:cNvPr id="7" name="Group 6"/>
          <p:cNvGrpSpPr/>
          <p:nvPr/>
        </p:nvGrpSpPr>
        <p:grpSpPr>
          <a:xfrm>
            <a:off x="40316" y="5610558"/>
            <a:ext cx="2922851" cy="1031209"/>
            <a:chOff x="40316" y="5804861"/>
            <a:chExt cx="2922851" cy="1031209"/>
          </a:xfrm>
        </p:grpSpPr>
        <p:pic>
          <p:nvPicPr>
            <p:cNvPr id="8" name="Picture 7" descr="Makara_UI.png"/>
            <p:cNvPicPr>
              <a:picLocks noChangeAspect="1"/>
            </p:cNvPicPr>
            <p:nvPr/>
          </p:nvPicPr>
          <p:blipFill>
            <a:blip r:embed="rId2">
              <a:duotone>
                <a:prstClr val="black"/>
                <a:srgbClr val="67686A">
                  <a:tint val="45000"/>
                  <a:satMod val="400000"/>
                </a:srgbClr>
              </a:duotone>
              <a:extLst>
                <a:ext uri="{BEBA8EAE-BF5A-486C-A8C5-ECC9F3942E4B}">
                  <a14:imgProps xmlns:a14="http://schemas.microsoft.com/office/drawing/2010/main">
                    <a14:imgLayer r:embed="rId3">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9" name="TextBox 8"/>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
        <p:nvSpPr>
          <p:cNvPr id="11" name="Content Placeholder 10"/>
          <p:cNvSpPr>
            <a:spLocks noGrp="1"/>
          </p:cNvSpPr>
          <p:nvPr>
            <p:ph idx="1"/>
          </p:nvPr>
        </p:nvSpPr>
        <p:spPr/>
        <p:txBody>
          <a:bodyPr/>
          <a:lstStyle/>
          <a:p>
            <a:endParaRPr lang="en-US"/>
          </a:p>
        </p:txBody>
      </p:sp>
      <p:pic>
        <p:nvPicPr>
          <p:cNvPr id="12"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7107" t="48809" r="27045" b="28969"/>
          <a:stretch/>
        </p:blipFill>
        <p:spPr bwMode="auto">
          <a:xfrm>
            <a:off x="457200" y="1600200"/>
            <a:ext cx="8343566" cy="227367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31696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82207" y="274638"/>
            <a:ext cx="8587145" cy="6336454"/>
            <a:chOff x="282207" y="274638"/>
            <a:chExt cx="8587145" cy="6336454"/>
          </a:xfrm>
        </p:grpSpPr>
        <p:sp>
          <p:nvSpPr>
            <p:cNvPr id="5" name="Rectangle 4"/>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b="1" dirty="0" err="1" smtClean="0"/>
              <a:t>Pembahasan</a:t>
            </a:r>
            <a:r>
              <a:rPr lang="en-US" b="1" dirty="0" smtClean="0"/>
              <a:t> 6</a:t>
            </a:r>
            <a:endParaRPr lang="en-US" dirty="0"/>
          </a:p>
        </p:txBody>
      </p:sp>
      <p:grpSp>
        <p:nvGrpSpPr>
          <p:cNvPr id="7" name="Group 6"/>
          <p:cNvGrpSpPr/>
          <p:nvPr/>
        </p:nvGrpSpPr>
        <p:grpSpPr>
          <a:xfrm>
            <a:off x="40316" y="5610558"/>
            <a:ext cx="2922851" cy="1031209"/>
            <a:chOff x="40316" y="5804861"/>
            <a:chExt cx="2922851" cy="1031209"/>
          </a:xfrm>
        </p:grpSpPr>
        <p:pic>
          <p:nvPicPr>
            <p:cNvPr id="8" name="Picture 7" descr="Makara_UI.png"/>
            <p:cNvPicPr>
              <a:picLocks noChangeAspect="1"/>
            </p:cNvPicPr>
            <p:nvPr/>
          </p:nvPicPr>
          <p:blipFill>
            <a:blip r:embed="rId2">
              <a:duotone>
                <a:prstClr val="black"/>
                <a:srgbClr val="67686A">
                  <a:tint val="45000"/>
                  <a:satMod val="400000"/>
                </a:srgbClr>
              </a:duotone>
              <a:extLst>
                <a:ext uri="{BEBA8EAE-BF5A-486C-A8C5-ECC9F3942E4B}">
                  <a14:imgProps xmlns:a14="http://schemas.microsoft.com/office/drawing/2010/main">
                    <a14:imgLayer r:embed="rId3">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9" name="TextBox 8"/>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pic>
        <p:nvPicPr>
          <p:cNvPr id="1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6247" t="29564" r="64526" b="53968"/>
          <a:stretch/>
        </p:blipFill>
        <p:spPr bwMode="auto">
          <a:xfrm>
            <a:off x="1982821" y="4575939"/>
            <a:ext cx="5227954" cy="165618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1" name="Content Placeholder 2"/>
          <p:cNvSpPr txBox="1">
            <a:spLocks/>
          </p:cNvSpPr>
          <p:nvPr/>
        </p:nvSpPr>
        <p:spPr>
          <a:xfrm>
            <a:off x="457199" y="1605062"/>
            <a:ext cx="8229601" cy="125273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id-ID" sz="2400" dirty="0" smtClean="0"/>
              <a:t>SKPKB PPh Badan </a:t>
            </a:r>
            <a:r>
              <a:rPr lang="en-US" sz="2400" dirty="0" smtClean="0"/>
              <a:t>N</a:t>
            </a:r>
            <a:r>
              <a:rPr lang="id-ID" sz="2400" dirty="0" smtClean="0"/>
              <a:t>o: 00041/206/02/017/12 tertanggal 5 Februari 201</a:t>
            </a:r>
            <a:r>
              <a:rPr lang="en-US" sz="2400" dirty="0" smtClean="0"/>
              <a:t>2</a:t>
            </a:r>
            <a:r>
              <a:rPr lang="id-ID" sz="2400" dirty="0" smtClean="0"/>
              <a:t> maka,</a:t>
            </a:r>
          </a:p>
        </p:txBody>
      </p:sp>
      <p:sp>
        <p:nvSpPr>
          <p:cNvPr id="12" name="Content Placeholder 2"/>
          <p:cNvSpPr txBox="1">
            <a:spLocks/>
          </p:cNvSpPr>
          <p:nvPr/>
        </p:nvSpPr>
        <p:spPr>
          <a:xfrm>
            <a:off x="457200" y="2398536"/>
            <a:ext cx="8291264" cy="2259462"/>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id-ID" sz="2400" dirty="0" smtClean="0"/>
              <a:t>Pasal 29 ayat 9</a:t>
            </a:r>
          </a:p>
          <a:p>
            <a:r>
              <a:rPr lang="id-ID" sz="2400" dirty="0" smtClean="0"/>
              <a:t>Dalam hal keberatan Wajib Pajak ditolak atau dikabulkan sebagian, Wajib Pajak dikenai sanksi administrasi berupa denda sebesar 50% (lima puluh persen) dari </a:t>
            </a:r>
            <a:r>
              <a:rPr lang="nn-NO" sz="2400" dirty="0" smtClean="0"/>
              <a:t>jumlah pajak berdasarkan keputusan keberatan dikurangi dengan pajak yang telah</a:t>
            </a:r>
            <a:r>
              <a:rPr lang="id-ID" sz="2400" dirty="0" smtClean="0"/>
              <a:t> dibayar sebelum mengajukan keberatan.</a:t>
            </a:r>
          </a:p>
          <a:p>
            <a:pPr marL="0" indent="0">
              <a:buFont typeface="Arial" panose="020B0604020202020204" pitchFamily="34" charset="0"/>
              <a:buNone/>
            </a:pPr>
            <a:endParaRPr lang="id-ID" dirty="0"/>
          </a:p>
        </p:txBody>
      </p:sp>
    </p:spTree>
    <p:extLst>
      <p:ext uri="{BB962C8B-B14F-4D97-AF65-F5344CB8AC3E}">
        <p14:creationId xmlns:p14="http://schemas.microsoft.com/office/powerpoint/2010/main" val="28131696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82207" y="274638"/>
            <a:ext cx="8587145" cy="6336454"/>
            <a:chOff x="282207" y="274638"/>
            <a:chExt cx="8587145" cy="6336454"/>
          </a:xfrm>
        </p:grpSpPr>
        <p:sp>
          <p:nvSpPr>
            <p:cNvPr id="5" name="Rectangle 4"/>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b="1" dirty="0" err="1" smtClean="0"/>
              <a:t>Pembahasan</a:t>
            </a:r>
            <a:r>
              <a:rPr lang="en-US" b="1" dirty="0" smtClean="0"/>
              <a:t> 6</a:t>
            </a:r>
            <a:endParaRPr lang="en-US" dirty="0"/>
          </a:p>
        </p:txBody>
      </p:sp>
      <p:grpSp>
        <p:nvGrpSpPr>
          <p:cNvPr id="7" name="Group 6"/>
          <p:cNvGrpSpPr/>
          <p:nvPr/>
        </p:nvGrpSpPr>
        <p:grpSpPr>
          <a:xfrm>
            <a:off x="40316" y="5610558"/>
            <a:ext cx="2922851" cy="1031209"/>
            <a:chOff x="40316" y="5804861"/>
            <a:chExt cx="2922851" cy="1031209"/>
          </a:xfrm>
        </p:grpSpPr>
        <p:pic>
          <p:nvPicPr>
            <p:cNvPr id="8" name="Picture 7" descr="Makara_UI.png"/>
            <p:cNvPicPr>
              <a:picLocks noChangeAspect="1"/>
            </p:cNvPicPr>
            <p:nvPr/>
          </p:nvPicPr>
          <p:blipFill>
            <a:blip r:embed="rId2">
              <a:duotone>
                <a:prstClr val="black"/>
                <a:srgbClr val="67686A">
                  <a:tint val="45000"/>
                  <a:satMod val="400000"/>
                </a:srgbClr>
              </a:duotone>
              <a:extLst>
                <a:ext uri="{BEBA8EAE-BF5A-486C-A8C5-ECC9F3942E4B}">
                  <a14:imgProps xmlns:a14="http://schemas.microsoft.com/office/drawing/2010/main">
                    <a14:imgLayer r:embed="rId3">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9" name="TextBox 8"/>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
        <p:nvSpPr>
          <p:cNvPr id="13" name="Content Placeholder 2"/>
          <p:cNvSpPr txBox="1">
            <a:spLocks/>
          </p:cNvSpPr>
          <p:nvPr/>
        </p:nvSpPr>
        <p:spPr>
          <a:xfrm>
            <a:off x="395536" y="1329791"/>
            <a:ext cx="8291264" cy="2902920"/>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Font typeface="Arial" panose="020B0604020202020204" pitchFamily="34" charset="0"/>
              <a:buNone/>
            </a:pPr>
            <a:r>
              <a:rPr lang="en-US" sz="2400" dirty="0" smtClean="0"/>
              <a:t>PT KA </a:t>
            </a:r>
            <a:r>
              <a:rPr lang="en-US" sz="2400" dirty="0" err="1" smtClean="0"/>
              <a:t>harus</a:t>
            </a:r>
            <a:r>
              <a:rPr lang="en-US" sz="2400" dirty="0" smtClean="0"/>
              <a:t> </a:t>
            </a:r>
            <a:r>
              <a:rPr lang="en-US" sz="2400" dirty="0" err="1" smtClean="0"/>
              <a:t>membayar</a:t>
            </a:r>
            <a:r>
              <a:rPr lang="en-US" sz="2400" dirty="0" smtClean="0"/>
              <a:t> </a:t>
            </a:r>
            <a:r>
              <a:rPr lang="en-US" sz="2400" dirty="0" err="1" smtClean="0"/>
              <a:t>pajak</a:t>
            </a:r>
            <a:r>
              <a:rPr lang="en-US" sz="2400" dirty="0" smtClean="0"/>
              <a:t> </a:t>
            </a:r>
            <a:r>
              <a:rPr lang="en-US" sz="2400" dirty="0" err="1" smtClean="0"/>
              <a:t>terutang</a:t>
            </a:r>
            <a:r>
              <a:rPr lang="en-US" sz="2400" dirty="0" smtClean="0"/>
              <a:t> </a:t>
            </a:r>
            <a:r>
              <a:rPr lang="en-US" sz="2400" dirty="0" err="1" smtClean="0"/>
              <a:t>maksimal</a:t>
            </a:r>
            <a:r>
              <a:rPr lang="en-US" sz="2400" dirty="0" smtClean="0"/>
              <a:t> </a:t>
            </a:r>
            <a:r>
              <a:rPr lang="en-US" sz="2400" dirty="0" err="1" smtClean="0"/>
              <a:t>tanggal</a:t>
            </a:r>
            <a:r>
              <a:rPr lang="en-US" sz="2400" dirty="0" smtClean="0"/>
              <a:t> 9 </a:t>
            </a:r>
            <a:r>
              <a:rPr lang="en-US" sz="2400" dirty="0" err="1" smtClean="0"/>
              <a:t>Desember</a:t>
            </a:r>
            <a:r>
              <a:rPr lang="en-US" sz="2400" dirty="0" smtClean="0"/>
              <a:t> 2012</a:t>
            </a:r>
          </a:p>
          <a:p>
            <a:pPr marL="0" indent="0" algn="just">
              <a:buFont typeface="Arial" panose="020B0604020202020204" pitchFamily="34" charset="0"/>
              <a:buNone/>
            </a:pPr>
            <a:endParaRPr lang="en-US" sz="2400" dirty="0" smtClean="0"/>
          </a:p>
          <a:p>
            <a:pPr marL="0" indent="0" algn="just">
              <a:buFont typeface="Arial" panose="020B0604020202020204" pitchFamily="34" charset="0"/>
              <a:buNone/>
            </a:pPr>
            <a:r>
              <a:rPr lang="id-ID" sz="2400" dirty="0" smtClean="0"/>
              <a:t>Pasal </a:t>
            </a:r>
            <a:r>
              <a:rPr lang="id-ID" sz="2400" dirty="0" smtClean="0"/>
              <a:t>25 ayat 7</a:t>
            </a:r>
          </a:p>
          <a:p>
            <a:pPr algn="just"/>
            <a:r>
              <a:rPr lang="id-ID" sz="2000" dirty="0"/>
              <a:t>Dalam hal Wajib Pajak mengajukan keberatan, jangka waktu pelunasan </a:t>
            </a:r>
            <a:r>
              <a:rPr lang="id-ID" sz="2000" dirty="0" smtClean="0"/>
              <a:t>pajak sebagaimana </a:t>
            </a:r>
            <a:r>
              <a:rPr lang="id-ID" sz="2000" dirty="0"/>
              <a:t>dimaksud dalam Pasal 9 ayat (3) atau ayat (3a) atas jumlah </a:t>
            </a:r>
            <a:r>
              <a:rPr lang="id-ID" sz="2000" dirty="0" smtClean="0"/>
              <a:t>pajak yang </a:t>
            </a:r>
            <a:r>
              <a:rPr lang="id-ID" sz="2000" dirty="0"/>
              <a:t>belum dibayar pada saat pengajuan keberatan, tertangguh sampai dengan </a:t>
            </a:r>
            <a:r>
              <a:rPr lang="id-ID" sz="2000" dirty="0" smtClean="0"/>
              <a:t>1 (satu</a:t>
            </a:r>
            <a:r>
              <a:rPr lang="id-ID" sz="2000" dirty="0"/>
              <a:t>) bulan sejak tanggal penerbitan Surat Keputusan Keberatan.</a:t>
            </a:r>
            <a:endParaRPr lang="id-ID" dirty="0"/>
          </a:p>
        </p:txBody>
      </p:sp>
      <p:pic>
        <p:nvPicPr>
          <p:cNvPr id="14"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677" t="28770" r="72223" b="58928"/>
          <a:stretch/>
        </p:blipFill>
        <p:spPr bwMode="auto">
          <a:xfrm>
            <a:off x="1997855" y="4497740"/>
            <a:ext cx="4806393" cy="132443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3004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282207" y="274638"/>
            <a:ext cx="8587145" cy="6336454"/>
            <a:chOff x="282207" y="274638"/>
            <a:chExt cx="8587145" cy="6336454"/>
          </a:xfrm>
        </p:grpSpPr>
        <p:sp>
          <p:nvSpPr>
            <p:cNvPr id="19" name="Rectangle 18"/>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457200" y="298561"/>
            <a:ext cx="8229600" cy="930942"/>
          </a:xfrm>
        </p:spPr>
        <p:txBody>
          <a:bodyPr/>
          <a:lstStyle/>
          <a:p>
            <a:r>
              <a:rPr lang="en-US" b="1" dirty="0" err="1" smtClean="0"/>
              <a:t>Asumsi</a:t>
            </a:r>
            <a:endParaRPr lang="en-US" b="1" dirty="0"/>
          </a:p>
        </p:txBody>
      </p:sp>
      <p:grpSp>
        <p:nvGrpSpPr>
          <p:cNvPr id="14" name="Group 13"/>
          <p:cNvGrpSpPr/>
          <p:nvPr/>
        </p:nvGrpSpPr>
        <p:grpSpPr>
          <a:xfrm>
            <a:off x="1878307" y="1328168"/>
            <a:ext cx="5307879" cy="4694951"/>
            <a:chOff x="932116" y="1328168"/>
            <a:chExt cx="5659423" cy="5291838"/>
          </a:xfrm>
        </p:grpSpPr>
        <p:sp>
          <p:nvSpPr>
            <p:cNvPr id="4" name="Rectangle 3"/>
            <p:cNvSpPr/>
            <p:nvPr/>
          </p:nvSpPr>
          <p:spPr>
            <a:xfrm>
              <a:off x="3843688" y="3724591"/>
              <a:ext cx="2344709" cy="1471371"/>
            </a:xfrm>
            <a:prstGeom prst="rect">
              <a:avLst/>
            </a:prstGeom>
            <a:solidFill>
              <a:schemeClr val="bg1">
                <a:lumMod val="50000"/>
              </a:schemeClr>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000000"/>
                  </a:solidFill>
                </a:rPr>
                <a:t>Keputusan</a:t>
              </a:r>
              <a:r>
                <a:rPr lang="en-US" b="1" dirty="0" smtClean="0">
                  <a:solidFill>
                    <a:srgbClr val="000000"/>
                  </a:solidFill>
                </a:rPr>
                <a:t> Banding</a:t>
              </a:r>
            </a:p>
            <a:p>
              <a:pPr algn="ctr"/>
              <a:endParaRPr lang="en-US" b="1" dirty="0" smtClean="0">
                <a:solidFill>
                  <a:srgbClr val="000000"/>
                </a:solidFill>
              </a:endParaRPr>
            </a:p>
            <a:p>
              <a:pPr algn="ctr"/>
              <a:r>
                <a:rPr lang="en-US" b="1" dirty="0" smtClean="0">
                  <a:solidFill>
                    <a:srgbClr val="000000"/>
                  </a:solidFill>
                </a:rPr>
                <a:t>03 </a:t>
              </a:r>
              <a:r>
                <a:rPr lang="en-US" b="1" dirty="0" err="1" smtClean="0">
                  <a:solidFill>
                    <a:srgbClr val="000000"/>
                  </a:solidFill>
                </a:rPr>
                <a:t>Juni</a:t>
              </a:r>
              <a:r>
                <a:rPr lang="en-US" b="1" dirty="0" smtClean="0">
                  <a:solidFill>
                    <a:srgbClr val="000000"/>
                  </a:solidFill>
                </a:rPr>
                <a:t> 2013</a:t>
              </a:r>
              <a:endParaRPr lang="en-US" b="1" dirty="0">
                <a:solidFill>
                  <a:srgbClr val="000000"/>
                </a:solidFill>
              </a:endParaRPr>
            </a:p>
          </p:txBody>
        </p:sp>
        <p:sp>
          <p:nvSpPr>
            <p:cNvPr id="5" name="Rectangle 4"/>
            <p:cNvSpPr/>
            <p:nvPr/>
          </p:nvSpPr>
          <p:spPr>
            <a:xfrm>
              <a:off x="3673561" y="1328168"/>
              <a:ext cx="2514836" cy="1185383"/>
            </a:xfrm>
            <a:prstGeom prst="rect">
              <a:avLst/>
            </a:prstGeom>
            <a:solidFill>
              <a:schemeClr val="bg1">
                <a:lumMod val="50000"/>
              </a:schemeClr>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id-ID" b="1" dirty="0" smtClean="0">
                  <a:solidFill>
                    <a:srgbClr val="000000"/>
                  </a:solidFill>
                </a:rPr>
                <a:t>PT KA mengajukan permohonan banding </a:t>
              </a:r>
            </a:p>
            <a:p>
              <a:pPr algn="ctr"/>
              <a:r>
                <a:rPr lang="id-ID" b="1" dirty="0" smtClean="0">
                  <a:solidFill>
                    <a:srgbClr val="000000"/>
                  </a:solidFill>
                </a:rPr>
                <a:t>1 Februari 201</a:t>
              </a:r>
              <a:r>
                <a:rPr lang="en-US" b="1" dirty="0" smtClean="0">
                  <a:solidFill>
                    <a:srgbClr val="000000"/>
                  </a:solidFill>
                </a:rPr>
                <a:t>3</a:t>
              </a:r>
              <a:r>
                <a:rPr lang="id-ID" b="1" dirty="0" smtClean="0">
                  <a:solidFill>
                    <a:srgbClr val="000000"/>
                  </a:solidFill>
                </a:rPr>
                <a:t>. </a:t>
              </a:r>
              <a:endParaRPr lang="en-US" b="1" dirty="0">
                <a:solidFill>
                  <a:srgbClr val="000000"/>
                </a:solidFill>
              </a:endParaRPr>
            </a:p>
          </p:txBody>
        </p:sp>
        <p:sp>
          <p:nvSpPr>
            <p:cNvPr id="6" name="Rectangle 5"/>
            <p:cNvSpPr/>
            <p:nvPr/>
          </p:nvSpPr>
          <p:spPr>
            <a:xfrm>
              <a:off x="932116" y="1328168"/>
              <a:ext cx="1876222" cy="1185383"/>
            </a:xfrm>
            <a:prstGeom prst="rect">
              <a:avLst/>
            </a:prstGeom>
            <a:solidFill>
              <a:schemeClr val="bg1">
                <a:lumMod val="50000"/>
              </a:schemeClr>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000000"/>
                  </a:solidFill>
                </a:rPr>
                <a:t>pembayaran</a:t>
              </a:r>
              <a:r>
                <a:rPr lang="en-US" b="1" dirty="0" smtClean="0">
                  <a:solidFill>
                    <a:srgbClr val="000000"/>
                  </a:solidFill>
                </a:rPr>
                <a:t> </a:t>
              </a:r>
              <a:r>
                <a:rPr lang="en-US" b="1" dirty="0" err="1" smtClean="0">
                  <a:solidFill>
                    <a:srgbClr val="000000"/>
                  </a:solidFill>
                </a:rPr>
                <a:t>pajak</a:t>
              </a:r>
              <a:r>
                <a:rPr lang="en-US" b="1" dirty="0" smtClean="0">
                  <a:solidFill>
                    <a:srgbClr val="000000"/>
                  </a:solidFill>
                </a:rPr>
                <a:t> </a:t>
              </a:r>
              <a:endParaRPr lang="en-US" b="1" dirty="0">
                <a:solidFill>
                  <a:srgbClr val="000000"/>
                </a:solidFill>
              </a:endParaRPr>
            </a:p>
          </p:txBody>
        </p:sp>
        <p:cxnSp>
          <p:nvCxnSpPr>
            <p:cNvPr id="7" name="Straight Arrow Connector 6"/>
            <p:cNvCxnSpPr>
              <a:stCxn id="5" idx="1"/>
              <a:endCxn id="6" idx="3"/>
            </p:cNvCxnSpPr>
            <p:nvPr/>
          </p:nvCxnSpPr>
          <p:spPr>
            <a:xfrm flipH="1">
              <a:off x="2808338" y="1920860"/>
              <a:ext cx="865223"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8" name="Multiply 7"/>
            <p:cNvSpPr/>
            <p:nvPr/>
          </p:nvSpPr>
          <p:spPr>
            <a:xfrm>
              <a:off x="3026076" y="1328168"/>
              <a:ext cx="539395" cy="503897"/>
            </a:xfrm>
            <a:prstGeom prst="mathMultiply">
              <a:avLst/>
            </a:prstGeom>
            <a:solidFill>
              <a:srgbClr val="FF0000"/>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Down Arrow 8"/>
            <p:cNvSpPr/>
            <p:nvPr/>
          </p:nvSpPr>
          <p:spPr>
            <a:xfrm>
              <a:off x="4676568" y="2574019"/>
              <a:ext cx="604728" cy="1090104"/>
            </a:xfrm>
            <a:prstGeom prst="down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5140190" y="2700870"/>
              <a:ext cx="1451349" cy="646331"/>
            </a:xfrm>
            <a:prstGeom prst="rect">
              <a:avLst/>
            </a:prstGeom>
            <a:noFill/>
          </p:spPr>
          <p:txBody>
            <a:bodyPr wrap="square" rtlCol="0">
              <a:spAutoFit/>
            </a:bodyPr>
            <a:lstStyle/>
            <a:p>
              <a:r>
                <a:rPr lang="en-US" b="1" dirty="0" err="1" smtClean="0">
                  <a:latin typeface="Times New Roman"/>
                  <a:cs typeface="Times New Roman"/>
                </a:rPr>
                <a:t>Oleh</a:t>
              </a:r>
              <a:r>
                <a:rPr lang="en-US" b="1" dirty="0" smtClean="0">
                  <a:latin typeface="Times New Roman"/>
                  <a:cs typeface="Times New Roman"/>
                </a:rPr>
                <a:t> </a:t>
              </a:r>
              <a:r>
                <a:rPr lang="en-US" b="1" dirty="0" err="1" smtClean="0">
                  <a:latin typeface="Times New Roman"/>
                  <a:cs typeface="Times New Roman"/>
                </a:rPr>
                <a:t>Pengadilan</a:t>
              </a:r>
              <a:endParaRPr lang="en-US" b="1" dirty="0">
                <a:latin typeface="Times New Roman"/>
                <a:cs typeface="Times New Roman"/>
              </a:endParaRPr>
            </a:p>
          </p:txBody>
        </p:sp>
        <p:sp>
          <p:nvSpPr>
            <p:cNvPr id="11" name="Rectangle 10"/>
            <p:cNvSpPr/>
            <p:nvPr/>
          </p:nvSpPr>
          <p:spPr>
            <a:xfrm>
              <a:off x="932116" y="4915895"/>
              <a:ext cx="2324551" cy="1471371"/>
            </a:xfrm>
            <a:prstGeom prst="rect">
              <a:avLst/>
            </a:prstGeom>
            <a:solidFill>
              <a:schemeClr val="bg1">
                <a:lumMod val="50000"/>
              </a:schemeClr>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id-ID" b="1" dirty="0" smtClean="0">
                  <a:solidFill>
                    <a:srgbClr val="000000"/>
                  </a:solidFill>
                </a:rPr>
                <a:t>Surat Keputusan Keberatan</a:t>
              </a:r>
            </a:p>
            <a:p>
              <a:pPr algn="ctr"/>
              <a:endParaRPr lang="id-ID" b="1" dirty="0">
                <a:solidFill>
                  <a:srgbClr val="000000"/>
                </a:solidFill>
              </a:endParaRPr>
            </a:p>
            <a:p>
              <a:pPr algn="ctr"/>
              <a:r>
                <a:rPr lang="id-ID" b="1" dirty="0" smtClean="0">
                  <a:solidFill>
                    <a:srgbClr val="000000"/>
                  </a:solidFill>
                </a:rPr>
                <a:t>8 No</a:t>
              </a:r>
              <a:r>
                <a:rPr lang="en-US" b="1" dirty="0" smtClean="0">
                  <a:solidFill>
                    <a:srgbClr val="000000"/>
                  </a:solidFill>
                </a:rPr>
                <a:t>v</a:t>
              </a:r>
              <a:r>
                <a:rPr lang="id-ID" b="1" dirty="0" smtClean="0">
                  <a:solidFill>
                    <a:srgbClr val="000000"/>
                  </a:solidFill>
                </a:rPr>
                <a:t>ember 201</a:t>
              </a:r>
              <a:r>
                <a:rPr lang="en-US" b="1" dirty="0" smtClean="0">
                  <a:solidFill>
                    <a:srgbClr val="000000"/>
                  </a:solidFill>
                </a:rPr>
                <a:t>2</a:t>
              </a:r>
              <a:r>
                <a:rPr lang="id-ID" b="1" dirty="0" smtClean="0">
                  <a:solidFill>
                    <a:srgbClr val="000000"/>
                  </a:solidFill>
                </a:rPr>
                <a:t> </a:t>
              </a:r>
              <a:endParaRPr lang="en-US" b="1" dirty="0">
                <a:solidFill>
                  <a:srgbClr val="000000"/>
                </a:solidFill>
              </a:endParaRPr>
            </a:p>
          </p:txBody>
        </p:sp>
        <p:sp>
          <p:nvSpPr>
            <p:cNvPr id="12" name="Curved Left Arrow 11"/>
            <p:cNvSpPr/>
            <p:nvPr/>
          </p:nvSpPr>
          <p:spPr>
            <a:xfrm rot="2961591">
              <a:off x="3815624" y="5309408"/>
              <a:ext cx="801430" cy="1819765"/>
            </a:xfrm>
            <a:prstGeom prst="curvedLeftArrow">
              <a:avLst/>
            </a:prstGeom>
            <a:solidFill>
              <a:srgbClr val="000000"/>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3" name="TextBox 12"/>
            <p:cNvSpPr txBox="1"/>
            <p:nvPr/>
          </p:nvSpPr>
          <p:spPr>
            <a:xfrm>
              <a:off x="4788646" y="6023119"/>
              <a:ext cx="1451349" cy="369332"/>
            </a:xfrm>
            <a:prstGeom prst="rect">
              <a:avLst/>
            </a:prstGeom>
            <a:noFill/>
          </p:spPr>
          <p:txBody>
            <a:bodyPr wrap="square" rtlCol="0">
              <a:spAutoFit/>
            </a:bodyPr>
            <a:lstStyle/>
            <a:p>
              <a:r>
                <a:rPr lang="en-US" b="1" dirty="0" err="1" smtClean="0">
                  <a:latin typeface="Times New Roman"/>
                  <a:cs typeface="Times New Roman"/>
                </a:rPr>
                <a:t>Atas</a:t>
              </a:r>
              <a:r>
                <a:rPr lang="en-US" b="1" dirty="0" smtClean="0">
                  <a:latin typeface="Times New Roman"/>
                  <a:cs typeface="Times New Roman"/>
                </a:rPr>
                <a:t> </a:t>
              </a:r>
              <a:r>
                <a:rPr lang="en-US" b="1" dirty="0" err="1" smtClean="0">
                  <a:latin typeface="Times New Roman"/>
                  <a:cs typeface="Times New Roman"/>
                </a:rPr>
                <a:t>Dasar</a:t>
              </a:r>
              <a:endParaRPr lang="en-US" b="1" dirty="0">
                <a:latin typeface="Times New Roman"/>
                <a:cs typeface="Times New Roman"/>
              </a:endParaRPr>
            </a:p>
          </p:txBody>
        </p:sp>
      </p:grpSp>
      <p:grpSp>
        <p:nvGrpSpPr>
          <p:cNvPr id="21" name="Group 20"/>
          <p:cNvGrpSpPr/>
          <p:nvPr/>
        </p:nvGrpSpPr>
        <p:grpSpPr>
          <a:xfrm>
            <a:off x="40316" y="5610558"/>
            <a:ext cx="2922851" cy="1031209"/>
            <a:chOff x="40316" y="5804861"/>
            <a:chExt cx="2922851" cy="1031209"/>
          </a:xfrm>
        </p:grpSpPr>
        <p:pic>
          <p:nvPicPr>
            <p:cNvPr id="22" name="Picture 21" descr="Makara_UI.png"/>
            <p:cNvPicPr>
              <a:picLocks noChangeAspect="1"/>
            </p:cNvPicPr>
            <p:nvPr/>
          </p:nvPicPr>
          <p:blipFill>
            <a:blip r:embed="rId2">
              <a:duotone>
                <a:prstClr val="black"/>
                <a:srgbClr val="67686A">
                  <a:tint val="45000"/>
                  <a:satMod val="400000"/>
                </a:srgbClr>
              </a:duotone>
              <a:extLst>
                <a:ext uri="{BEBA8EAE-BF5A-486C-A8C5-ECC9F3942E4B}">
                  <a14:imgProps xmlns:a14="http://schemas.microsoft.com/office/drawing/2010/main">
                    <a14:imgLayer r:embed="rId3">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23" name="TextBox 22"/>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Tree>
    <p:extLst>
      <p:ext uri="{BB962C8B-B14F-4D97-AF65-F5344CB8AC3E}">
        <p14:creationId xmlns:p14="http://schemas.microsoft.com/office/powerpoint/2010/main" val="21375587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82207" y="274638"/>
            <a:ext cx="8587145" cy="6336454"/>
            <a:chOff x="282207" y="274638"/>
            <a:chExt cx="8587145" cy="6336454"/>
          </a:xfrm>
        </p:grpSpPr>
        <p:sp>
          <p:nvSpPr>
            <p:cNvPr id="8" name="Rectangle 7"/>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b="1" dirty="0" err="1" smtClean="0"/>
              <a:t>Bahan</a:t>
            </a:r>
            <a:r>
              <a:rPr lang="en-US" b="1" dirty="0" smtClean="0"/>
              <a:t> </a:t>
            </a:r>
            <a:r>
              <a:rPr lang="en-US" b="1" dirty="0" err="1" smtClean="0"/>
              <a:t>Diskusi</a:t>
            </a:r>
            <a:r>
              <a:rPr lang="en-US" b="1" dirty="0" smtClean="0"/>
              <a:t> 7</a:t>
            </a:r>
            <a:endParaRPr lang="en-US" b="1" dirty="0"/>
          </a:p>
        </p:txBody>
      </p:sp>
      <p:sp>
        <p:nvSpPr>
          <p:cNvPr id="3" name="Content Placeholder 2"/>
          <p:cNvSpPr>
            <a:spLocks noGrp="1"/>
          </p:cNvSpPr>
          <p:nvPr>
            <p:ph idx="1"/>
          </p:nvPr>
        </p:nvSpPr>
        <p:spPr/>
        <p:txBody>
          <a:bodyPr/>
          <a:lstStyle/>
          <a:p>
            <a:pPr marL="0" lvl="0" indent="0" algn="just">
              <a:buNone/>
            </a:pPr>
            <a:r>
              <a:rPr lang="id-ID" dirty="0"/>
              <a:t>Berapa pajak yang harus dibayar oleh PT KA dengan dikeluarkannya surat keputusan banding dari pengadilan pajak tersebut?</a:t>
            </a:r>
            <a:endParaRPr lang="en-US" dirty="0"/>
          </a:p>
          <a:p>
            <a:pPr marL="0" indent="0" algn="just">
              <a:buNone/>
            </a:pPr>
            <a:endParaRPr lang="en-US" dirty="0"/>
          </a:p>
        </p:txBody>
      </p:sp>
      <p:grpSp>
        <p:nvGrpSpPr>
          <p:cNvPr id="10" name="Group 9"/>
          <p:cNvGrpSpPr/>
          <p:nvPr/>
        </p:nvGrpSpPr>
        <p:grpSpPr>
          <a:xfrm>
            <a:off x="40316" y="5610558"/>
            <a:ext cx="2922851" cy="1031209"/>
            <a:chOff x="40316" y="5804861"/>
            <a:chExt cx="2922851" cy="1031209"/>
          </a:xfrm>
        </p:grpSpPr>
        <p:pic>
          <p:nvPicPr>
            <p:cNvPr id="11" name="Picture 10" descr="Makara_UI.png"/>
            <p:cNvPicPr>
              <a:picLocks noChangeAspect="1"/>
            </p:cNvPicPr>
            <p:nvPr/>
          </p:nvPicPr>
          <p:blipFill>
            <a:blip r:embed="rId2">
              <a:duotone>
                <a:prstClr val="black"/>
                <a:srgbClr val="67686A">
                  <a:tint val="45000"/>
                  <a:satMod val="400000"/>
                </a:srgbClr>
              </a:duotone>
              <a:extLst>
                <a:ext uri="{BEBA8EAE-BF5A-486C-A8C5-ECC9F3942E4B}">
                  <a14:imgProps xmlns:a14="http://schemas.microsoft.com/office/drawing/2010/main">
                    <a14:imgLayer r:embed="rId3">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12" name="TextBox 11"/>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Tree>
    <p:extLst>
      <p:ext uri="{BB962C8B-B14F-4D97-AF65-F5344CB8AC3E}">
        <p14:creationId xmlns:p14="http://schemas.microsoft.com/office/powerpoint/2010/main" val="8471387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6"/>
          <p:cNvGrpSpPr/>
          <p:nvPr/>
        </p:nvGrpSpPr>
        <p:grpSpPr>
          <a:xfrm>
            <a:off x="282207" y="274638"/>
            <a:ext cx="8587145" cy="6336454"/>
            <a:chOff x="282207" y="274638"/>
            <a:chExt cx="8587145" cy="6336454"/>
          </a:xfrm>
        </p:grpSpPr>
        <p:sp>
          <p:nvSpPr>
            <p:cNvPr id="8" name="Rectangle 7"/>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b="1" dirty="0" err="1" smtClean="0"/>
              <a:t>Pembahasan</a:t>
            </a:r>
            <a:r>
              <a:rPr lang="en-US" b="1" dirty="0" smtClean="0"/>
              <a:t> 7</a:t>
            </a:r>
            <a:endParaRPr lang="en-US" b="1" dirty="0"/>
          </a:p>
        </p:txBody>
      </p:sp>
      <p:sp>
        <p:nvSpPr>
          <p:cNvPr id="3" name="Content Placeholder 2"/>
          <p:cNvSpPr>
            <a:spLocks noGrp="1"/>
          </p:cNvSpPr>
          <p:nvPr>
            <p:ph idx="1"/>
          </p:nvPr>
        </p:nvSpPr>
        <p:spPr/>
        <p:txBody>
          <a:bodyPr>
            <a:normAutofit fontScale="85000" lnSpcReduction="20000"/>
          </a:bodyPr>
          <a:lstStyle/>
          <a:p>
            <a:pPr marL="0" lvl="0" indent="0" algn="just">
              <a:buNone/>
            </a:pPr>
            <a:r>
              <a:rPr lang="en-US" b="1" dirty="0" smtClean="0"/>
              <a:t>Total </a:t>
            </a:r>
            <a:r>
              <a:rPr lang="en-US" b="1" dirty="0" err="1" smtClean="0"/>
              <a:t>Pajak</a:t>
            </a:r>
            <a:r>
              <a:rPr lang="en-US" b="1" dirty="0" smtClean="0"/>
              <a:t> </a:t>
            </a:r>
            <a:r>
              <a:rPr lang="en-US" b="1" dirty="0" err="1" smtClean="0"/>
              <a:t>Terutang</a:t>
            </a:r>
            <a:r>
              <a:rPr lang="en-US" dirty="0" smtClean="0"/>
              <a:t> </a:t>
            </a:r>
          </a:p>
          <a:p>
            <a:pPr marL="0" lvl="0" indent="0" algn="just">
              <a:buNone/>
            </a:pPr>
            <a:r>
              <a:rPr lang="en-US" b="1" dirty="0" err="1" smtClean="0"/>
              <a:t>Jumlah</a:t>
            </a:r>
            <a:r>
              <a:rPr lang="en-US" b="1" dirty="0" smtClean="0"/>
              <a:t> </a:t>
            </a:r>
            <a:r>
              <a:rPr lang="en-US" b="1" dirty="0" err="1" smtClean="0"/>
              <a:t>Koreksi</a:t>
            </a:r>
            <a:r>
              <a:rPr lang="en-US" dirty="0" smtClean="0"/>
              <a:t> </a:t>
            </a:r>
          </a:p>
          <a:p>
            <a:pPr marL="0" lvl="0" indent="0" algn="just">
              <a:buFontTx/>
              <a:buChar char="-"/>
            </a:pPr>
            <a:r>
              <a:rPr lang="en-US" dirty="0" smtClean="0"/>
              <a:t> </a:t>
            </a:r>
            <a:r>
              <a:rPr lang="en-US" dirty="0" err="1" smtClean="0"/>
              <a:t>Peredaran</a:t>
            </a:r>
            <a:r>
              <a:rPr lang="en-US" dirty="0" smtClean="0"/>
              <a:t> Usaha (+)             		  293.734.299 </a:t>
            </a:r>
          </a:p>
          <a:p>
            <a:pPr marL="0" lvl="0" indent="0" algn="just">
              <a:buFontTx/>
              <a:buChar char="-"/>
            </a:pPr>
            <a:r>
              <a:rPr lang="en-US" dirty="0" err="1" smtClean="0"/>
              <a:t>Harga</a:t>
            </a:r>
            <a:r>
              <a:rPr lang="en-US" dirty="0" smtClean="0"/>
              <a:t> </a:t>
            </a:r>
            <a:r>
              <a:rPr lang="en-US" dirty="0" err="1" smtClean="0"/>
              <a:t>Pokok</a:t>
            </a:r>
            <a:r>
              <a:rPr lang="en-US" dirty="0" smtClean="0"/>
              <a:t> </a:t>
            </a:r>
            <a:r>
              <a:rPr lang="en-US" dirty="0" err="1" smtClean="0"/>
              <a:t>Penjualan</a:t>
            </a:r>
            <a:r>
              <a:rPr lang="en-US" dirty="0" smtClean="0"/>
              <a:t> (+)             960.471.164 </a:t>
            </a:r>
          </a:p>
          <a:p>
            <a:pPr marL="0" lvl="0" indent="0" algn="just">
              <a:buFontTx/>
              <a:buChar char="-"/>
            </a:pPr>
            <a:r>
              <a:rPr lang="en-US" dirty="0" err="1" smtClean="0"/>
              <a:t>Biaya</a:t>
            </a:r>
            <a:r>
              <a:rPr lang="en-US" dirty="0" smtClean="0"/>
              <a:t> lain-lain (+)                             154.209.180 </a:t>
            </a:r>
          </a:p>
          <a:p>
            <a:pPr marL="0" lvl="0" indent="0" algn="just">
              <a:buFontTx/>
              <a:buChar char="-"/>
            </a:pPr>
            <a:r>
              <a:rPr lang="en-US" dirty="0" smtClean="0"/>
              <a:t>Total </a:t>
            </a:r>
            <a:r>
              <a:rPr lang="en-US" dirty="0" err="1" smtClean="0"/>
              <a:t>koreksi</a:t>
            </a:r>
            <a:r>
              <a:rPr lang="en-US" dirty="0" smtClean="0"/>
              <a:t>        				     1.408.414.643 </a:t>
            </a:r>
          </a:p>
          <a:p>
            <a:pPr marL="0" lvl="0" indent="0" algn="just">
              <a:buFontTx/>
              <a:buChar char="-"/>
            </a:pPr>
            <a:r>
              <a:rPr lang="en-US" dirty="0" smtClean="0"/>
              <a:t>Rate </a:t>
            </a:r>
            <a:r>
              <a:rPr lang="en-US" dirty="0" err="1" smtClean="0"/>
              <a:t>Pajak</a:t>
            </a:r>
            <a:r>
              <a:rPr lang="en-US" dirty="0" smtClean="0"/>
              <a:t>  										25% </a:t>
            </a:r>
          </a:p>
          <a:p>
            <a:pPr marL="0" lvl="0" indent="0" algn="just">
              <a:buFontTx/>
              <a:buChar char="-"/>
            </a:pPr>
            <a:r>
              <a:rPr lang="en-US" dirty="0" smtClean="0"/>
              <a:t>Total </a:t>
            </a:r>
            <a:r>
              <a:rPr lang="en-US" dirty="0" err="1" smtClean="0"/>
              <a:t>Pajak</a:t>
            </a:r>
            <a:r>
              <a:rPr lang="en-US" dirty="0" smtClean="0"/>
              <a:t> </a:t>
            </a:r>
            <a:r>
              <a:rPr lang="en-US" dirty="0" err="1" smtClean="0"/>
              <a:t>Terutang</a:t>
            </a:r>
            <a:r>
              <a:rPr lang="en-US" dirty="0" smtClean="0"/>
              <a:t>          		   352.103.661 </a:t>
            </a:r>
          </a:p>
          <a:p>
            <a:pPr marL="0" lvl="0" indent="0" algn="just">
              <a:buFontTx/>
              <a:buChar char="-"/>
            </a:pPr>
            <a:r>
              <a:rPr lang="en-US" dirty="0" err="1" smtClean="0"/>
              <a:t>Kredit</a:t>
            </a:r>
            <a:r>
              <a:rPr lang="en-US" dirty="0" smtClean="0"/>
              <a:t> </a:t>
            </a:r>
            <a:r>
              <a:rPr lang="en-US" dirty="0" err="1" smtClean="0"/>
              <a:t>Pajak</a:t>
            </a:r>
            <a:r>
              <a:rPr lang="en-US" dirty="0" smtClean="0"/>
              <a:t>          					     20.835.525 </a:t>
            </a:r>
          </a:p>
          <a:p>
            <a:pPr marL="0" lvl="0" indent="0" algn="just">
              <a:buFontTx/>
              <a:buChar char="-"/>
            </a:pPr>
            <a:r>
              <a:rPr lang="en-US" b="1" dirty="0" smtClean="0"/>
              <a:t>Total </a:t>
            </a:r>
            <a:r>
              <a:rPr lang="en-US" b="1" dirty="0" err="1" smtClean="0"/>
              <a:t>pajak</a:t>
            </a:r>
            <a:r>
              <a:rPr lang="en-US" b="1" dirty="0" smtClean="0"/>
              <a:t> yang </a:t>
            </a:r>
            <a:r>
              <a:rPr lang="en-US" b="1" dirty="0" err="1" smtClean="0"/>
              <a:t>harus</a:t>
            </a:r>
            <a:r>
              <a:rPr lang="en-US" b="1" dirty="0" smtClean="0"/>
              <a:t> </a:t>
            </a:r>
            <a:r>
              <a:rPr lang="en-US" b="1" dirty="0" err="1" smtClean="0"/>
              <a:t>dibayar</a:t>
            </a:r>
            <a:r>
              <a:rPr lang="en-US" dirty="0" smtClean="0"/>
              <a:t>     372.939.186</a:t>
            </a:r>
            <a:endParaRPr lang="en-US" dirty="0"/>
          </a:p>
          <a:p>
            <a:pPr marL="0" indent="0" algn="just">
              <a:buNone/>
            </a:pPr>
            <a:endParaRPr lang="en-US" dirty="0"/>
          </a:p>
        </p:txBody>
      </p:sp>
      <p:grpSp>
        <p:nvGrpSpPr>
          <p:cNvPr id="5" name="Group 9"/>
          <p:cNvGrpSpPr/>
          <p:nvPr/>
        </p:nvGrpSpPr>
        <p:grpSpPr>
          <a:xfrm>
            <a:off x="40316" y="5610558"/>
            <a:ext cx="2922851" cy="1031209"/>
            <a:chOff x="40316" y="5804861"/>
            <a:chExt cx="2922851" cy="1031209"/>
          </a:xfrm>
        </p:grpSpPr>
        <p:pic>
          <p:nvPicPr>
            <p:cNvPr id="11" name="Picture 10" descr="Makara_UI.png"/>
            <p:cNvPicPr>
              <a:picLocks noChangeAspect="1"/>
            </p:cNvPicPr>
            <p:nvPr/>
          </p:nvPicPr>
          <p:blipFill>
            <a:blip r:embed="rId2">
              <a:duotone>
                <a:prstClr val="black"/>
                <a:srgbClr val="67686A">
                  <a:tint val="45000"/>
                  <a:satMod val="400000"/>
                </a:srgbClr>
              </a:duotone>
              <a:extLst>
                <a:ext uri="{BEBA8EAE-BF5A-486C-A8C5-ECC9F3942E4B}">
                  <a14:imgProps xmlns:a14="http://schemas.microsoft.com/office/drawing/2010/main">
                    <a14:imgLayer r:embed="rId3">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12" name="TextBox 11"/>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cxnSp>
        <p:nvCxnSpPr>
          <p:cNvPr id="13" name="Straight Connector 12"/>
          <p:cNvCxnSpPr/>
          <p:nvPr/>
        </p:nvCxnSpPr>
        <p:spPr>
          <a:xfrm>
            <a:off x="4996543" y="3592285"/>
            <a:ext cx="2122714" cy="1588"/>
          </a:xfrm>
          <a:prstGeom prst="line">
            <a:avLst/>
          </a:prstGeom>
        </p:spPr>
        <p:style>
          <a:lnRef idx="2">
            <a:schemeClr val="dk1"/>
          </a:lnRef>
          <a:fillRef idx="0">
            <a:schemeClr val="dk1"/>
          </a:fillRef>
          <a:effectRef idx="1">
            <a:schemeClr val="dk1"/>
          </a:effectRef>
          <a:fontRef idx="minor">
            <a:schemeClr val="tx1"/>
          </a:fontRef>
        </p:style>
      </p:cxnSp>
      <p:cxnSp>
        <p:nvCxnSpPr>
          <p:cNvPr id="17" name="Straight Connector 16"/>
          <p:cNvCxnSpPr/>
          <p:nvPr/>
        </p:nvCxnSpPr>
        <p:spPr>
          <a:xfrm>
            <a:off x="4996543" y="5257800"/>
            <a:ext cx="2460172" cy="10886"/>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8471387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82207" y="274638"/>
            <a:ext cx="8587145" cy="6336454"/>
            <a:chOff x="282207" y="274638"/>
            <a:chExt cx="8587145" cy="6336454"/>
          </a:xfrm>
        </p:grpSpPr>
        <p:sp>
          <p:nvSpPr>
            <p:cNvPr id="5" name="Rectangle 4"/>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b="1" dirty="0" err="1" smtClean="0"/>
              <a:t>Pembahasan</a:t>
            </a:r>
            <a:r>
              <a:rPr lang="en-US" b="1" dirty="0" smtClean="0"/>
              <a:t> 7</a:t>
            </a:r>
            <a:endParaRPr lang="en-US" dirty="0"/>
          </a:p>
        </p:txBody>
      </p:sp>
      <p:sp>
        <p:nvSpPr>
          <p:cNvPr id="3" name="Content Placeholder 2"/>
          <p:cNvSpPr>
            <a:spLocks noGrp="1"/>
          </p:cNvSpPr>
          <p:nvPr>
            <p:ph idx="1"/>
          </p:nvPr>
        </p:nvSpPr>
        <p:spPr/>
        <p:txBody>
          <a:bodyPr>
            <a:normAutofit fontScale="92500"/>
          </a:bodyPr>
          <a:lstStyle/>
          <a:p>
            <a:pPr algn="just">
              <a:buNone/>
            </a:pPr>
            <a:r>
              <a:rPr lang="en-US" dirty="0" smtClean="0"/>
              <a:t>	</a:t>
            </a:r>
            <a:r>
              <a:rPr lang="en-US" dirty="0" err="1" smtClean="0"/>
              <a:t>Pajak</a:t>
            </a:r>
            <a:r>
              <a:rPr lang="en-US" dirty="0" smtClean="0"/>
              <a:t> yang </a:t>
            </a:r>
            <a:r>
              <a:rPr lang="en-US" dirty="0" err="1" smtClean="0"/>
              <a:t>harus</a:t>
            </a:r>
            <a:r>
              <a:rPr lang="en-US" dirty="0" smtClean="0"/>
              <a:t> </a:t>
            </a:r>
            <a:r>
              <a:rPr lang="en-US" dirty="0" err="1" smtClean="0"/>
              <a:t>dibayar</a:t>
            </a:r>
            <a:r>
              <a:rPr lang="en-US" dirty="0" smtClean="0"/>
              <a:t> </a:t>
            </a:r>
            <a:r>
              <a:rPr lang="en-US" dirty="0" err="1" smtClean="0"/>
              <a:t>adalah</a:t>
            </a:r>
            <a:r>
              <a:rPr lang="en-US" dirty="0" smtClean="0"/>
              <a:t> </a:t>
            </a:r>
            <a:r>
              <a:rPr lang="en-US" dirty="0" err="1" smtClean="0"/>
              <a:t>pajak</a:t>
            </a:r>
            <a:r>
              <a:rPr lang="en-US" dirty="0" smtClean="0"/>
              <a:t> </a:t>
            </a:r>
            <a:r>
              <a:rPr lang="en-US" dirty="0" err="1" smtClean="0"/>
              <a:t>menurut</a:t>
            </a:r>
            <a:r>
              <a:rPr lang="en-US" dirty="0" smtClean="0"/>
              <a:t> </a:t>
            </a:r>
            <a:r>
              <a:rPr lang="en-US" dirty="0" err="1" smtClean="0"/>
              <a:t>perhitungan</a:t>
            </a:r>
            <a:r>
              <a:rPr lang="en-US" dirty="0" smtClean="0"/>
              <a:t> WP. </a:t>
            </a:r>
            <a:r>
              <a:rPr lang="en-US" dirty="0" err="1" smtClean="0"/>
              <a:t>Dalam</a:t>
            </a:r>
            <a:r>
              <a:rPr lang="en-US" dirty="0" smtClean="0"/>
              <a:t> </a:t>
            </a:r>
            <a:r>
              <a:rPr lang="en-US" dirty="0" err="1" smtClean="0"/>
              <a:t>kasus</a:t>
            </a:r>
            <a:r>
              <a:rPr lang="en-US" dirty="0" smtClean="0"/>
              <a:t> </a:t>
            </a:r>
            <a:r>
              <a:rPr lang="en-US" dirty="0" err="1" smtClean="0"/>
              <a:t>ini</a:t>
            </a:r>
            <a:r>
              <a:rPr lang="en-US" dirty="0" smtClean="0"/>
              <a:t>,  </a:t>
            </a:r>
            <a:r>
              <a:rPr lang="en-US" dirty="0" err="1" smtClean="0"/>
              <a:t>Perhitungan</a:t>
            </a:r>
            <a:r>
              <a:rPr lang="en-US" dirty="0" smtClean="0"/>
              <a:t> PT. KA </a:t>
            </a:r>
            <a:r>
              <a:rPr lang="en-US" dirty="0" err="1" smtClean="0"/>
              <a:t>sama</a:t>
            </a:r>
            <a:r>
              <a:rPr lang="en-US" dirty="0" smtClean="0"/>
              <a:t> </a:t>
            </a:r>
            <a:r>
              <a:rPr lang="en-US" dirty="0" err="1" smtClean="0"/>
              <a:t>dengan</a:t>
            </a:r>
            <a:r>
              <a:rPr lang="en-US" dirty="0" smtClean="0"/>
              <a:t> </a:t>
            </a:r>
            <a:r>
              <a:rPr lang="en-US" dirty="0" err="1" smtClean="0"/>
              <a:t>perhitungan</a:t>
            </a:r>
            <a:r>
              <a:rPr lang="en-US" dirty="0" smtClean="0"/>
              <a:t> </a:t>
            </a:r>
            <a:r>
              <a:rPr lang="en-US" dirty="0" err="1" smtClean="0"/>
              <a:t>Pembahasan</a:t>
            </a:r>
            <a:r>
              <a:rPr lang="en-US" dirty="0" smtClean="0"/>
              <a:t> </a:t>
            </a:r>
            <a:r>
              <a:rPr lang="en-US" dirty="0" err="1" smtClean="0"/>
              <a:t>Hasil</a:t>
            </a:r>
            <a:r>
              <a:rPr lang="en-US" dirty="0" smtClean="0"/>
              <a:t> </a:t>
            </a:r>
            <a:r>
              <a:rPr lang="en-US" dirty="0" err="1" smtClean="0"/>
              <a:t>Akhir</a:t>
            </a:r>
            <a:r>
              <a:rPr lang="en-US" dirty="0" smtClean="0"/>
              <a:t> </a:t>
            </a:r>
            <a:r>
              <a:rPr lang="en-US" dirty="0" err="1" smtClean="0"/>
              <a:t>Pemeriksaan</a:t>
            </a:r>
            <a:r>
              <a:rPr lang="en-US" dirty="0" smtClean="0"/>
              <a:t> yang </a:t>
            </a:r>
            <a:r>
              <a:rPr lang="en-US" dirty="0" err="1" smtClean="0"/>
              <a:t>telah</a:t>
            </a:r>
            <a:r>
              <a:rPr lang="en-US" dirty="0" smtClean="0"/>
              <a:t> </a:t>
            </a:r>
            <a:r>
              <a:rPr lang="en-US" dirty="0" err="1" smtClean="0"/>
              <a:t>disetujui</a:t>
            </a:r>
            <a:r>
              <a:rPr lang="en-US" dirty="0" smtClean="0"/>
              <a:t> </a:t>
            </a:r>
            <a:r>
              <a:rPr lang="en-US" dirty="0" err="1" smtClean="0"/>
              <a:t>untuk</a:t>
            </a:r>
            <a:r>
              <a:rPr lang="en-US" dirty="0" smtClean="0"/>
              <a:t> </a:t>
            </a:r>
            <a:r>
              <a:rPr lang="en-US" dirty="0" err="1" smtClean="0"/>
              <a:t>mengajukan</a:t>
            </a:r>
            <a:r>
              <a:rPr lang="en-US" dirty="0" smtClean="0"/>
              <a:t> </a:t>
            </a:r>
            <a:r>
              <a:rPr lang="en-US" dirty="0" err="1" smtClean="0"/>
              <a:t>keberatan</a:t>
            </a:r>
            <a:r>
              <a:rPr lang="en-US" dirty="0" smtClean="0"/>
              <a:t> </a:t>
            </a:r>
            <a:r>
              <a:rPr lang="en-US" dirty="0" err="1" smtClean="0"/>
              <a:t>sebesar</a:t>
            </a:r>
            <a:r>
              <a:rPr lang="en-US" dirty="0" smtClean="0"/>
              <a:t> </a:t>
            </a:r>
            <a:r>
              <a:rPr lang="en-US" dirty="0" err="1" smtClean="0"/>
              <a:t>Rp</a:t>
            </a:r>
            <a:r>
              <a:rPr lang="en-US" dirty="0" smtClean="0"/>
              <a:t>. 372,939,186. </a:t>
            </a:r>
            <a:r>
              <a:rPr lang="en-US" dirty="0" err="1" smtClean="0"/>
              <a:t>Karena</a:t>
            </a:r>
            <a:r>
              <a:rPr lang="en-US" dirty="0" smtClean="0"/>
              <a:t> PT. KA </a:t>
            </a:r>
            <a:r>
              <a:rPr lang="en-US" dirty="0" err="1" smtClean="0"/>
              <a:t>telah</a:t>
            </a:r>
            <a:r>
              <a:rPr lang="en-US" dirty="0" smtClean="0"/>
              <a:t> </a:t>
            </a:r>
            <a:r>
              <a:rPr lang="en-US" dirty="0" err="1" smtClean="0"/>
              <a:t>membayar</a:t>
            </a:r>
            <a:r>
              <a:rPr lang="en-US" dirty="0" smtClean="0"/>
              <a:t> </a:t>
            </a:r>
            <a:r>
              <a:rPr lang="en-US" dirty="0" err="1" smtClean="0"/>
              <a:t>pajak</a:t>
            </a:r>
            <a:r>
              <a:rPr lang="en-US" dirty="0" smtClean="0"/>
              <a:t> </a:t>
            </a:r>
            <a:r>
              <a:rPr lang="en-US" dirty="0" err="1" smtClean="0"/>
              <a:t>tersebut</a:t>
            </a:r>
            <a:r>
              <a:rPr lang="en-US" dirty="0" smtClean="0"/>
              <a:t>. </a:t>
            </a:r>
          </a:p>
          <a:p>
            <a:pPr algn="ctr">
              <a:buNone/>
            </a:pPr>
            <a:r>
              <a:rPr lang="en-US" dirty="0" smtClean="0"/>
              <a:t> 	</a:t>
            </a:r>
            <a:r>
              <a:rPr lang="en-US" b="1" dirty="0" err="1" smtClean="0"/>
              <a:t>Maka</a:t>
            </a:r>
            <a:r>
              <a:rPr lang="en-US" b="1" dirty="0" smtClean="0"/>
              <a:t> </a:t>
            </a:r>
            <a:r>
              <a:rPr lang="en-US" b="1" dirty="0" err="1" smtClean="0"/>
              <a:t>tidak</a:t>
            </a:r>
            <a:r>
              <a:rPr lang="en-US" b="1" dirty="0" smtClean="0"/>
              <a:t> </a:t>
            </a:r>
            <a:r>
              <a:rPr lang="en-US" b="1" dirty="0" err="1" smtClean="0"/>
              <a:t>ada</a:t>
            </a:r>
            <a:r>
              <a:rPr lang="en-US" b="1" dirty="0" smtClean="0"/>
              <a:t> </a:t>
            </a:r>
            <a:r>
              <a:rPr lang="en-US" b="1" dirty="0" err="1" smtClean="0"/>
              <a:t>pajak</a:t>
            </a:r>
            <a:r>
              <a:rPr lang="en-US" b="1" dirty="0" smtClean="0"/>
              <a:t> yang </a:t>
            </a:r>
            <a:r>
              <a:rPr lang="en-US" b="1" dirty="0" err="1" smtClean="0"/>
              <a:t>harus</a:t>
            </a:r>
            <a:r>
              <a:rPr lang="en-US" b="1" dirty="0" smtClean="0"/>
              <a:t> </a:t>
            </a:r>
            <a:r>
              <a:rPr lang="en-US" b="1" dirty="0" err="1" smtClean="0"/>
              <a:t>dibayar</a:t>
            </a:r>
            <a:r>
              <a:rPr lang="en-US" b="1" dirty="0" smtClean="0"/>
              <a:t> </a:t>
            </a:r>
            <a:r>
              <a:rPr lang="en-US" b="1" dirty="0" err="1" smtClean="0"/>
              <a:t>oleh</a:t>
            </a:r>
            <a:r>
              <a:rPr lang="en-US" b="1" dirty="0" smtClean="0"/>
              <a:t> PT. KA </a:t>
            </a:r>
            <a:r>
              <a:rPr lang="en-US" b="1" dirty="0" err="1" smtClean="0"/>
              <a:t>dengan</a:t>
            </a:r>
            <a:r>
              <a:rPr lang="en-US" b="1" dirty="0" smtClean="0"/>
              <a:t> </a:t>
            </a:r>
            <a:r>
              <a:rPr lang="en-US" b="1" dirty="0" err="1" smtClean="0"/>
              <a:t>dikeluarkannya</a:t>
            </a:r>
            <a:r>
              <a:rPr lang="en-US" b="1" dirty="0" smtClean="0"/>
              <a:t> SK Banding</a:t>
            </a:r>
          </a:p>
          <a:p>
            <a:pPr>
              <a:buNone/>
            </a:pPr>
            <a:endParaRPr lang="en-US" dirty="0"/>
          </a:p>
        </p:txBody>
      </p:sp>
      <p:grpSp>
        <p:nvGrpSpPr>
          <p:cNvPr id="7" name="Group 6"/>
          <p:cNvGrpSpPr/>
          <p:nvPr/>
        </p:nvGrpSpPr>
        <p:grpSpPr>
          <a:xfrm>
            <a:off x="40316" y="5610558"/>
            <a:ext cx="2922851" cy="1031209"/>
            <a:chOff x="40316" y="5804861"/>
            <a:chExt cx="2922851" cy="1031209"/>
          </a:xfrm>
        </p:grpSpPr>
        <p:pic>
          <p:nvPicPr>
            <p:cNvPr id="8" name="Picture 7" descr="Makara_UI.png"/>
            <p:cNvPicPr>
              <a:picLocks noChangeAspect="1"/>
            </p:cNvPicPr>
            <p:nvPr/>
          </p:nvPicPr>
          <p:blipFill>
            <a:blip r:embed="rId2">
              <a:duotone>
                <a:prstClr val="black"/>
                <a:srgbClr val="67686A">
                  <a:tint val="45000"/>
                  <a:satMod val="400000"/>
                </a:srgbClr>
              </a:duotone>
              <a:extLst>
                <a:ext uri="{BEBA8EAE-BF5A-486C-A8C5-ECC9F3942E4B}">
                  <a14:imgProps xmlns:a14="http://schemas.microsoft.com/office/drawing/2010/main">
                    <a14:imgLayer r:embed="rId3">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9" name="TextBox 8"/>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Tree>
    <p:extLst>
      <p:ext uri="{BB962C8B-B14F-4D97-AF65-F5344CB8AC3E}">
        <p14:creationId xmlns:p14="http://schemas.microsoft.com/office/powerpoint/2010/main" val="38996544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82207" y="274638"/>
            <a:ext cx="8587145" cy="6336454"/>
            <a:chOff x="282207" y="274638"/>
            <a:chExt cx="8587145" cy="6336454"/>
          </a:xfrm>
        </p:grpSpPr>
        <p:sp>
          <p:nvSpPr>
            <p:cNvPr id="8" name="Rectangle 7"/>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b="1" dirty="0" err="1" smtClean="0"/>
              <a:t>Bahan</a:t>
            </a:r>
            <a:r>
              <a:rPr lang="en-US" b="1" dirty="0" smtClean="0"/>
              <a:t> </a:t>
            </a:r>
            <a:r>
              <a:rPr lang="en-US" b="1" dirty="0" err="1" smtClean="0"/>
              <a:t>Diskusi</a:t>
            </a:r>
            <a:r>
              <a:rPr lang="en-US" b="1" dirty="0" smtClean="0"/>
              <a:t> 8</a:t>
            </a:r>
            <a:endParaRPr lang="en-US" b="1" dirty="0"/>
          </a:p>
        </p:txBody>
      </p:sp>
      <p:sp>
        <p:nvSpPr>
          <p:cNvPr id="3" name="Content Placeholder 2"/>
          <p:cNvSpPr>
            <a:spLocks noGrp="1"/>
          </p:cNvSpPr>
          <p:nvPr>
            <p:ph idx="1"/>
          </p:nvPr>
        </p:nvSpPr>
        <p:spPr/>
        <p:txBody>
          <a:bodyPr/>
          <a:lstStyle/>
          <a:p>
            <a:pPr marL="0" lvl="0" indent="0" algn="just">
              <a:buNone/>
            </a:pPr>
            <a:r>
              <a:rPr lang="id-ID" dirty="0" smtClean="0"/>
              <a:t>Seandainya pengadilan pajak hanya menerima 50% banding yang diajukan oleh PT KA, berapa pajak yang masih harus dibayar oleh PT KA? Kapan PT KA harus membayar pajak terhutang tersebut?</a:t>
            </a:r>
            <a:endParaRPr lang="en-US" dirty="0" smtClean="0"/>
          </a:p>
          <a:p>
            <a:pPr marL="0" indent="0" algn="just">
              <a:buNone/>
            </a:pPr>
            <a:endParaRPr lang="en-US" dirty="0"/>
          </a:p>
        </p:txBody>
      </p:sp>
      <p:grpSp>
        <p:nvGrpSpPr>
          <p:cNvPr id="10" name="Group 9"/>
          <p:cNvGrpSpPr/>
          <p:nvPr/>
        </p:nvGrpSpPr>
        <p:grpSpPr>
          <a:xfrm>
            <a:off x="40316" y="5610558"/>
            <a:ext cx="2922851" cy="1031209"/>
            <a:chOff x="40316" y="5804861"/>
            <a:chExt cx="2922851" cy="1031209"/>
          </a:xfrm>
        </p:grpSpPr>
        <p:pic>
          <p:nvPicPr>
            <p:cNvPr id="11" name="Picture 10" descr="Makara_UI.png"/>
            <p:cNvPicPr>
              <a:picLocks noChangeAspect="1"/>
            </p:cNvPicPr>
            <p:nvPr/>
          </p:nvPicPr>
          <p:blipFill>
            <a:blip r:embed="rId2">
              <a:duotone>
                <a:prstClr val="black"/>
                <a:srgbClr val="67686A">
                  <a:tint val="45000"/>
                  <a:satMod val="400000"/>
                </a:srgbClr>
              </a:duotone>
              <a:extLst>
                <a:ext uri="{BEBA8EAE-BF5A-486C-A8C5-ECC9F3942E4B}">
                  <a14:imgProps xmlns:a14="http://schemas.microsoft.com/office/drawing/2010/main">
                    <a14:imgLayer r:embed="rId3">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12" name="TextBox 11"/>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Tree>
    <p:extLst>
      <p:ext uri="{BB962C8B-B14F-4D97-AF65-F5344CB8AC3E}">
        <p14:creationId xmlns:p14="http://schemas.microsoft.com/office/powerpoint/2010/main" val="42340173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82207" y="274638"/>
            <a:ext cx="8587145" cy="6336454"/>
            <a:chOff x="282207" y="274638"/>
            <a:chExt cx="8587145" cy="6336454"/>
          </a:xfrm>
        </p:grpSpPr>
        <p:sp>
          <p:nvSpPr>
            <p:cNvPr id="5" name="Rectangle 4"/>
            <p:cNvSpPr/>
            <p:nvPr/>
          </p:nvSpPr>
          <p:spPr>
            <a:xfrm>
              <a:off x="282207" y="274638"/>
              <a:ext cx="8587145" cy="6336454"/>
            </a:xfrm>
            <a:prstGeom prst="rect">
              <a:avLst/>
            </a:prstGeom>
            <a:solidFill>
              <a:schemeClr val="bg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57200" y="524050"/>
              <a:ext cx="8229600" cy="5825017"/>
            </a:xfrm>
            <a:prstGeom prst="rect">
              <a:avLst/>
            </a:prstGeom>
            <a:solidFill>
              <a:srgbClr val="EFE2B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b="1" dirty="0" err="1" smtClean="0"/>
              <a:t>Pembahasan</a:t>
            </a:r>
            <a:r>
              <a:rPr lang="en-US" b="1" dirty="0" smtClean="0"/>
              <a:t> 8</a:t>
            </a:r>
            <a:endParaRPr lang="en-US" dirty="0"/>
          </a:p>
        </p:txBody>
      </p:sp>
      <p:sp>
        <p:nvSpPr>
          <p:cNvPr id="3" name="Content Placeholder 2"/>
          <p:cNvSpPr>
            <a:spLocks noGrp="1"/>
          </p:cNvSpPr>
          <p:nvPr>
            <p:ph idx="1"/>
          </p:nvPr>
        </p:nvSpPr>
        <p:spPr/>
        <p:txBody>
          <a:bodyPr>
            <a:normAutofit/>
          </a:bodyPr>
          <a:lstStyle/>
          <a:p>
            <a:pPr>
              <a:buNone/>
            </a:pPr>
            <a:r>
              <a:rPr lang="en-US" sz="2400" dirty="0" err="1" smtClean="0"/>
              <a:t>Berdasarkan</a:t>
            </a:r>
            <a:r>
              <a:rPr lang="en-US" sz="2400" dirty="0" smtClean="0"/>
              <a:t> </a:t>
            </a:r>
            <a:r>
              <a:rPr lang="en-US" sz="2400" dirty="0" err="1" smtClean="0"/>
              <a:t>pasal</a:t>
            </a:r>
            <a:r>
              <a:rPr lang="en-US" sz="2400" dirty="0" smtClean="0"/>
              <a:t> 27 </a:t>
            </a:r>
            <a:r>
              <a:rPr lang="en-US" sz="2400" dirty="0" err="1" smtClean="0"/>
              <a:t>ayat</a:t>
            </a:r>
            <a:r>
              <a:rPr lang="en-US" sz="2400" dirty="0" smtClean="0"/>
              <a:t> 5d</a:t>
            </a:r>
          </a:p>
          <a:p>
            <a:pPr indent="-3175" algn="just">
              <a:buNone/>
            </a:pPr>
            <a:r>
              <a:rPr lang="en-US" sz="2400" i="1" dirty="0" smtClean="0"/>
              <a:t>	“</a:t>
            </a:r>
            <a:r>
              <a:rPr lang="en-US" sz="2400" i="1" dirty="0" err="1" smtClean="0"/>
              <a:t>Dalam</a:t>
            </a:r>
            <a:r>
              <a:rPr lang="en-US" sz="2400" i="1" dirty="0" smtClean="0"/>
              <a:t> </a:t>
            </a:r>
            <a:r>
              <a:rPr lang="en-US" sz="2400" i="1" dirty="0" err="1" smtClean="0"/>
              <a:t>hal</a:t>
            </a:r>
            <a:r>
              <a:rPr lang="en-US" sz="2400" i="1" dirty="0" smtClean="0"/>
              <a:t> </a:t>
            </a:r>
            <a:r>
              <a:rPr lang="en-US" sz="2400" i="1" dirty="0" err="1" smtClean="0"/>
              <a:t>permohonan</a:t>
            </a:r>
            <a:r>
              <a:rPr lang="en-US" sz="2400" i="1" dirty="0" smtClean="0"/>
              <a:t> banding </a:t>
            </a:r>
            <a:r>
              <a:rPr lang="en-US" sz="2400" i="1" dirty="0" err="1" smtClean="0"/>
              <a:t>ditolak</a:t>
            </a:r>
            <a:r>
              <a:rPr lang="en-US" sz="2400" i="1" dirty="0" smtClean="0"/>
              <a:t> </a:t>
            </a:r>
            <a:r>
              <a:rPr lang="en-US" sz="2400" i="1" dirty="0" err="1" smtClean="0"/>
              <a:t>atau</a:t>
            </a:r>
            <a:r>
              <a:rPr lang="en-US" sz="2400" i="1" dirty="0" smtClean="0"/>
              <a:t> </a:t>
            </a:r>
            <a:r>
              <a:rPr lang="en-US" sz="2400" i="1" dirty="0" err="1" smtClean="0"/>
              <a:t>dikabulkan</a:t>
            </a:r>
            <a:r>
              <a:rPr lang="en-US" sz="2400" i="1" dirty="0" smtClean="0"/>
              <a:t> </a:t>
            </a:r>
            <a:r>
              <a:rPr lang="en-US" sz="2400" i="1" dirty="0" err="1" smtClean="0"/>
              <a:t>sebagian</a:t>
            </a:r>
            <a:r>
              <a:rPr lang="en-US" sz="2400" i="1" dirty="0" smtClean="0"/>
              <a:t>, </a:t>
            </a:r>
            <a:r>
              <a:rPr lang="en-US" sz="2400" i="1" dirty="0" err="1" smtClean="0"/>
              <a:t>Wajib</a:t>
            </a:r>
            <a:r>
              <a:rPr lang="en-US" sz="2400" i="1" dirty="0" smtClean="0"/>
              <a:t> </a:t>
            </a:r>
            <a:r>
              <a:rPr lang="en-US" sz="2400" i="1" dirty="0" err="1" smtClean="0"/>
              <a:t>Pajak</a:t>
            </a:r>
            <a:r>
              <a:rPr lang="en-US" sz="2400" i="1" dirty="0" smtClean="0"/>
              <a:t> </a:t>
            </a:r>
            <a:r>
              <a:rPr lang="en-US" sz="2400" i="1" dirty="0" err="1" smtClean="0"/>
              <a:t>dikenai</a:t>
            </a:r>
            <a:r>
              <a:rPr lang="en-US" sz="2400" i="1" dirty="0" smtClean="0"/>
              <a:t> </a:t>
            </a:r>
            <a:r>
              <a:rPr lang="en-US" sz="2400" i="1" dirty="0" err="1" smtClean="0"/>
              <a:t>sanksi</a:t>
            </a:r>
            <a:r>
              <a:rPr lang="en-US" sz="2400" i="1" dirty="0" smtClean="0"/>
              <a:t> </a:t>
            </a:r>
            <a:r>
              <a:rPr lang="en-US" sz="2400" i="1" dirty="0" err="1" smtClean="0"/>
              <a:t>administrasi</a:t>
            </a:r>
            <a:r>
              <a:rPr lang="en-US" sz="2400" i="1" dirty="0" smtClean="0"/>
              <a:t> </a:t>
            </a:r>
            <a:r>
              <a:rPr lang="en-US" sz="2400" i="1" dirty="0" err="1" smtClean="0"/>
              <a:t>berupa</a:t>
            </a:r>
            <a:r>
              <a:rPr lang="en-US" sz="2400" i="1" dirty="0" smtClean="0"/>
              <a:t> </a:t>
            </a:r>
            <a:r>
              <a:rPr lang="en-US" sz="2400" i="1" dirty="0" err="1" smtClean="0"/>
              <a:t>denda</a:t>
            </a:r>
            <a:r>
              <a:rPr lang="en-US" sz="2400" i="1" dirty="0" smtClean="0"/>
              <a:t> </a:t>
            </a:r>
            <a:r>
              <a:rPr lang="en-US" sz="2400" i="1" dirty="0" err="1" smtClean="0"/>
              <a:t>sebesar</a:t>
            </a:r>
            <a:r>
              <a:rPr lang="en-US" sz="2400" i="1" dirty="0" smtClean="0"/>
              <a:t> 100% (</a:t>
            </a:r>
            <a:r>
              <a:rPr lang="en-US" sz="2400" i="1" dirty="0" err="1" smtClean="0"/>
              <a:t>seratus</a:t>
            </a:r>
            <a:r>
              <a:rPr lang="en-US" sz="2400" i="1" dirty="0" smtClean="0"/>
              <a:t> </a:t>
            </a:r>
            <a:r>
              <a:rPr lang="en-US" sz="2400" i="1" dirty="0" err="1" smtClean="0"/>
              <a:t>persen</a:t>
            </a:r>
            <a:r>
              <a:rPr lang="en-US" sz="2400" i="1" dirty="0" smtClean="0"/>
              <a:t>) </a:t>
            </a:r>
            <a:r>
              <a:rPr lang="en-US" sz="2400" i="1" dirty="0" err="1" smtClean="0"/>
              <a:t>dari</a:t>
            </a:r>
            <a:r>
              <a:rPr lang="en-US" sz="2400" i="1" dirty="0" smtClean="0"/>
              <a:t> </a:t>
            </a:r>
            <a:r>
              <a:rPr lang="en-US" sz="2400" i="1" dirty="0" err="1" smtClean="0"/>
              <a:t>jumlah</a:t>
            </a:r>
            <a:r>
              <a:rPr lang="en-US" sz="2400" i="1" dirty="0" smtClean="0"/>
              <a:t> </a:t>
            </a:r>
            <a:r>
              <a:rPr lang="en-US" sz="2400" i="1" dirty="0" err="1" smtClean="0"/>
              <a:t>pajak</a:t>
            </a:r>
            <a:r>
              <a:rPr lang="en-US" sz="2400" i="1" dirty="0" smtClean="0"/>
              <a:t> </a:t>
            </a:r>
            <a:r>
              <a:rPr lang="en-US" sz="2400" i="1" dirty="0" err="1" smtClean="0"/>
              <a:t>berdasarkan</a:t>
            </a:r>
            <a:r>
              <a:rPr lang="en-US" sz="2400" i="1" dirty="0" smtClean="0"/>
              <a:t> </a:t>
            </a:r>
            <a:r>
              <a:rPr lang="en-US" sz="2400" i="1" dirty="0" err="1" smtClean="0"/>
              <a:t>Putusan</a:t>
            </a:r>
            <a:r>
              <a:rPr lang="en-US" sz="2400" i="1" dirty="0" smtClean="0"/>
              <a:t> Banding </a:t>
            </a:r>
            <a:r>
              <a:rPr lang="en-US" sz="2400" i="1" dirty="0" err="1" smtClean="0"/>
              <a:t>dikurangi</a:t>
            </a:r>
            <a:r>
              <a:rPr lang="en-US" sz="2400" i="1" dirty="0" smtClean="0"/>
              <a:t> </a:t>
            </a:r>
            <a:r>
              <a:rPr lang="en-US" sz="2400" i="1" dirty="0" err="1" smtClean="0"/>
              <a:t>dengan</a:t>
            </a:r>
            <a:r>
              <a:rPr lang="en-US" sz="2400" i="1" dirty="0" smtClean="0"/>
              <a:t> </a:t>
            </a:r>
            <a:r>
              <a:rPr lang="en-US" sz="2400" i="1" dirty="0" err="1" smtClean="0"/>
              <a:t>pembayaran</a:t>
            </a:r>
            <a:r>
              <a:rPr lang="en-US" sz="2400" i="1" dirty="0" smtClean="0"/>
              <a:t> </a:t>
            </a:r>
            <a:r>
              <a:rPr lang="en-US" sz="2400" i="1" dirty="0" err="1" smtClean="0"/>
              <a:t>pajak</a:t>
            </a:r>
            <a:r>
              <a:rPr lang="en-US" sz="2400" i="1" dirty="0" smtClean="0"/>
              <a:t> yang </a:t>
            </a:r>
            <a:r>
              <a:rPr lang="en-US" sz="2400" i="1" dirty="0" err="1" smtClean="0"/>
              <a:t>telah</a:t>
            </a:r>
            <a:r>
              <a:rPr lang="en-US" sz="2400" i="1" dirty="0" smtClean="0"/>
              <a:t> </a:t>
            </a:r>
            <a:r>
              <a:rPr lang="en-US" sz="2400" i="1" dirty="0" err="1" smtClean="0"/>
              <a:t>dibayar</a:t>
            </a:r>
            <a:r>
              <a:rPr lang="en-US" sz="2400" i="1" dirty="0" smtClean="0"/>
              <a:t> </a:t>
            </a:r>
            <a:r>
              <a:rPr lang="en-US" sz="2400" i="1" dirty="0" err="1" smtClean="0"/>
              <a:t>sebelum</a:t>
            </a:r>
            <a:r>
              <a:rPr lang="en-US" sz="2400" i="1" dirty="0" smtClean="0"/>
              <a:t> </a:t>
            </a:r>
            <a:r>
              <a:rPr lang="en-US" sz="2400" i="1" dirty="0" err="1" smtClean="0"/>
              <a:t>mengajukan</a:t>
            </a:r>
            <a:r>
              <a:rPr lang="en-US" sz="2400" i="1" dirty="0" smtClean="0"/>
              <a:t> </a:t>
            </a:r>
            <a:r>
              <a:rPr lang="en-US" sz="2400" i="1" dirty="0" err="1" smtClean="0"/>
              <a:t>keberatan</a:t>
            </a:r>
            <a:r>
              <a:rPr lang="en-US" sz="2400" i="1" dirty="0" smtClean="0"/>
              <a:t>.”</a:t>
            </a:r>
          </a:p>
          <a:p>
            <a:pPr algn="just">
              <a:buNone/>
            </a:pPr>
            <a:r>
              <a:rPr lang="en-US" sz="2400" dirty="0" err="1" smtClean="0"/>
              <a:t>Sanksi</a:t>
            </a:r>
            <a:r>
              <a:rPr lang="en-US" sz="2400" dirty="0" smtClean="0"/>
              <a:t> : 50%x100%x(472.627.739 – 372.939.186)= 49.844.276</a:t>
            </a:r>
          </a:p>
          <a:p>
            <a:pPr algn="just">
              <a:buNone/>
            </a:pPr>
            <a:r>
              <a:rPr lang="en-US" sz="2400" dirty="0" err="1" smtClean="0"/>
              <a:t>Pajak</a:t>
            </a:r>
            <a:r>
              <a:rPr lang="en-US" sz="2400" dirty="0" smtClean="0"/>
              <a:t> yang </a:t>
            </a:r>
            <a:r>
              <a:rPr lang="en-US" sz="2400" dirty="0" err="1" smtClean="0"/>
              <a:t>masih</a:t>
            </a:r>
            <a:r>
              <a:rPr lang="en-US" sz="2400" dirty="0" smtClean="0"/>
              <a:t> </a:t>
            </a:r>
            <a:r>
              <a:rPr lang="en-US" sz="2400" dirty="0" err="1" smtClean="0"/>
              <a:t>harus</a:t>
            </a:r>
            <a:r>
              <a:rPr lang="en-US" sz="2400" dirty="0" smtClean="0"/>
              <a:t> </a:t>
            </a:r>
            <a:r>
              <a:rPr lang="en-US" sz="2400" dirty="0" err="1" smtClean="0"/>
              <a:t>dibayar</a:t>
            </a:r>
            <a:r>
              <a:rPr lang="en-US" sz="2400" dirty="0" smtClean="0"/>
              <a:t> : </a:t>
            </a:r>
            <a:r>
              <a:rPr lang="en-US" sz="2400" dirty="0" err="1" smtClean="0"/>
              <a:t>sanksi</a:t>
            </a:r>
            <a:r>
              <a:rPr lang="en-US" sz="2400" dirty="0" smtClean="0"/>
              <a:t> + </a:t>
            </a:r>
            <a:r>
              <a:rPr lang="en-US" sz="2400" dirty="0" err="1" smtClean="0"/>
              <a:t>sisa</a:t>
            </a:r>
            <a:r>
              <a:rPr lang="en-US" sz="2400" dirty="0" smtClean="0"/>
              <a:t> </a:t>
            </a:r>
            <a:r>
              <a:rPr lang="en-US" sz="2400" dirty="0" err="1" smtClean="0"/>
              <a:t>utang</a:t>
            </a:r>
            <a:r>
              <a:rPr lang="en-US" sz="2400" dirty="0" smtClean="0"/>
              <a:t> </a:t>
            </a:r>
            <a:r>
              <a:rPr lang="en-US" sz="2400" dirty="0" err="1" smtClean="0"/>
              <a:t>pajak</a:t>
            </a:r>
            <a:r>
              <a:rPr lang="en-US" sz="2400" dirty="0" smtClean="0"/>
              <a:t> </a:t>
            </a:r>
          </a:p>
          <a:p>
            <a:pPr algn="just">
              <a:buNone/>
            </a:pPr>
            <a:r>
              <a:rPr lang="en-US" sz="2400" dirty="0" smtClean="0"/>
              <a:t>                                                          : 49.844.276 + 99.688.553</a:t>
            </a:r>
          </a:p>
          <a:p>
            <a:pPr algn="just">
              <a:buNone/>
            </a:pPr>
            <a:r>
              <a:rPr lang="en-US" sz="2400" dirty="0" smtClean="0"/>
              <a:t>                                                          = 149.532.829</a:t>
            </a:r>
          </a:p>
          <a:p>
            <a:pPr>
              <a:buNone/>
            </a:pPr>
            <a:endParaRPr lang="en-US" dirty="0"/>
          </a:p>
        </p:txBody>
      </p:sp>
      <p:grpSp>
        <p:nvGrpSpPr>
          <p:cNvPr id="7" name="Group 6"/>
          <p:cNvGrpSpPr/>
          <p:nvPr/>
        </p:nvGrpSpPr>
        <p:grpSpPr>
          <a:xfrm>
            <a:off x="40316" y="5610558"/>
            <a:ext cx="2922851" cy="1031209"/>
            <a:chOff x="40316" y="5804861"/>
            <a:chExt cx="2922851" cy="1031209"/>
          </a:xfrm>
        </p:grpSpPr>
        <p:pic>
          <p:nvPicPr>
            <p:cNvPr id="8" name="Picture 7" descr="Makara_UI.png"/>
            <p:cNvPicPr>
              <a:picLocks noChangeAspect="1"/>
            </p:cNvPicPr>
            <p:nvPr/>
          </p:nvPicPr>
          <p:blipFill>
            <a:blip r:embed="rId2">
              <a:duotone>
                <a:prstClr val="black"/>
                <a:srgbClr val="67686A">
                  <a:tint val="45000"/>
                  <a:satMod val="400000"/>
                </a:srgbClr>
              </a:duotone>
              <a:extLst>
                <a:ext uri="{28A0092B-C50C-407E-A947-70E740481C1C}">
                  <a14:useLocalDpi xmlns:a14="http://schemas.microsoft.com/office/drawing/2010/main" val="0"/>
                </a:ext>
              </a:extLst>
            </a:blip>
            <a:stretch>
              <a:fillRect/>
            </a:stretch>
          </p:blipFill>
          <p:spPr>
            <a:xfrm>
              <a:off x="40316" y="5804861"/>
              <a:ext cx="1048195" cy="1014599"/>
            </a:xfrm>
            <a:prstGeom prst="rect">
              <a:avLst/>
            </a:prstGeom>
          </p:spPr>
        </p:pic>
        <p:sp>
          <p:nvSpPr>
            <p:cNvPr id="9" name="TextBox 8"/>
            <p:cNvSpPr txBox="1"/>
            <p:nvPr/>
          </p:nvSpPr>
          <p:spPr>
            <a:xfrm>
              <a:off x="987721" y="6466738"/>
              <a:ext cx="1975446" cy="369332"/>
            </a:xfrm>
            <a:prstGeom prst="rect">
              <a:avLst/>
            </a:prstGeom>
            <a:noFill/>
          </p:spPr>
          <p:txBody>
            <a:bodyPr wrap="square" rtlCol="0">
              <a:spAutoFit/>
            </a:bodyPr>
            <a:lstStyle/>
            <a:p>
              <a:r>
                <a:rPr lang="en-US" b="1" dirty="0" err="1" smtClean="0">
                  <a:solidFill>
                    <a:schemeClr val="bg1">
                      <a:lumMod val="50000"/>
                    </a:schemeClr>
                  </a:solidFill>
                  <a:latin typeface="Times New Roman"/>
                  <a:cs typeface="Times New Roman"/>
                </a:rPr>
                <a:t>Kelompok</a:t>
              </a:r>
              <a:r>
                <a:rPr lang="en-US" b="1" dirty="0" smtClean="0">
                  <a:solidFill>
                    <a:schemeClr val="bg1">
                      <a:lumMod val="50000"/>
                    </a:schemeClr>
                  </a:solidFill>
                  <a:latin typeface="Times New Roman"/>
                  <a:cs typeface="Times New Roman"/>
                </a:rPr>
                <a:t> 2</a:t>
              </a:r>
              <a:endParaRPr lang="en-US" b="1" dirty="0">
                <a:solidFill>
                  <a:schemeClr val="bg1">
                    <a:lumMod val="50000"/>
                  </a:schemeClr>
                </a:solidFill>
                <a:latin typeface="Times New Roman"/>
                <a:cs typeface="Times New Roman"/>
              </a:endParaRPr>
            </a:p>
          </p:txBody>
        </p:sp>
      </p:grpSp>
    </p:spTree>
    <p:extLst>
      <p:ext uri="{BB962C8B-B14F-4D97-AF65-F5344CB8AC3E}">
        <p14:creationId xmlns:p14="http://schemas.microsoft.com/office/powerpoint/2010/main" val="28131696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445</TotalTime>
  <Words>1653</Words>
  <Application>Microsoft Office PowerPoint</Application>
  <PresentationFormat>On-screen Show (4:3)</PresentationFormat>
  <Paragraphs>223</Paragraphs>
  <Slides>36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Times New Roman</vt:lpstr>
      <vt:lpstr>Office Theme</vt:lpstr>
      <vt:lpstr>STUDI KASUS PERPAJAKAN 2  PT Kreatif Advertising</vt:lpstr>
      <vt:lpstr>Skema Pemeriksaan PT KA</vt:lpstr>
      <vt:lpstr>Tabel 1</vt:lpstr>
      <vt:lpstr>Tabel 2</vt:lpstr>
      <vt:lpstr>Skema Pemeriksaan PT KA</vt:lpstr>
      <vt:lpstr>Bahan Diskusi 1</vt:lpstr>
      <vt:lpstr>Bahan Diskusi 1</vt:lpstr>
      <vt:lpstr>Pembahasan 1</vt:lpstr>
      <vt:lpstr>Pembahasan 1</vt:lpstr>
      <vt:lpstr>Pembahasan 1</vt:lpstr>
      <vt:lpstr>Asumsi</vt:lpstr>
      <vt:lpstr>Bahan Diskusi 2</vt:lpstr>
      <vt:lpstr>Pembahasan 2</vt:lpstr>
      <vt:lpstr>Pembahasan 2</vt:lpstr>
      <vt:lpstr>Bahan Diskusi 3</vt:lpstr>
      <vt:lpstr>Pembahasan 3</vt:lpstr>
      <vt:lpstr>Pembahasan 3</vt:lpstr>
      <vt:lpstr>PowerPoint Presentation</vt:lpstr>
      <vt:lpstr>Pembahasan 3</vt:lpstr>
      <vt:lpstr>Asumsi</vt:lpstr>
      <vt:lpstr>Bahan Diskusi 4</vt:lpstr>
      <vt:lpstr>Pembahasan 4</vt:lpstr>
      <vt:lpstr>Pembahasan 4</vt:lpstr>
      <vt:lpstr>Pembahasan 4</vt:lpstr>
      <vt:lpstr>Bahan Diskusi 5</vt:lpstr>
      <vt:lpstr>Pembahasan 5</vt:lpstr>
      <vt:lpstr>Bahan Diskusi 6</vt:lpstr>
      <vt:lpstr>Pembahasan 6</vt:lpstr>
      <vt:lpstr>Pembahasan 6</vt:lpstr>
      <vt:lpstr>Pembahasan 6</vt:lpstr>
      <vt:lpstr>Asumsi</vt:lpstr>
      <vt:lpstr>Bahan Diskusi 7</vt:lpstr>
      <vt:lpstr>Pembahasan 7</vt:lpstr>
      <vt:lpstr>Pembahasan 7</vt:lpstr>
      <vt:lpstr>Bahan Diskusi 8</vt:lpstr>
      <vt:lpstr>Pembahasan 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PT Kreatif Advertising</dc:title>
  <dc:creator>Arief Fahlevi</dc:creator>
  <cp:lastModifiedBy>Lab_Sosio</cp:lastModifiedBy>
  <cp:revision>48</cp:revision>
  <dcterms:created xsi:type="dcterms:W3CDTF">2018-03-21T00:15:57Z</dcterms:created>
  <dcterms:modified xsi:type="dcterms:W3CDTF">2018-03-22T10:21:14Z</dcterms:modified>
</cp:coreProperties>
</file>