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409867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76565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149877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E94BE1-52A5-430B-BE08-894656416F04}"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894933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E94BE1-52A5-430B-BE08-894656416F04}" type="datetimeFigureOut">
              <a:rPr lang="id-ID" smtClean="0"/>
              <a:t>28/02/2018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179792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E94BE1-52A5-430B-BE08-894656416F04}" type="datetimeFigureOut">
              <a:rPr lang="id-ID" smtClean="0"/>
              <a:t>28/02/2018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725649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94BE1-52A5-430B-BE08-894656416F04}" type="datetimeFigureOut">
              <a:rPr lang="id-ID" smtClean="0"/>
              <a:t>28/02/2018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121027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E94BE1-52A5-430B-BE08-894656416F04}"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367502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1E94BE1-52A5-430B-BE08-894656416F04}" type="datetimeFigureOut">
              <a:rPr lang="id-ID" smtClean="0"/>
              <a:t>28/02/2018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314890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122105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1039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055238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7929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743121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887797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94BE1-52A5-430B-BE08-894656416F04}" type="datetimeFigureOut">
              <a:rPr lang="id-ID" smtClean="0"/>
              <a:t>28/02/2018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CAA4917-A0D7-47CE-8E89-099BA0E5C815}" type="slidenum">
              <a:rPr lang="id-ID" smtClean="0"/>
              <a:t>‹#›</a:t>
            </a:fld>
            <a:endParaRPr lang="id-ID"/>
          </a:p>
        </p:txBody>
      </p:sp>
    </p:spTree>
    <p:extLst>
      <p:ext uri="{BB962C8B-B14F-4D97-AF65-F5344CB8AC3E}">
        <p14:creationId xmlns:p14="http://schemas.microsoft.com/office/powerpoint/2010/main" val="26656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1E94BE1-52A5-430B-BE08-894656416F04}" type="datetimeFigureOut">
              <a:rPr lang="id-ID" smtClean="0"/>
              <a:t>28/02/2018</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CAA4917-A0D7-47CE-8E89-099BA0E5C815}" type="slidenum">
              <a:rPr lang="id-ID" smtClean="0"/>
              <a:t>‹#›</a:t>
            </a:fld>
            <a:endParaRPr lang="id-ID"/>
          </a:p>
        </p:txBody>
      </p:sp>
    </p:spTree>
    <p:extLst>
      <p:ext uri="{BB962C8B-B14F-4D97-AF65-F5344CB8AC3E}">
        <p14:creationId xmlns:p14="http://schemas.microsoft.com/office/powerpoint/2010/main" val="38626731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7698-B139-475E-90E9-7A30E0E2E404}"/>
              </a:ext>
            </a:extLst>
          </p:cNvPr>
          <p:cNvSpPr>
            <a:spLocks noGrp="1"/>
          </p:cNvSpPr>
          <p:nvPr>
            <p:ph type="ctrTitle"/>
          </p:nvPr>
        </p:nvSpPr>
        <p:spPr/>
        <p:txBody>
          <a:bodyPr/>
          <a:lstStyle/>
          <a:p>
            <a:r>
              <a:rPr lang="en-US" dirty="0" err="1"/>
              <a:t>Kelompok</a:t>
            </a:r>
            <a:r>
              <a:rPr lang="en-US" dirty="0"/>
              <a:t> 3</a:t>
            </a:r>
            <a:br>
              <a:rPr lang="en-US" dirty="0"/>
            </a:br>
            <a:endParaRPr lang="id-ID" dirty="0"/>
          </a:p>
        </p:txBody>
      </p:sp>
      <p:sp>
        <p:nvSpPr>
          <p:cNvPr id="3" name="Subtitle 2">
            <a:extLst>
              <a:ext uri="{FF2B5EF4-FFF2-40B4-BE49-F238E27FC236}">
                <a16:creationId xmlns:a16="http://schemas.microsoft.com/office/drawing/2014/main" id="{44B684E6-0578-41EB-8B97-5E04F8549824}"/>
              </a:ext>
            </a:extLst>
          </p:cNvPr>
          <p:cNvSpPr>
            <a:spLocks noGrp="1"/>
          </p:cNvSpPr>
          <p:nvPr>
            <p:ph type="subTitle" idx="1"/>
          </p:nvPr>
        </p:nvSpPr>
        <p:spPr/>
        <p:txBody>
          <a:bodyPr>
            <a:normAutofit fontScale="25000" lnSpcReduction="20000"/>
          </a:bodyPr>
          <a:lstStyle/>
          <a:p>
            <a:r>
              <a:rPr lang="en-US" sz="8000" dirty="0"/>
              <a:t>Ahmad </a:t>
            </a:r>
            <a:r>
              <a:rPr lang="en-US" sz="8000" dirty="0" err="1"/>
              <a:t>Sholihin</a:t>
            </a:r>
            <a:endParaRPr lang="en-US" sz="8000" dirty="0"/>
          </a:p>
          <a:p>
            <a:r>
              <a:rPr lang="en-US" sz="8000" dirty="0"/>
              <a:t>Edward Kusuma</a:t>
            </a:r>
          </a:p>
          <a:p>
            <a:r>
              <a:rPr lang="en-US" sz="8000" dirty="0"/>
              <a:t>Irfan </a:t>
            </a:r>
            <a:r>
              <a:rPr lang="en-US" sz="8000" dirty="0" err="1"/>
              <a:t>Zuhdi</a:t>
            </a:r>
            <a:r>
              <a:rPr lang="en-US" sz="8000" dirty="0"/>
              <a:t> </a:t>
            </a:r>
            <a:r>
              <a:rPr lang="en-US" sz="8000" dirty="0" err="1"/>
              <a:t>Anggara</a:t>
            </a:r>
            <a:endParaRPr lang="en-US" sz="8000" dirty="0"/>
          </a:p>
          <a:p>
            <a:r>
              <a:rPr lang="en-US" sz="8000" dirty="0" err="1"/>
              <a:t>Kemas</a:t>
            </a:r>
            <a:r>
              <a:rPr lang="en-US" sz="8000" dirty="0"/>
              <a:t> </a:t>
            </a:r>
            <a:r>
              <a:rPr lang="en-US" sz="8000" dirty="0" err="1"/>
              <a:t>Aldiandra</a:t>
            </a:r>
            <a:endParaRPr lang="en-US" sz="8000" dirty="0"/>
          </a:p>
          <a:p>
            <a:r>
              <a:rPr lang="en-US" sz="8000" dirty="0"/>
              <a:t>Kevin Adrian H T</a:t>
            </a:r>
            <a:endParaRPr lang="id-ID" dirty="0"/>
          </a:p>
        </p:txBody>
      </p:sp>
    </p:spTree>
    <p:extLst>
      <p:ext uri="{BB962C8B-B14F-4D97-AF65-F5344CB8AC3E}">
        <p14:creationId xmlns:p14="http://schemas.microsoft.com/office/powerpoint/2010/main" val="3354572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629B-A303-4771-BAD9-4B761E6D5EEF}"/>
              </a:ext>
            </a:extLst>
          </p:cNvPr>
          <p:cNvSpPr>
            <a:spLocks noGrp="1"/>
          </p:cNvSpPr>
          <p:nvPr>
            <p:ph type="title"/>
          </p:nvPr>
        </p:nvSpPr>
        <p:spPr/>
        <p:txBody>
          <a:bodyPr/>
          <a:lstStyle/>
          <a:p>
            <a:r>
              <a:rPr lang="id-ID" b="1" dirty="0"/>
              <a:t>PROFIL PERUSAHAAN</a:t>
            </a:r>
            <a:br>
              <a:rPr lang="id-ID" b="1" dirty="0"/>
            </a:br>
            <a:endParaRPr lang="id-ID" dirty="0"/>
          </a:p>
        </p:txBody>
      </p:sp>
      <p:sp>
        <p:nvSpPr>
          <p:cNvPr id="3" name="Content Placeholder 2">
            <a:extLst>
              <a:ext uri="{FF2B5EF4-FFF2-40B4-BE49-F238E27FC236}">
                <a16:creationId xmlns:a16="http://schemas.microsoft.com/office/drawing/2014/main" id="{B47AEC05-0BF3-4ED5-A0F8-070E9B7320F4}"/>
              </a:ext>
            </a:extLst>
          </p:cNvPr>
          <p:cNvSpPr>
            <a:spLocks noGrp="1"/>
          </p:cNvSpPr>
          <p:nvPr>
            <p:ph idx="1"/>
          </p:nvPr>
        </p:nvSpPr>
        <p:spPr/>
        <p:txBody>
          <a:bodyPr>
            <a:normAutofit lnSpcReduction="10000"/>
          </a:bodyPr>
          <a:lstStyle/>
          <a:p>
            <a:pPr marL="0" indent="0">
              <a:buNone/>
            </a:pPr>
            <a:r>
              <a:rPr lang="en-US" b="1" dirty="0"/>
              <a:t>	</a:t>
            </a:r>
            <a:r>
              <a:rPr lang="id-ID" b="1" dirty="0"/>
              <a:t>PT LANGIT PERKASA (”PTLP”) </a:t>
            </a:r>
            <a:r>
              <a:rPr lang="id-ID" dirty="0"/>
              <a:t>didirikan berdasarkan akta notaris Jotika, S.H., No. 111.01.93 tanggal 20 Juli 1993 dan diumumkan dalam Berita Negara Republik Indonesia No. 24, Tambahan No. 2525 tanggal 30 Juli 1993. Perusahaan berkedudukan di Jl. K. H. Ahmad Dahlan </a:t>
            </a:r>
            <a:r>
              <a:rPr lang="en-US" dirty="0"/>
              <a:t>N</a:t>
            </a:r>
            <a:r>
              <a:rPr lang="id-ID" dirty="0"/>
              <a:t>o. 5, Jakarta Barat</a:t>
            </a:r>
            <a:r>
              <a:rPr lang="en-US" dirty="0"/>
              <a:t>,</a:t>
            </a:r>
            <a:r>
              <a:rPr lang="id-ID" dirty="0"/>
              <a:t> sedangkan pabrik berada di Kawasan Industri Cikarang. NPWP dan NPPKP perusahaan 01.330.082.7.022.000. Pembukuan dilakukan dengan menggunakan bahasa Indonesia dan mata uang </a:t>
            </a:r>
            <a:r>
              <a:rPr lang="en-US" dirty="0"/>
              <a:t>R</a:t>
            </a:r>
            <a:r>
              <a:rPr lang="id-ID" dirty="0"/>
              <a:t>upiah dengan metode akrual. Penjualan dilakukan dengan syarat FOB</a:t>
            </a:r>
            <a:r>
              <a:rPr lang="id-ID" i="1" dirty="0"/>
              <a:t> shipping point</a:t>
            </a:r>
            <a:r>
              <a:rPr lang="id-ID" dirty="0"/>
              <a:t>.</a:t>
            </a:r>
          </a:p>
          <a:p>
            <a:pPr marL="0" indent="0">
              <a:buNone/>
            </a:pPr>
            <a:r>
              <a:rPr lang="en-US" dirty="0"/>
              <a:t>	</a:t>
            </a:r>
            <a:r>
              <a:rPr lang="id-ID" dirty="0"/>
              <a:t>Ruang lingkup kegiatan usaha perusahaan meliputi bidang manufaktur dan penjualan alat-alat berat ke pasar domestik dan pasar luar negeri.</a:t>
            </a:r>
          </a:p>
          <a:p>
            <a:pPr marL="0" indent="0">
              <a:buNone/>
            </a:pPr>
            <a:r>
              <a:rPr lang="id-ID" dirty="0"/>
              <a:t> </a:t>
            </a:r>
            <a:r>
              <a:rPr lang="en-US" dirty="0"/>
              <a:t>	</a:t>
            </a:r>
            <a:r>
              <a:rPr lang="id-ID" dirty="0"/>
              <a:t>Struktur kepemilikan PTLP terdiri dari 30% Ibu Kimmy Wijaya, 50% Bapak Adittana Wirawan, dan 20% oleh Pattaya Ltd. (investor dari Thailand, tidak memiliki BUT di Indonesia). </a:t>
            </a:r>
          </a:p>
          <a:p>
            <a:endParaRPr lang="id-ID" dirty="0"/>
          </a:p>
        </p:txBody>
      </p:sp>
    </p:spTree>
    <p:extLst>
      <p:ext uri="{BB962C8B-B14F-4D97-AF65-F5344CB8AC3E}">
        <p14:creationId xmlns:p14="http://schemas.microsoft.com/office/powerpoint/2010/main" val="199595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F710-84AE-48A7-997A-D605032E75A1}"/>
              </a:ext>
            </a:extLst>
          </p:cNvPr>
          <p:cNvSpPr>
            <a:spLocks noGrp="1"/>
          </p:cNvSpPr>
          <p:nvPr>
            <p:ph type="title"/>
          </p:nvPr>
        </p:nvSpPr>
        <p:spPr/>
        <p:txBody>
          <a:bodyPr/>
          <a:lstStyle/>
          <a:p>
            <a:r>
              <a:rPr lang="id-ID" dirty="0"/>
              <a:t>TRANSAKSI</a:t>
            </a:r>
          </a:p>
        </p:txBody>
      </p:sp>
      <p:sp>
        <p:nvSpPr>
          <p:cNvPr id="3" name="Content Placeholder 2">
            <a:extLst>
              <a:ext uri="{FF2B5EF4-FFF2-40B4-BE49-F238E27FC236}">
                <a16:creationId xmlns:a16="http://schemas.microsoft.com/office/drawing/2014/main" id="{DDEAC340-0520-4E94-A369-0E15575143D8}"/>
              </a:ext>
            </a:extLst>
          </p:cNvPr>
          <p:cNvSpPr>
            <a:spLocks noGrp="1"/>
          </p:cNvSpPr>
          <p:nvPr>
            <p:ph idx="1"/>
          </p:nvPr>
        </p:nvSpPr>
        <p:spPr/>
        <p:txBody>
          <a:bodyPr>
            <a:normAutofit/>
          </a:bodyPr>
          <a:lstStyle/>
          <a:p>
            <a:pPr marL="0" indent="0">
              <a:buNone/>
            </a:pPr>
            <a:r>
              <a:rPr lang="id-ID" dirty="0"/>
              <a:t>Di bulan Maret 2013, manajemen PTLP sudah mulai mempersiapkan diri untuk menyusun SPT PPh Badan </a:t>
            </a:r>
            <a:r>
              <a:rPr lang="en-US" dirty="0" err="1"/>
              <a:t>tahun</a:t>
            </a:r>
            <a:r>
              <a:rPr lang="en-US" dirty="0"/>
              <a:t> </a:t>
            </a:r>
            <a:r>
              <a:rPr lang="id-ID" dirty="0"/>
              <a:t>2012. Bersamaan dengan itu, saat ini PTLP juga sedang mengalami pemeriksaan pajak oleh KPP tempat PTLP terdaftar yang meliputi seluruh jenis pajak untuk tahun pajak 2011, hal ini telah berlangsung selama 6 bulan tetapi sampai sekarang prosesnya masih belum selesai, diperkirakan proses pemeriksaan ini masih akan berlangsung selama kurang lebih 3 bulan lagi. Saat ini, laporan keuangan PTLP untuk tahun buku yang berakhir 31 Desember 2012 juga sedang diaudit oleh KAP Charlie dan Rekan. Berdasarkan informasi yang didapat dari tim auditor </a:t>
            </a:r>
            <a:r>
              <a:rPr lang="en-US" dirty="0" err="1"/>
              <a:t>eksternal</a:t>
            </a:r>
            <a:r>
              <a:rPr lang="en-US" dirty="0"/>
              <a:t> </a:t>
            </a:r>
            <a:r>
              <a:rPr lang="id-ID" dirty="0"/>
              <a:t>tersebut, laporan keuangan (</a:t>
            </a:r>
            <a:r>
              <a:rPr lang="id-ID" i="1" dirty="0"/>
              <a:t>audited</a:t>
            </a:r>
            <a:r>
              <a:rPr lang="id-ID" dirty="0"/>
              <a:t>) baru akan selesai sekitar akhir April 2013.</a:t>
            </a:r>
          </a:p>
          <a:p>
            <a:pPr marL="0" indent="0">
              <a:buNone/>
            </a:pPr>
            <a:endParaRPr lang="id-ID" dirty="0"/>
          </a:p>
        </p:txBody>
      </p:sp>
    </p:spTree>
    <p:extLst>
      <p:ext uri="{BB962C8B-B14F-4D97-AF65-F5344CB8AC3E}">
        <p14:creationId xmlns:p14="http://schemas.microsoft.com/office/powerpoint/2010/main" val="319013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9E04-1C36-4BA9-AE47-2DC58DDD60B9}"/>
              </a:ext>
            </a:extLst>
          </p:cNvPr>
          <p:cNvSpPr>
            <a:spLocks noGrp="1"/>
          </p:cNvSpPr>
          <p:nvPr>
            <p:ph type="title"/>
          </p:nvPr>
        </p:nvSpPr>
        <p:spPr/>
        <p:txBody>
          <a:bodyPr/>
          <a:lstStyle/>
          <a:p>
            <a:r>
              <a:rPr lang="id-ID" dirty="0"/>
              <a:t>TRANSAKSI</a:t>
            </a:r>
            <a:r>
              <a:rPr lang="en-US" dirty="0"/>
              <a:t> (</a:t>
            </a:r>
            <a:r>
              <a:rPr lang="en-US" dirty="0" err="1"/>
              <a:t>Lanjutan</a:t>
            </a:r>
            <a:r>
              <a:rPr lang="en-US" dirty="0"/>
              <a:t>)</a:t>
            </a:r>
            <a:endParaRPr lang="id-ID" dirty="0"/>
          </a:p>
        </p:txBody>
      </p:sp>
      <p:sp>
        <p:nvSpPr>
          <p:cNvPr id="3" name="Content Placeholder 2">
            <a:extLst>
              <a:ext uri="{FF2B5EF4-FFF2-40B4-BE49-F238E27FC236}">
                <a16:creationId xmlns:a16="http://schemas.microsoft.com/office/drawing/2014/main" id="{136CC747-4C8B-46AE-8848-8531D61F75F3}"/>
              </a:ext>
            </a:extLst>
          </p:cNvPr>
          <p:cNvSpPr>
            <a:spLocks noGrp="1"/>
          </p:cNvSpPr>
          <p:nvPr>
            <p:ph idx="1"/>
          </p:nvPr>
        </p:nvSpPr>
        <p:spPr/>
        <p:txBody>
          <a:bodyPr/>
          <a:lstStyle/>
          <a:p>
            <a:pPr marL="0" indent="0">
              <a:buNone/>
            </a:pPr>
            <a:r>
              <a:rPr lang="id-ID" dirty="0"/>
              <a:t>Setelah proses diskusi antara pihak auditor dan manajemen PTLP, ternyata laporan keuangan (</a:t>
            </a:r>
            <a:r>
              <a:rPr lang="id-ID" i="1" dirty="0"/>
              <a:t>audited</a:t>
            </a:r>
            <a:r>
              <a:rPr lang="id-ID" dirty="0"/>
              <a:t>) baru selesai dan diterima oleh manajemen PTLP pada tanggal 29 April 2013. Berdasarkan hal tersebut, maka PTLP baru menyelesaikan SPT PPh Badan untuk tahun 2012 pada tanggal 25 Mei 2013. SPT PPh Badan 2012 tersebut menunjukkan PPh Badan Tahunan kurang bayar sebesar Rp620 juta. Karena sedang kesulitan likuiditas, kurang bayar tersebut dibayarkan oleh PTLP dua kali yaitu pada tanggal 26 Mei 2013 sebesar Rp300 juta dan 2 Juni 2013 sebesar Rp320 juta dan dilaporkan pada tanggal 4 Juni 2013 melalui pos tercatat.</a:t>
            </a:r>
          </a:p>
          <a:p>
            <a:pPr marL="0" indent="0">
              <a:buNone/>
            </a:pPr>
            <a:endParaRPr lang="id-ID" dirty="0"/>
          </a:p>
        </p:txBody>
      </p:sp>
    </p:spTree>
    <p:extLst>
      <p:ext uri="{BB962C8B-B14F-4D97-AF65-F5344CB8AC3E}">
        <p14:creationId xmlns:p14="http://schemas.microsoft.com/office/powerpoint/2010/main" val="575485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4E23-85D1-490E-8B63-CDB781D3AFE4}"/>
              </a:ext>
            </a:extLst>
          </p:cNvPr>
          <p:cNvSpPr>
            <a:spLocks noGrp="1"/>
          </p:cNvSpPr>
          <p:nvPr>
            <p:ph type="title"/>
          </p:nvPr>
        </p:nvSpPr>
        <p:spPr/>
        <p:txBody>
          <a:bodyPr/>
          <a:lstStyle/>
          <a:p>
            <a:r>
              <a:rPr lang="id-ID" dirty="0"/>
              <a:t>TRANSAKSI</a:t>
            </a:r>
            <a:r>
              <a:rPr lang="en-US" dirty="0"/>
              <a:t> (</a:t>
            </a:r>
            <a:r>
              <a:rPr lang="en-US" dirty="0" err="1"/>
              <a:t>Lanjutan</a:t>
            </a:r>
            <a:r>
              <a:rPr lang="en-US" dirty="0"/>
              <a:t>)</a:t>
            </a:r>
            <a:endParaRPr lang="id-ID" dirty="0"/>
          </a:p>
        </p:txBody>
      </p:sp>
      <p:sp>
        <p:nvSpPr>
          <p:cNvPr id="3" name="Content Placeholder 2">
            <a:extLst>
              <a:ext uri="{FF2B5EF4-FFF2-40B4-BE49-F238E27FC236}">
                <a16:creationId xmlns:a16="http://schemas.microsoft.com/office/drawing/2014/main" id="{D1B07BEE-EA93-42BB-B076-13E4C3B9D0B5}"/>
              </a:ext>
            </a:extLst>
          </p:cNvPr>
          <p:cNvSpPr>
            <a:spLocks noGrp="1"/>
          </p:cNvSpPr>
          <p:nvPr>
            <p:ph idx="1"/>
          </p:nvPr>
        </p:nvSpPr>
        <p:spPr/>
        <p:txBody>
          <a:bodyPr>
            <a:normAutofit/>
          </a:bodyPr>
          <a:lstStyle/>
          <a:p>
            <a:pPr marL="0" indent="0">
              <a:buNone/>
            </a:pPr>
            <a:r>
              <a:rPr lang="id-ID" dirty="0"/>
              <a:t>Sementara itu, proses pemeriksaan untuk tahun pajak 2011, semakin mendekati tahapan </a:t>
            </a:r>
            <a:r>
              <a:rPr lang="id-ID" i="1" dirty="0"/>
              <a:t>closing conference. </a:t>
            </a:r>
            <a:r>
              <a:rPr lang="id-ID" dirty="0"/>
              <a:t>Tiba-tiba, Anda sebagai </a:t>
            </a:r>
            <a:r>
              <a:rPr lang="id-ID" i="1" dirty="0"/>
              <a:t>tax manager</a:t>
            </a:r>
            <a:r>
              <a:rPr lang="id-ID" dirty="0"/>
              <a:t> menemukan data bahwa ternyata terdapat kesalahan hitung dalam SPT PPh Badan tahun 2011. Di dalam perhitungan PPh Badan tersebut, jumlah COGS yang dilaporkan </a:t>
            </a:r>
            <a:r>
              <a:rPr lang="id-ID" i="1" dirty="0"/>
              <a:t>overstated</a:t>
            </a:r>
            <a:r>
              <a:rPr lang="id-ID" dirty="0"/>
              <a:t> yang menimbulkan potensi tambahan pajak kurang bayar sebesar Rp200 juta. Anda bingung apakah mungkin PTLP melakukan pembetulan SPT PPh Badan tahun 2011 tersebut, dan jika memang dimungkinkan untuk melakukan pembetulan, apakah sebaiknya PTLP melakukan pembetulan tersebut atau tidak. Namun, setelah melalui diskusi yang cukup panjang, pihak manajemen PTLP akhirnya memutuskan untuk tidak melakukan pembetulan SPT PPh Badan tahun 2011 tersebut.</a:t>
            </a:r>
          </a:p>
          <a:p>
            <a:endParaRPr lang="id-ID" dirty="0"/>
          </a:p>
        </p:txBody>
      </p:sp>
    </p:spTree>
    <p:extLst>
      <p:ext uri="{BB962C8B-B14F-4D97-AF65-F5344CB8AC3E}">
        <p14:creationId xmlns:p14="http://schemas.microsoft.com/office/powerpoint/2010/main" val="3225322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48E6C-0D27-4680-8FD9-6ADDB4F84028}"/>
              </a:ext>
            </a:extLst>
          </p:cNvPr>
          <p:cNvSpPr>
            <a:spLocks noGrp="1"/>
          </p:cNvSpPr>
          <p:nvPr>
            <p:ph type="title"/>
          </p:nvPr>
        </p:nvSpPr>
        <p:spPr/>
        <p:txBody>
          <a:bodyPr/>
          <a:lstStyle/>
          <a:p>
            <a:r>
              <a:rPr lang="id-ID" dirty="0"/>
              <a:t>TRANSAKSI</a:t>
            </a:r>
            <a:r>
              <a:rPr lang="en-US" dirty="0"/>
              <a:t> (</a:t>
            </a:r>
            <a:r>
              <a:rPr lang="en-US" dirty="0" err="1"/>
              <a:t>Lanjutan</a:t>
            </a:r>
            <a:r>
              <a:rPr lang="en-US" dirty="0"/>
              <a:t>)</a:t>
            </a:r>
            <a:endParaRPr lang="id-ID" dirty="0"/>
          </a:p>
        </p:txBody>
      </p:sp>
      <p:sp>
        <p:nvSpPr>
          <p:cNvPr id="3" name="Content Placeholder 2">
            <a:extLst>
              <a:ext uri="{FF2B5EF4-FFF2-40B4-BE49-F238E27FC236}">
                <a16:creationId xmlns:a16="http://schemas.microsoft.com/office/drawing/2014/main" id="{70CC3EA2-077A-4679-8343-D3A5DDCD83D0}"/>
              </a:ext>
            </a:extLst>
          </p:cNvPr>
          <p:cNvSpPr>
            <a:spLocks noGrp="1"/>
          </p:cNvSpPr>
          <p:nvPr>
            <p:ph idx="1"/>
          </p:nvPr>
        </p:nvSpPr>
        <p:spPr/>
        <p:txBody>
          <a:bodyPr>
            <a:normAutofit/>
          </a:bodyPr>
          <a:lstStyle/>
          <a:p>
            <a:pPr marL="0" indent="0">
              <a:buNone/>
            </a:pPr>
            <a:r>
              <a:rPr lang="id-ID" dirty="0"/>
              <a:t>Akhirnya, setelah perdebatan panjang di dalam proses </a:t>
            </a:r>
            <a:r>
              <a:rPr lang="id-ID" i="1" dirty="0"/>
              <a:t>closing conference</a:t>
            </a:r>
            <a:r>
              <a:rPr lang="id-ID" dirty="0"/>
              <a:t>, tim pemeriksa pajak menerbitkan SKP sebagai berikut:</a:t>
            </a:r>
          </a:p>
          <a:p>
            <a:pPr marL="514350" lvl="0" indent="-514350">
              <a:buFont typeface="+mj-lt"/>
              <a:buAutoNum type="arabicPeriod"/>
            </a:pPr>
            <a:r>
              <a:rPr lang="id-ID" dirty="0"/>
              <a:t>SKPKB PPh Badan sebesar Rp430 juta (belum termasuk sanksi kurang bayar)</a:t>
            </a:r>
          </a:p>
          <a:p>
            <a:pPr marL="514350" lvl="0" indent="-514350">
              <a:buFont typeface="+mj-lt"/>
              <a:buAutoNum type="arabicPeriod"/>
            </a:pPr>
            <a:r>
              <a:rPr lang="id-ID" dirty="0"/>
              <a:t>SKPLB PPh Ps. 21/26</a:t>
            </a:r>
          </a:p>
          <a:p>
            <a:pPr marL="514350" lvl="0" indent="-514350">
              <a:buFont typeface="+mj-lt"/>
              <a:buAutoNum type="arabicPeriod"/>
            </a:pPr>
            <a:r>
              <a:rPr lang="id-ID" dirty="0"/>
              <a:t>SKPN PPh Ps. 23/26</a:t>
            </a:r>
          </a:p>
          <a:p>
            <a:pPr marL="514350" lvl="0" indent="-514350">
              <a:buFont typeface="+mj-lt"/>
              <a:buAutoNum type="arabicPeriod"/>
            </a:pPr>
            <a:r>
              <a:rPr lang="id-ID" dirty="0"/>
              <a:t>SKPKB PPh Ps. 4(2) sebesar Rp56 juta (belum termasuk sanksi kurang bayar), hal ini disebabkan karena adanya penghasilan sewa gudang pada bulan Juli 2011 yang belum dipotong</a:t>
            </a:r>
          </a:p>
          <a:p>
            <a:pPr marL="514350" lvl="0" indent="-514350">
              <a:buFont typeface="+mj-lt"/>
              <a:buAutoNum type="arabicPeriod"/>
            </a:pPr>
            <a:r>
              <a:rPr lang="id-ID" dirty="0"/>
              <a:t>SKPKB PPN karena adanya penyerahan sebesar Rp350 juta yang belum dibuatkan Faktur Pajaknya</a:t>
            </a:r>
          </a:p>
          <a:p>
            <a:endParaRPr lang="id-ID" dirty="0"/>
          </a:p>
        </p:txBody>
      </p:sp>
    </p:spTree>
    <p:extLst>
      <p:ext uri="{BB962C8B-B14F-4D97-AF65-F5344CB8AC3E}">
        <p14:creationId xmlns:p14="http://schemas.microsoft.com/office/powerpoint/2010/main" val="228576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8B7F-5D54-406D-A190-B25F5FB53908}"/>
              </a:ext>
            </a:extLst>
          </p:cNvPr>
          <p:cNvSpPr>
            <a:spLocks noGrp="1"/>
          </p:cNvSpPr>
          <p:nvPr>
            <p:ph type="title"/>
          </p:nvPr>
        </p:nvSpPr>
        <p:spPr/>
        <p:txBody>
          <a:bodyPr/>
          <a:lstStyle/>
          <a:p>
            <a:r>
              <a:rPr lang="id-ID" dirty="0"/>
              <a:t> </a:t>
            </a:r>
            <a:br>
              <a:rPr lang="id-ID" dirty="0"/>
            </a:br>
            <a:r>
              <a:rPr lang="en-US" b="1" dirty="0"/>
              <a:t>PERTANYAAN DISKUSI</a:t>
            </a:r>
            <a:endParaRPr lang="id-ID" dirty="0"/>
          </a:p>
        </p:txBody>
      </p:sp>
      <p:sp>
        <p:nvSpPr>
          <p:cNvPr id="3" name="Content Placeholder 2">
            <a:extLst>
              <a:ext uri="{FF2B5EF4-FFF2-40B4-BE49-F238E27FC236}">
                <a16:creationId xmlns:a16="http://schemas.microsoft.com/office/drawing/2014/main" id="{C21057FC-0E75-431D-A87B-7EC89F6B4B17}"/>
              </a:ext>
            </a:extLst>
          </p:cNvPr>
          <p:cNvSpPr>
            <a:spLocks noGrp="1"/>
          </p:cNvSpPr>
          <p:nvPr>
            <p:ph idx="1"/>
          </p:nvPr>
        </p:nvSpPr>
        <p:spPr/>
        <p:txBody>
          <a:bodyPr/>
          <a:lstStyle/>
          <a:p>
            <a:pPr marL="0" indent="0">
              <a:buNone/>
            </a:pPr>
            <a:r>
              <a:rPr lang="en-US" dirty="0"/>
              <a:t>1. </a:t>
            </a:r>
            <a:r>
              <a:rPr lang="id-ID" dirty="0"/>
              <a:t>Kapankah seharusnya PTLP membayarkan dan melaporkan PPh Tahunan Badan Kurang Bayar untuk tahun 2012?</a:t>
            </a:r>
          </a:p>
          <a:p>
            <a:pPr marL="0" indent="0">
              <a:buNone/>
            </a:pPr>
            <a:r>
              <a:rPr lang="en-US" dirty="0" err="1"/>
              <a:t>Jawaban</a:t>
            </a:r>
            <a:endParaRPr lang="en-US" dirty="0"/>
          </a:p>
          <a:p>
            <a:pPr marL="0" indent="0">
              <a:buNone/>
            </a:pPr>
            <a:r>
              <a:rPr lang="en-US" dirty="0" err="1"/>
              <a:t>Periode</a:t>
            </a:r>
            <a:r>
              <a:rPr lang="en-US" dirty="0"/>
              <a:t> </a:t>
            </a:r>
            <a:r>
              <a:rPr lang="en-US" dirty="0" err="1"/>
              <a:t>Pembayaran</a:t>
            </a:r>
            <a:r>
              <a:rPr lang="en-US" dirty="0"/>
              <a:t> : </a:t>
            </a:r>
            <a:r>
              <a:rPr lang="en-US" dirty="0" err="1"/>
              <a:t>sebelum</a:t>
            </a:r>
            <a:r>
              <a:rPr lang="en-US" dirty="0"/>
              <a:t> SPT </a:t>
            </a:r>
            <a:r>
              <a:rPr lang="en-US" dirty="0" err="1"/>
              <a:t>Tahunan</a:t>
            </a:r>
            <a:r>
              <a:rPr lang="en-US" dirty="0"/>
              <a:t> 2012 </a:t>
            </a:r>
            <a:r>
              <a:rPr lang="en-US" dirty="0" err="1"/>
              <a:t>dilaporkan</a:t>
            </a:r>
            <a:r>
              <a:rPr lang="en-US" dirty="0"/>
              <a:t>, paling </a:t>
            </a:r>
            <a:r>
              <a:rPr lang="en-US" dirty="0" err="1"/>
              <a:t>lambat</a:t>
            </a:r>
            <a:r>
              <a:rPr lang="en-US" dirty="0"/>
              <a:t> </a:t>
            </a:r>
            <a:r>
              <a:rPr lang="en-US" dirty="0" err="1"/>
              <a:t>dilaporkan</a:t>
            </a:r>
            <a:r>
              <a:rPr lang="en-US" dirty="0"/>
              <a:t> 30 April 2015</a:t>
            </a:r>
          </a:p>
          <a:p>
            <a:pPr marL="0" indent="0">
              <a:buNone/>
            </a:pPr>
            <a:r>
              <a:rPr lang="en-US" dirty="0" err="1"/>
              <a:t>Pelaporan</a:t>
            </a:r>
            <a:r>
              <a:rPr lang="en-US" dirty="0"/>
              <a:t> : Paling </a:t>
            </a:r>
            <a:r>
              <a:rPr lang="en-US" dirty="0" err="1"/>
              <a:t>lambat</a:t>
            </a:r>
            <a:r>
              <a:rPr lang="en-US" dirty="0"/>
              <a:t> 30 April 2013</a:t>
            </a:r>
          </a:p>
          <a:p>
            <a:pPr marL="0" indent="0">
              <a:buNone/>
            </a:pPr>
            <a:r>
              <a:rPr lang="en-US" dirty="0"/>
              <a:t>30 April 2013 </a:t>
            </a:r>
          </a:p>
          <a:p>
            <a:pPr marL="0" indent="0">
              <a:buNone/>
            </a:pPr>
            <a:r>
              <a:rPr lang="en-US" dirty="0"/>
              <a:t>Ps 3 (3C)</a:t>
            </a:r>
          </a:p>
          <a:p>
            <a:pPr marL="0" indent="0">
              <a:buNone/>
            </a:pPr>
            <a:r>
              <a:rPr lang="id-ID" dirty="0"/>
              <a:t>untuk Surat Pemberitahuan Tahunan Pajak Penghasilan Wajib Pajak badan,</a:t>
            </a:r>
          </a:p>
          <a:p>
            <a:pPr marL="0" indent="0">
              <a:buNone/>
            </a:pPr>
            <a:r>
              <a:rPr lang="id-ID" dirty="0"/>
              <a:t>paling lama 4 (empat) bulan setelah akhir Tahun Pajak.</a:t>
            </a:r>
          </a:p>
        </p:txBody>
      </p:sp>
    </p:spTree>
    <p:extLst>
      <p:ext uri="{BB962C8B-B14F-4D97-AF65-F5344CB8AC3E}">
        <p14:creationId xmlns:p14="http://schemas.microsoft.com/office/powerpoint/2010/main" val="342220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7623A-FED0-4DE2-BA7A-62E322473CA6}"/>
              </a:ext>
            </a:extLst>
          </p:cNvPr>
          <p:cNvSpPr>
            <a:spLocks noGrp="1"/>
          </p:cNvSpPr>
          <p:nvPr>
            <p:ph type="title"/>
          </p:nvPr>
        </p:nvSpPr>
        <p:spPr/>
        <p:txBody>
          <a:bodyPr>
            <a:normAutofit fontScale="90000"/>
          </a:bodyPr>
          <a:lstStyle/>
          <a:p>
            <a:r>
              <a:rPr lang="id-ID" dirty="0"/>
              <a:t> </a:t>
            </a:r>
            <a:br>
              <a:rPr lang="id-ID" dirty="0"/>
            </a:br>
            <a:r>
              <a:rPr lang="en-US" b="1" dirty="0"/>
              <a:t>PERTANYAAN DISKUSI</a:t>
            </a:r>
            <a:br>
              <a:rPr lang="id-ID" dirty="0"/>
            </a:br>
            <a:endParaRPr lang="id-ID" dirty="0"/>
          </a:p>
        </p:txBody>
      </p:sp>
      <p:sp>
        <p:nvSpPr>
          <p:cNvPr id="3" name="Content Placeholder 2">
            <a:extLst>
              <a:ext uri="{FF2B5EF4-FFF2-40B4-BE49-F238E27FC236}">
                <a16:creationId xmlns:a16="http://schemas.microsoft.com/office/drawing/2014/main" id="{47C56655-2224-4F70-88C8-1DF26281F355}"/>
              </a:ext>
            </a:extLst>
          </p:cNvPr>
          <p:cNvSpPr>
            <a:spLocks noGrp="1"/>
          </p:cNvSpPr>
          <p:nvPr>
            <p:ph idx="1"/>
          </p:nvPr>
        </p:nvSpPr>
        <p:spPr/>
        <p:txBody>
          <a:bodyPr>
            <a:normAutofit/>
          </a:bodyPr>
          <a:lstStyle/>
          <a:p>
            <a:pPr marL="0" indent="0">
              <a:buNone/>
            </a:pPr>
            <a:r>
              <a:rPr lang="en-US" dirty="0"/>
              <a:t>2. </a:t>
            </a:r>
            <a:r>
              <a:rPr lang="id-ID" dirty="0"/>
              <a:t>Dalam menghadapi kondisi dimana laporan keuangan belum dapat diselesaikan tepat waktu, apa yang seharusnya dilakukan oleh manajemen PTLP?</a:t>
            </a:r>
            <a:endParaRPr lang="en-US" dirty="0"/>
          </a:p>
          <a:p>
            <a:pPr marL="0" indent="0">
              <a:buNone/>
            </a:pPr>
            <a:r>
              <a:rPr lang="en-US" dirty="0" err="1"/>
              <a:t>Jawaban</a:t>
            </a:r>
            <a:endParaRPr lang="en-US" dirty="0"/>
          </a:p>
          <a:p>
            <a:pPr marL="0" indent="0">
              <a:buNone/>
            </a:pPr>
            <a:r>
              <a:rPr lang="en-US" dirty="0" err="1"/>
              <a:t>Menyampaikan</a:t>
            </a:r>
            <a:r>
              <a:rPr lang="en-US" dirty="0"/>
              <a:t> </a:t>
            </a:r>
            <a:r>
              <a:rPr lang="en-US" dirty="0" err="1"/>
              <a:t>permohonan</a:t>
            </a:r>
            <a:r>
              <a:rPr lang="en-US" dirty="0"/>
              <a:t> </a:t>
            </a:r>
            <a:r>
              <a:rPr lang="en-US" dirty="0" err="1"/>
              <a:t>perpanjangan</a:t>
            </a:r>
            <a:r>
              <a:rPr lang="en-US" dirty="0"/>
              <a:t> </a:t>
            </a:r>
            <a:r>
              <a:rPr lang="en-US" dirty="0" err="1"/>
              <a:t>penyampaian</a:t>
            </a:r>
            <a:r>
              <a:rPr lang="en-US" dirty="0"/>
              <a:t> SPT.</a:t>
            </a:r>
          </a:p>
          <a:p>
            <a:pPr marL="0" indent="0">
              <a:buNone/>
            </a:pPr>
            <a:r>
              <a:rPr lang="en-US" dirty="0"/>
              <a:t>Ps 3 (4)</a:t>
            </a:r>
          </a:p>
          <a:p>
            <a:pPr marL="0" indent="0">
              <a:buNone/>
            </a:pPr>
            <a:r>
              <a:rPr lang="id-ID" dirty="0"/>
              <a:t>Wajib Pajak dapat memperpanjang jangka waktu penyampaian Surat</a:t>
            </a:r>
            <a:r>
              <a:rPr lang="en-US" dirty="0"/>
              <a:t> </a:t>
            </a:r>
            <a:r>
              <a:rPr lang="id-ID" dirty="0"/>
              <a:t>Pemberitahuan Tahunan Pajak Penghasilan sebagaimana dimaksud pada ayat (3)</a:t>
            </a:r>
            <a:r>
              <a:rPr lang="en-US" dirty="0"/>
              <a:t> </a:t>
            </a:r>
            <a:r>
              <a:rPr lang="id-ID" dirty="0"/>
              <a:t>untuk paling lama 2 (dua) bulan dengan cara menyampaikan pemberitahuan secara</a:t>
            </a:r>
            <a:r>
              <a:rPr lang="en-US" dirty="0"/>
              <a:t> </a:t>
            </a:r>
            <a:r>
              <a:rPr lang="id-ID" dirty="0"/>
              <a:t>tertulis atau dengan cara lain kepada Direktur Jenderal Pajak yang ketentuannya</a:t>
            </a:r>
            <a:r>
              <a:rPr lang="en-US" dirty="0"/>
              <a:t> </a:t>
            </a:r>
            <a:r>
              <a:rPr lang="id-ID" dirty="0"/>
              <a:t>diatur dengan atau berdasarkan Peraturan Menteri Keuangan.</a:t>
            </a:r>
          </a:p>
        </p:txBody>
      </p:sp>
    </p:spTree>
    <p:extLst>
      <p:ext uri="{BB962C8B-B14F-4D97-AF65-F5344CB8AC3E}">
        <p14:creationId xmlns:p14="http://schemas.microsoft.com/office/powerpoint/2010/main" val="417219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3616-5EB5-44BB-8F55-F3CFDBE299A0}"/>
              </a:ext>
            </a:extLst>
          </p:cNvPr>
          <p:cNvSpPr>
            <a:spLocks noGrp="1"/>
          </p:cNvSpPr>
          <p:nvPr>
            <p:ph type="title"/>
          </p:nvPr>
        </p:nvSpPr>
        <p:spPr/>
        <p:txBody>
          <a:bodyPr>
            <a:normAutofit fontScale="90000"/>
          </a:bodyPr>
          <a:lstStyle/>
          <a:p>
            <a:r>
              <a:rPr lang="id-ID" dirty="0"/>
              <a:t> </a:t>
            </a:r>
            <a:br>
              <a:rPr lang="id-ID" dirty="0"/>
            </a:br>
            <a:r>
              <a:rPr lang="en-US" b="1" dirty="0"/>
              <a:t>PERTANYAAN DISKUSI</a:t>
            </a:r>
            <a:br>
              <a:rPr lang="id-ID" dirty="0"/>
            </a:br>
            <a:endParaRPr lang="id-ID" dirty="0"/>
          </a:p>
        </p:txBody>
      </p:sp>
      <p:sp>
        <p:nvSpPr>
          <p:cNvPr id="3" name="Content Placeholder 2">
            <a:extLst>
              <a:ext uri="{FF2B5EF4-FFF2-40B4-BE49-F238E27FC236}">
                <a16:creationId xmlns:a16="http://schemas.microsoft.com/office/drawing/2014/main" id="{3CD172F0-3A96-4A52-AA6A-F9BAB9ACD696}"/>
              </a:ext>
            </a:extLst>
          </p:cNvPr>
          <p:cNvSpPr>
            <a:spLocks noGrp="1"/>
          </p:cNvSpPr>
          <p:nvPr>
            <p:ph idx="1"/>
          </p:nvPr>
        </p:nvSpPr>
        <p:spPr/>
        <p:txBody>
          <a:bodyPr>
            <a:normAutofit/>
          </a:bodyPr>
          <a:lstStyle/>
          <a:p>
            <a:pPr marL="0" lvl="0" indent="0">
              <a:buNone/>
            </a:pPr>
            <a:r>
              <a:rPr lang="en-US" dirty="0"/>
              <a:t>3. </a:t>
            </a:r>
            <a:r>
              <a:rPr lang="id-ID" dirty="0"/>
              <a:t>Bagaimana pengenaan sanksi perpajakan terkait dengan tindakan yang dilakukan oleh PTLP terhadap SPT Tahunan PPh Badan tahun 2012?</a:t>
            </a:r>
          </a:p>
          <a:p>
            <a:pPr marL="0" indent="0">
              <a:buNone/>
            </a:pPr>
            <a:r>
              <a:rPr lang="en-US" dirty="0" err="1"/>
              <a:t>Jawaban</a:t>
            </a:r>
            <a:endParaRPr lang="en-US" dirty="0"/>
          </a:p>
          <a:p>
            <a:pPr>
              <a:buAutoNum type="alphaLcPeriod"/>
            </a:pPr>
            <a:r>
              <a:rPr lang="en-US" dirty="0" err="1"/>
              <a:t>Telat</a:t>
            </a:r>
            <a:r>
              <a:rPr lang="en-US" dirty="0"/>
              <a:t> </a:t>
            </a:r>
            <a:r>
              <a:rPr lang="en-US" dirty="0" err="1"/>
              <a:t>Lapor</a:t>
            </a:r>
            <a:r>
              <a:rPr lang="en-US" dirty="0"/>
              <a:t> SPT, </a:t>
            </a:r>
            <a:r>
              <a:rPr lang="en-US" dirty="0" err="1"/>
              <a:t>Rp</a:t>
            </a:r>
            <a:r>
              <a:rPr lang="en-US" dirty="0"/>
              <a:t> 1.000.000. Ps 7 (1)</a:t>
            </a:r>
          </a:p>
          <a:p>
            <a:pPr>
              <a:buAutoNum type="alphaLcPeriod"/>
            </a:pPr>
            <a:r>
              <a:rPr lang="en-US" dirty="0"/>
              <a:t>Mei : 2% X </a:t>
            </a:r>
            <a:r>
              <a:rPr lang="en-US" dirty="0" err="1"/>
              <a:t>Rp</a:t>
            </a:r>
            <a:r>
              <a:rPr lang="en-US" dirty="0"/>
              <a:t> 620.000.000 = </a:t>
            </a:r>
            <a:r>
              <a:rPr lang="en-US" dirty="0" err="1"/>
              <a:t>Rp</a:t>
            </a:r>
            <a:r>
              <a:rPr lang="en-US" dirty="0"/>
              <a:t> 12.400.000</a:t>
            </a:r>
          </a:p>
          <a:p>
            <a:pPr marL="0" indent="0">
              <a:buNone/>
            </a:pPr>
            <a:r>
              <a:rPr lang="en-US" dirty="0"/>
              <a:t>     </a:t>
            </a:r>
            <a:r>
              <a:rPr lang="en-US" dirty="0" err="1"/>
              <a:t>Juni</a:t>
            </a:r>
            <a:r>
              <a:rPr lang="en-US" dirty="0"/>
              <a:t> : 2% x </a:t>
            </a:r>
            <a:r>
              <a:rPr lang="en-US" dirty="0" err="1"/>
              <a:t>Rp</a:t>
            </a:r>
            <a:r>
              <a:rPr lang="en-US" dirty="0"/>
              <a:t> 320.000.000 = </a:t>
            </a:r>
            <a:r>
              <a:rPr lang="en-US" dirty="0" err="1"/>
              <a:t>Rp</a:t>
            </a:r>
            <a:r>
              <a:rPr lang="en-US" dirty="0"/>
              <a:t> 6.400.000</a:t>
            </a:r>
          </a:p>
          <a:p>
            <a:pPr marL="0" indent="0">
              <a:buNone/>
            </a:pPr>
            <a:endParaRPr lang="en-US" dirty="0"/>
          </a:p>
        </p:txBody>
      </p:sp>
    </p:spTree>
    <p:extLst>
      <p:ext uri="{BB962C8B-B14F-4D97-AF65-F5344CB8AC3E}">
        <p14:creationId xmlns:p14="http://schemas.microsoft.com/office/powerpoint/2010/main" val="301832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043E-9E75-4183-957C-512211B40ED6}"/>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F50C268C-6CA3-453D-8B53-AE43B51EAD7B}"/>
              </a:ext>
            </a:extLst>
          </p:cNvPr>
          <p:cNvSpPr>
            <a:spLocks noGrp="1"/>
          </p:cNvSpPr>
          <p:nvPr>
            <p:ph idx="1"/>
          </p:nvPr>
        </p:nvSpPr>
        <p:spPr/>
        <p:txBody>
          <a:bodyPr>
            <a:normAutofit/>
          </a:bodyPr>
          <a:lstStyle/>
          <a:p>
            <a:pPr marL="0" indent="0">
              <a:buNone/>
            </a:pPr>
            <a:r>
              <a:rPr lang="en-US" dirty="0"/>
              <a:t>Ps 7 (1)</a:t>
            </a:r>
          </a:p>
          <a:p>
            <a:pPr marL="0" indent="0">
              <a:buNone/>
            </a:pPr>
            <a:r>
              <a:rPr lang="sv-SE" dirty="0"/>
              <a:t>Apabila Surat Pemberitahuan tidak disampaikan dalam jangka waktu sebagaimana </a:t>
            </a:r>
            <a:r>
              <a:rPr lang="id-ID" dirty="0"/>
              <a:t>dimaksud dalam Pasal 3 ayat (3) atau batas waktu perpanjangan penyampaian</a:t>
            </a:r>
            <a:r>
              <a:rPr lang="en-US" dirty="0"/>
              <a:t> </a:t>
            </a:r>
            <a:r>
              <a:rPr lang="id-ID" dirty="0"/>
              <a:t>Surat Pemberitahuan sebagaimana dimaksud dalam Pasal 3 ayat (4), dikenai sanksi</a:t>
            </a:r>
            <a:r>
              <a:rPr lang="en-US" dirty="0"/>
              <a:t> </a:t>
            </a:r>
            <a:r>
              <a:rPr lang="id-ID" dirty="0"/>
              <a:t>administrasi berupa denda sebesar Rp500.000,00 (lima ratus ribu rupiah) untuk</a:t>
            </a:r>
            <a:r>
              <a:rPr lang="en-US" dirty="0"/>
              <a:t> </a:t>
            </a:r>
            <a:r>
              <a:rPr lang="id-ID" dirty="0"/>
              <a:t>Surat Pemberitahuan Masa Pajak Pertambahan Nilai, Rp100.000,00 (seratus riburupiah) untuk Surat Pemberitahuan Masa lainnya, dan sebesar Rp1.000.000,00 (satu</a:t>
            </a:r>
            <a:r>
              <a:rPr lang="en-US" dirty="0"/>
              <a:t> </a:t>
            </a:r>
            <a:r>
              <a:rPr lang="id-ID" dirty="0"/>
              <a:t>juta rupiah) untuk Surat Pemberitahuan Tahunan Pajak Penghasilan Wajib Pajak</a:t>
            </a:r>
            <a:r>
              <a:rPr lang="en-US" dirty="0"/>
              <a:t> </a:t>
            </a:r>
            <a:r>
              <a:rPr lang="sv-SE" dirty="0"/>
              <a:t>badan serta sebesar Rp100.000,00 (seratus ribu rupiah) untuk Surat Pemberitahuan </a:t>
            </a:r>
            <a:r>
              <a:rPr lang="id-ID" dirty="0"/>
              <a:t>Tahunan Pajak Penghasilan Wajib Pajak orang pribadi</a:t>
            </a:r>
          </a:p>
        </p:txBody>
      </p:sp>
    </p:spTree>
    <p:extLst>
      <p:ext uri="{BB962C8B-B14F-4D97-AF65-F5344CB8AC3E}">
        <p14:creationId xmlns:p14="http://schemas.microsoft.com/office/powerpoint/2010/main" val="925101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3BB44-7348-4B6A-9267-70CD54DE8487}"/>
              </a:ext>
            </a:extLst>
          </p:cNvPr>
          <p:cNvSpPr>
            <a:spLocks noGrp="1"/>
          </p:cNvSpPr>
          <p:nvPr>
            <p:ph type="title"/>
          </p:nvPr>
        </p:nvSpPr>
        <p:spPr/>
        <p:txBody>
          <a:bodyPr>
            <a:normAutofit fontScale="90000"/>
          </a:bodyPr>
          <a:lstStyle/>
          <a:p>
            <a:r>
              <a:rPr lang="id-ID" dirty="0"/>
              <a:t> </a:t>
            </a:r>
            <a:br>
              <a:rPr lang="id-ID" dirty="0"/>
            </a:br>
            <a:r>
              <a:rPr lang="en-US" b="1" dirty="0"/>
              <a:t>PERTANYAAN DISKUSI</a:t>
            </a:r>
            <a:br>
              <a:rPr lang="id-ID" dirty="0"/>
            </a:br>
            <a:endParaRPr lang="id-ID" dirty="0"/>
          </a:p>
        </p:txBody>
      </p:sp>
      <p:sp>
        <p:nvSpPr>
          <p:cNvPr id="3" name="Content Placeholder 2">
            <a:extLst>
              <a:ext uri="{FF2B5EF4-FFF2-40B4-BE49-F238E27FC236}">
                <a16:creationId xmlns:a16="http://schemas.microsoft.com/office/drawing/2014/main" id="{B6AFAECA-3F8E-4962-B25B-07D68B557B1C}"/>
              </a:ext>
            </a:extLst>
          </p:cNvPr>
          <p:cNvSpPr>
            <a:spLocks noGrp="1"/>
          </p:cNvSpPr>
          <p:nvPr>
            <p:ph idx="1"/>
          </p:nvPr>
        </p:nvSpPr>
        <p:spPr/>
        <p:txBody>
          <a:bodyPr>
            <a:normAutofit fontScale="85000" lnSpcReduction="20000"/>
          </a:bodyPr>
          <a:lstStyle/>
          <a:p>
            <a:pPr marL="0" lvl="0" indent="0">
              <a:buNone/>
            </a:pPr>
            <a:r>
              <a:rPr lang="en-US" dirty="0"/>
              <a:t>4. </a:t>
            </a:r>
            <a:r>
              <a:rPr lang="id-ID" dirty="0"/>
              <a:t>Menurut Anda, sudah tepatkah tindakan yang diambil oleh manajemen PTLP untuk tidak melakukan pembetulan SPT PPh Badan tahun 2011? </a:t>
            </a:r>
          </a:p>
          <a:p>
            <a:pPr marL="0" indent="0">
              <a:buNone/>
            </a:pPr>
            <a:r>
              <a:rPr lang="en-US" dirty="0" err="1"/>
              <a:t>Jawaban</a:t>
            </a:r>
            <a:endParaRPr lang="en-US" dirty="0"/>
          </a:p>
          <a:p>
            <a:pPr marL="0" indent="0">
              <a:buNone/>
            </a:pPr>
            <a:r>
              <a:rPr lang="en-US" dirty="0" err="1"/>
              <a:t>Sudah</a:t>
            </a:r>
            <a:r>
              <a:rPr lang="en-US" dirty="0"/>
              <a:t> </a:t>
            </a:r>
            <a:r>
              <a:rPr lang="en-US" dirty="0" err="1"/>
              <a:t>tepat</a:t>
            </a:r>
            <a:r>
              <a:rPr lang="en-US" dirty="0"/>
              <a:t> </a:t>
            </a:r>
            <a:r>
              <a:rPr lang="en-US" dirty="0" err="1"/>
              <a:t>karena</a:t>
            </a:r>
            <a:r>
              <a:rPr lang="en-US" dirty="0"/>
              <a:t> </a:t>
            </a:r>
            <a:r>
              <a:rPr lang="en-US" dirty="0" err="1"/>
              <a:t>menghindari</a:t>
            </a:r>
            <a:r>
              <a:rPr lang="en-US" dirty="0"/>
              <a:t> </a:t>
            </a:r>
            <a:r>
              <a:rPr lang="en-US" dirty="0" err="1"/>
              <a:t>sanksi</a:t>
            </a:r>
            <a:r>
              <a:rPr lang="en-US" dirty="0"/>
              <a:t> </a:t>
            </a:r>
            <a:r>
              <a:rPr lang="en-US" dirty="0" err="1"/>
              <a:t>administrasi</a:t>
            </a:r>
            <a:r>
              <a:rPr lang="en-US" dirty="0"/>
              <a:t> 50%. </a:t>
            </a:r>
          </a:p>
          <a:p>
            <a:pPr marL="0" indent="0">
              <a:buNone/>
            </a:pPr>
            <a:r>
              <a:rPr lang="en-US" dirty="0"/>
              <a:t>Ps 8 (4)</a:t>
            </a:r>
          </a:p>
          <a:p>
            <a:pPr marL="0" indent="0">
              <a:buNone/>
            </a:pPr>
            <a:r>
              <a:rPr lang="id-ID" dirty="0"/>
              <a:t>Walaupun Direktur Jenderal Pajak telah melakukan pemeriksaan, dengan syarat</a:t>
            </a:r>
            <a:r>
              <a:rPr lang="en-US" dirty="0"/>
              <a:t> </a:t>
            </a:r>
            <a:r>
              <a:rPr lang="id-ID" dirty="0"/>
              <a:t>Direktur Jenderal Pajak belum menerbitkan surat ketetapan pajak, Wajib Pajak</a:t>
            </a:r>
            <a:r>
              <a:rPr lang="en-US" dirty="0"/>
              <a:t> </a:t>
            </a:r>
            <a:r>
              <a:rPr lang="nn-NO" dirty="0"/>
              <a:t>dengan kesadaran sendiri dapat mengungkapkan dalam laporan tersendiri tentang </a:t>
            </a:r>
            <a:r>
              <a:rPr lang="id-ID" dirty="0"/>
              <a:t>ketidakbenaran pengisian Surat Pemberitahuan yang telah disampaikan sesuai</a:t>
            </a:r>
            <a:r>
              <a:rPr lang="en-US" dirty="0"/>
              <a:t> </a:t>
            </a:r>
            <a:r>
              <a:rPr lang="id-ID" dirty="0"/>
              <a:t>keadaan yang sebenarnya, yang dapat mengakibatkan: </a:t>
            </a:r>
          </a:p>
          <a:p>
            <a:pPr marL="0" indent="0">
              <a:buNone/>
            </a:pPr>
            <a:r>
              <a:rPr lang="id-ID" dirty="0"/>
              <a:t>a. pajak-pajak yang masih harus dibayar menjadi lebih besar atau lebih kecil;</a:t>
            </a:r>
          </a:p>
          <a:p>
            <a:pPr marL="0" indent="0">
              <a:buNone/>
            </a:pPr>
            <a:r>
              <a:rPr lang="id-ID" dirty="0"/>
              <a:t>b. rugi berdasarkan ketentuan perpajakan menjadi lebih kecil atau lebih besar;</a:t>
            </a:r>
          </a:p>
          <a:p>
            <a:pPr marL="0" indent="0">
              <a:buNone/>
            </a:pPr>
            <a:r>
              <a:rPr lang="id-ID" dirty="0"/>
              <a:t>c. jumlah harta menjadi lebih besar atau lebih kecil; atau</a:t>
            </a:r>
          </a:p>
          <a:p>
            <a:pPr marL="0" indent="0">
              <a:buNone/>
            </a:pPr>
            <a:r>
              <a:rPr lang="id-ID" dirty="0"/>
              <a:t>d. jumlah modal menjadi lebih besar atau lebih kecil</a:t>
            </a:r>
          </a:p>
          <a:p>
            <a:pPr marL="0" indent="0">
              <a:buNone/>
            </a:pPr>
            <a:r>
              <a:rPr lang="fi-FI" dirty="0"/>
              <a:t>dan proses pemeriksaan tetap dilanjutkan.</a:t>
            </a:r>
            <a:endParaRPr lang="id-ID" dirty="0"/>
          </a:p>
        </p:txBody>
      </p:sp>
    </p:spTree>
    <p:extLst>
      <p:ext uri="{BB962C8B-B14F-4D97-AF65-F5344CB8AC3E}">
        <p14:creationId xmlns:p14="http://schemas.microsoft.com/office/powerpoint/2010/main" val="371875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58CE-CE42-48D7-858B-59D3FD0537FB}"/>
              </a:ext>
            </a:extLst>
          </p:cNvPr>
          <p:cNvSpPr>
            <a:spLocks noGrp="1"/>
          </p:cNvSpPr>
          <p:nvPr>
            <p:ph type="title"/>
          </p:nvPr>
        </p:nvSpPr>
        <p:spPr/>
        <p:txBody>
          <a:bodyPr>
            <a:normAutofit fontScale="90000"/>
          </a:bodyPr>
          <a:lstStyle/>
          <a:p>
            <a:r>
              <a:rPr lang="id-ID" dirty="0"/>
              <a:t> </a:t>
            </a:r>
            <a:br>
              <a:rPr lang="id-ID" dirty="0"/>
            </a:br>
            <a:r>
              <a:rPr lang="en-US" b="1" dirty="0"/>
              <a:t>PERTANYAAN DISKUSI</a:t>
            </a:r>
            <a:br>
              <a:rPr lang="id-ID" dirty="0"/>
            </a:br>
            <a:endParaRPr lang="id-ID" dirty="0"/>
          </a:p>
        </p:txBody>
      </p:sp>
      <p:sp>
        <p:nvSpPr>
          <p:cNvPr id="3" name="Content Placeholder 2">
            <a:extLst>
              <a:ext uri="{FF2B5EF4-FFF2-40B4-BE49-F238E27FC236}">
                <a16:creationId xmlns:a16="http://schemas.microsoft.com/office/drawing/2014/main" id="{4E760B09-06B6-4762-9973-6627F6C79438}"/>
              </a:ext>
            </a:extLst>
          </p:cNvPr>
          <p:cNvSpPr>
            <a:spLocks noGrp="1"/>
          </p:cNvSpPr>
          <p:nvPr>
            <p:ph idx="1"/>
          </p:nvPr>
        </p:nvSpPr>
        <p:spPr/>
        <p:txBody>
          <a:bodyPr>
            <a:normAutofit fontScale="92500" lnSpcReduction="20000"/>
          </a:bodyPr>
          <a:lstStyle/>
          <a:p>
            <a:pPr marL="0" lvl="0" indent="0">
              <a:buNone/>
            </a:pPr>
            <a:r>
              <a:rPr lang="en-US" dirty="0"/>
              <a:t>5. </a:t>
            </a:r>
            <a:r>
              <a:rPr lang="id-ID" dirty="0"/>
              <a:t>Mungkinkah PTLP melakukan pembetulan SPT PPh Badan tahun 2011 tersebut? Jika mungkin, adakah sanksi perpajakan jika PTLP melakukan pembetulan SPT PPh Badan tahun 2011?</a:t>
            </a:r>
          </a:p>
          <a:p>
            <a:pPr marL="0" indent="0">
              <a:buNone/>
            </a:pPr>
            <a:r>
              <a:rPr lang="en-US" dirty="0" err="1"/>
              <a:t>Jawaban</a:t>
            </a:r>
            <a:endParaRPr lang="en-US" dirty="0"/>
          </a:p>
          <a:p>
            <a:pPr marL="0" indent="0">
              <a:buNone/>
            </a:pPr>
            <a:r>
              <a:rPr lang="en-US" dirty="0" err="1"/>
              <a:t>Tidak</a:t>
            </a:r>
            <a:r>
              <a:rPr lang="en-US" dirty="0"/>
              <a:t> </a:t>
            </a:r>
            <a:r>
              <a:rPr lang="en-US" dirty="0" err="1"/>
              <a:t>mungkin</a:t>
            </a:r>
            <a:r>
              <a:rPr lang="en-US" dirty="0"/>
              <a:t> </a:t>
            </a:r>
            <a:r>
              <a:rPr lang="en-US" dirty="0" err="1"/>
              <a:t>untuk</a:t>
            </a:r>
            <a:r>
              <a:rPr lang="en-US" dirty="0"/>
              <a:t> </a:t>
            </a:r>
            <a:r>
              <a:rPr lang="en-US" dirty="0" err="1"/>
              <a:t>pembetulan</a:t>
            </a:r>
            <a:r>
              <a:rPr lang="en-US" dirty="0"/>
              <a:t> </a:t>
            </a:r>
            <a:r>
              <a:rPr lang="en-US" dirty="0" err="1"/>
              <a:t>namun</a:t>
            </a:r>
            <a:r>
              <a:rPr lang="en-US" dirty="0"/>
              <a:t> yang </a:t>
            </a:r>
            <a:r>
              <a:rPr lang="en-US" dirty="0" err="1"/>
              <a:t>bisa</a:t>
            </a:r>
            <a:r>
              <a:rPr lang="en-US" dirty="0"/>
              <a:t> </a:t>
            </a:r>
            <a:r>
              <a:rPr lang="en-US" dirty="0" err="1"/>
              <a:t>untuk</a:t>
            </a:r>
            <a:r>
              <a:rPr lang="en-US" dirty="0"/>
              <a:t> </a:t>
            </a:r>
            <a:r>
              <a:rPr lang="en-US" dirty="0" err="1"/>
              <a:t>mengungkapkan</a:t>
            </a:r>
            <a:r>
              <a:rPr lang="en-US" dirty="0"/>
              <a:t> </a:t>
            </a:r>
            <a:r>
              <a:rPr lang="en-US" dirty="0" err="1"/>
              <a:t>ketidak</a:t>
            </a:r>
            <a:r>
              <a:rPr lang="en-US" dirty="0"/>
              <a:t> </a:t>
            </a:r>
            <a:r>
              <a:rPr lang="en-US" dirty="0" err="1"/>
              <a:t>benaran</a:t>
            </a:r>
            <a:r>
              <a:rPr lang="en-US" dirty="0"/>
              <a:t> </a:t>
            </a:r>
            <a:r>
              <a:rPr lang="en-US" dirty="0" err="1"/>
              <a:t>Sanksi</a:t>
            </a:r>
            <a:r>
              <a:rPr lang="en-US" dirty="0"/>
              <a:t> </a:t>
            </a:r>
            <a:r>
              <a:rPr lang="en-US" dirty="0" err="1"/>
              <a:t>administrasi</a:t>
            </a:r>
            <a:r>
              <a:rPr lang="en-US" dirty="0"/>
              <a:t> 50%. </a:t>
            </a:r>
          </a:p>
          <a:p>
            <a:pPr marL="0" indent="0">
              <a:buNone/>
            </a:pPr>
            <a:r>
              <a:rPr lang="en-US" dirty="0"/>
              <a:t>Ps </a:t>
            </a:r>
            <a:r>
              <a:rPr lang="en-US"/>
              <a:t>8 (5)</a:t>
            </a:r>
            <a:endParaRPr lang="en-US" dirty="0"/>
          </a:p>
          <a:p>
            <a:pPr marL="0" indent="0">
              <a:buNone/>
            </a:pPr>
            <a:r>
              <a:rPr lang="id-ID" dirty="0"/>
              <a:t>Pajak yang kurang dibayar yang timbul sebagai akibat dari pengungkapan</a:t>
            </a:r>
          </a:p>
          <a:p>
            <a:pPr marL="0" indent="0">
              <a:buNone/>
            </a:pPr>
            <a:r>
              <a:rPr lang="id-ID" dirty="0"/>
              <a:t>ketidakbenaran pengisian Surat Pemberitahuan sebagaimana dimaksud pada</a:t>
            </a:r>
          </a:p>
          <a:p>
            <a:pPr marL="0" indent="0">
              <a:buNone/>
            </a:pPr>
            <a:r>
              <a:rPr lang="nb-NO" dirty="0"/>
              <a:t>ayat (4) beserta sanksi administrasi berupa kenaikan sebesar 50% (lima puluh</a:t>
            </a:r>
          </a:p>
          <a:p>
            <a:pPr marL="0" indent="0">
              <a:buNone/>
            </a:pPr>
            <a:r>
              <a:rPr lang="id-ID" dirty="0"/>
              <a:t>persen) dari pajak yang kurang dibayar, harus dilunasi oleh Wajib Pajak sebelum</a:t>
            </a:r>
          </a:p>
          <a:p>
            <a:pPr marL="0" indent="0">
              <a:buNone/>
            </a:pPr>
            <a:r>
              <a:rPr lang="id-ID" dirty="0"/>
              <a:t>laporan tersendiri dimaksud disampaikan.</a:t>
            </a:r>
          </a:p>
        </p:txBody>
      </p:sp>
    </p:spTree>
    <p:extLst>
      <p:ext uri="{BB962C8B-B14F-4D97-AF65-F5344CB8AC3E}">
        <p14:creationId xmlns:p14="http://schemas.microsoft.com/office/powerpoint/2010/main" val="195992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3C06-2E91-4EFD-8425-787ED0631358}"/>
              </a:ext>
            </a:extLst>
          </p:cNvPr>
          <p:cNvSpPr>
            <a:spLocks noGrp="1"/>
          </p:cNvSpPr>
          <p:nvPr>
            <p:ph type="title"/>
          </p:nvPr>
        </p:nvSpPr>
        <p:spPr/>
        <p:txBody>
          <a:bodyPr>
            <a:normAutofit fontScale="90000"/>
          </a:bodyPr>
          <a:lstStyle/>
          <a:p>
            <a:r>
              <a:rPr lang="id-ID" dirty="0"/>
              <a:t> </a:t>
            </a:r>
            <a:br>
              <a:rPr lang="id-ID" dirty="0"/>
            </a:br>
            <a:r>
              <a:rPr lang="en-US" b="1" dirty="0"/>
              <a:t>PERTANYAAN DISKUSI</a:t>
            </a:r>
            <a:br>
              <a:rPr lang="id-ID" dirty="0"/>
            </a:br>
            <a:endParaRPr lang="id-ID" dirty="0"/>
          </a:p>
        </p:txBody>
      </p:sp>
      <p:sp>
        <p:nvSpPr>
          <p:cNvPr id="3" name="Content Placeholder 2">
            <a:extLst>
              <a:ext uri="{FF2B5EF4-FFF2-40B4-BE49-F238E27FC236}">
                <a16:creationId xmlns:a16="http://schemas.microsoft.com/office/drawing/2014/main" id="{DCDA47E7-240F-4D53-9950-D8A0C9D4E36D}"/>
              </a:ext>
            </a:extLst>
          </p:cNvPr>
          <p:cNvSpPr>
            <a:spLocks noGrp="1"/>
          </p:cNvSpPr>
          <p:nvPr>
            <p:ph idx="1"/>
          </p:nvPr>
        </p:nvSpPr>
        <p:spPr>
          <a:xfrm>
            <a:off x="862864" y="2367627"/>
            <a:ext cx="8596668" cy="3880773"/>
          </a:xfrm>
        </p:spPr>
        <p:txBody>
          <a:bodyPr>
            <a:normAutofit fontScale="92500" lnSpcReduction="20000"/>
          </a:bodyPr>
          <a:lstStyle/>
          <a:p>
            <a:pPr marL="0" indent="0">
              <a:buNone/>
            </a:pPr>
            <a:r>
              <a:rPr lang="en-US" dirty="0"/>
              <a:t>6. </a:t>
            </a:r>
            <a:r>
              <a:rPr lang="id-ID" dirty="0"/>
              <a:t>Bagaimanakah pengenaan sanksi perpajakan atas SKPKB yang diterbitkan oleh KPP Pemeriksa Pajak?</a:t>
            </a:r>
          </a:p>
          <a:p>
            <a:pPr marL="0" indent="0">
              <a:buNone/>
            </a:pPr>
            <a:r>
              <a:rPr lang="en-US" dirty="0" err="1"/>
              <a:t>Jawaban</a:t>
            </a:r>
            <a:endParaRPr lang="en-US" dirty="0"/>
          </a:p>
          <a:p>
            <a:pPr marL="0" indent="0">
              <a:buNone/>
            </a:pPr>
            <a:r>
              <a:rPr lang="en-US" dirty="0"/>
              <a:t>SKPKB </a:t>
            </a:r>
            <a:r>
              <a:rPr lang="en-US" dirty="0" err="1"/>
              <a:t>PPh</a:t>
            </a:r>
            <a:r>
              <a:rPr lang="en-US" dirty="0"/>
              <a:t> </a:t>
            </a:r>
            <a:r>
              <a:rPr lang="en-US" dirty="0" err="1"/>
              <a:t>Badan</a:t>
            </a:r>
            <a:r>
              <a:rPr lang="en-US" dirty="0"/>
              <a:t>						SKPKB </a:t>
            </a:r>
            <a:r>
              <a:rPr lang="en-US" dirty="0" err="1"/>
              <a:t>PPh</a:t>
            </a:r>
            <a:r>
              <a:rPr lang="en-US" dirty="0"/>
              <a:t> 4(2)</a:t>
            </a:r>
          </a:p>
          <a:p>
            <a:pPr marL="0" indent="0">
              <a:buNone/>
            </a:pPr>
            <a:r>
              <a:rPr lang="en-US" dirty="0"/>
              <a:t>2012 -&gt; Mei-Dec (8 </a:t>
            </a:r>
            <a:r>
              <a:rPr lang="en-US" dirty="0" err="1"/>
              <a:t>Bulan</a:t>
            </a:r>
            <a:r>
              <a:rPr lang="en-US" dirty="0"/>
              <a:t>)				</a:t>
            </a:r>
            <a:r>
              <a:rPr lang="en-US" dirty="0" err="1"/>
              <a:t>Sanksi</a:t>
            </a:r>
            <a:r>
              <a:rPr lang="en-US" dirty="0"/>
              <a:t> -&gt; 100% x </a:t>
            </a:r>
            <a:r>
              <a:rPr lang="en-US" dirty="0" err="1"/>
              <a:t>Rp</a:t>
            </a:r>
            <a:r>
              <a:rPr lang="en-US" dirty="0"/>
              <a:t> 56,000,000 </a:t>
            </a:r>
          </a:p>
          <a:p>
            <a:pPr marL="0" indent="0">
              <a:buNone/>
            </a:pPr>
            <a:r>
              <a:rPr lang="en-US" dirty="0"/>
              <a:t>2013 -&gt; Jan-Jun (6 </a:t>
            </a:r>
            <a:r>
              <a:rPr lang="en-US" dirty="0" err="1"/>
              <a:t>Bulan</a:t>
            </a:r>
            <a:r>
              <a:rPr lang="en-US" dirty="0"/>
              <a:t>)				= </a:t>
            </a:r>
            <a:r>
              <a:rPr lang="en-US" dirty="0" err="1"/>
              <a:t>Rp</a:t>
            </a:r>
            <a:r>
              <a:rPr lang="en-US" dirty="0"/>
              <a:t> 56.000.000</a:t>
            </a:r>
          </a:p>
          <a:p>
            <a:pPr marL="0" indent="0">
              <a:buNone/>
            </a:pPr>
            <a:r>
              <a:rPr lang="en-US" dirty="0" err="1"/>
              <a:t>Sanksi</a:t>
            </a:r>
            <a:r>
              <a:rPr lang="en-US" dirty="0"/>
              <a:t> -&gt; 2% x </a:t>
            </a:r>
            <a:r>
              <a:rPr lang="en-US" dirty="0" err="1"/>
              <a:t>Rp</a:t>
            </a:r>
            <a:r>
              <a:rPr lang="en-US" dirty="0"/>
              <a:t> 430.000.000 x 14		Ps 13 (3b)</a:t>
            </a:r>
          </a:p>
          <a:p>
            <a:pPr marL="0" indent="0">
              <a:buNone/>
            </a:pPr>
            <a:r>
              <a:rPr lang="en-US" dirty="0"/>
              <a:t>= </a:t>
            </a:r>
            <a:r>
              <a:rPr lang="en-US" dirty="0" err="1"/>
              <a:t>Rp</a:t>
            </a:r>
            <a:r>
              <a:rPr lang="en-US" dirty="0"/>
              <a:t> 120.400.000						</a:t>
            </a:r>
          </a:p>
          <a:p>
            <a:pPr marL="0" indent="0">
              <a:buNone/>
            </a:pPr>
            <a:r>
              <a:rPr lang="en-US" dirty="0"/>
              <a:t>Ps 13 (2) 								SKPKB PPN</a:t>
            </a:r>
          </a:p>
          <a:p>
            <a:pPr marL="0" indent="0">
              <a:buNone/>
            </a:pPr>
            <a:r>
              <a:rPr lang="en-US" dirty="0"/>
              <a:t>									</a:t>
            </a:r>
            <a:r>
              <a:rPr lang="en-US" dirty="0" err="1"/>
              <a:t>Sanksi</a:t>
            </a:r>
            <a:r>
              <a:rPr lang="en-US" dirty="0"/>
              <a:t> -&gt; 100% x </a:t>
            </a:r>
            <a:r>
              <a:rPr lang="en-US" dirty="0" err="1"/>
              <a:t>Rp</a:t>
            </a:r>
            <a:r>
              <a:rPr lang="en-US" dirty="0"/>
              <a:t> 350.000.000</a:t>
            </a:r>
          </a:p>
          <a:p>
            <a:pPr marL="0" indent="0">
              <a:buNone/>
            </a:pPr>
            <a:r>
              <a:rPr lang="en-US" dirty="0"/>
              <a:t>									= </a:t>
            </a:r>
            <a:r>
              <a:rPr lang="en-US" dirty="0" err="1"/>
              <a:t>Rp</a:t>
            </a:r>
            <a:r>
              <a:rPr lang="en-US" dirty="0"/>
              <a:t> 350.000.000</a:t>
            </a:r>
          </a:p>
          <a:p>
            <a:pPr marL="0" indent="0">
              <a:buNone/>
            </a:pPr>
            <a:r>
              <a:rPr lang="en-US" dirty="0"/>
              <a:t>									Ps 13 (3c)</a:t>
            </a:r>
            <a:endParaRPr lang="id-ID" dirty="0"/>
          </a:p>
        </p:txBody>
      </p:sp>
    </p:spTree>
    <p:extLst>
      <p:ext uri="{BB962C8B-B14F-4D97-AF65-F5344CB8AC3E}">
        <p14:creationId xmlns:p14="http://schemas.microsoft.com/office/powerpoint/2010/main" val="974562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9BCF-5726-4D22-9695-DA9A80D46249}"/>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AD1FB015-BDF8-433E-BEB2-5D393AC2055D}"/>
              </a:ext>
            </a:extLst>
          </p:cNvPr>
          <p:cNvSpPr>
            <a:spLocks noGrp="1"/>
          </p:cNvSpPr>
          <p:nvPr>
            <p:ph idx="1"/>
          </p:nvPr>
        </p:nvSpPr>
        <p:spPr/>
        <p:txBody>
          <a:bodyPr/>
          <a:lstStyle/>
          <a:p>
            <a:pPr marL="0" indent="0">
              <a:buNone/>
            </a:pPr>
            <a:r>
              <a:rPr lang="en-US" dirty="0"/>
              <a:t>Ps 13 (2) </a:t>
            </a:r>
          </a:p>
          <a:p>
            <a:pPr marL="0" indent="0">
              <a:buNone/>
            </a:pPr>
            <a:r>
              <a:rPr lang="id-ID" dirty="0"/>
              <a:t>Jumlah kekurangan pajak yang terutang dalam Surat Ketetapan Pajak Kurang</a:t>
            </a:r>
            <a:r>
              <a:rPr lang="en-US" dirty="0"/>
              <a:t> </a:t>
            </a:r>
            <a:r>
              <a:rPr lang="id-ID" dirty="0"/>
              <a:t>Bayar sebagaimana dimaksud pada ayat (1) huruf a dan huruf e ditambah dengan</a:t>
            </a:r>
            <a:r>
              <a:rPr lang="en-US" dirty="0"/>
              <a:t> </a:t>
            </a:r>
            <a:r>
              <a:rPr lang="sv-SE" dirty="0"/>
              <a:t>sanksi administrasi berupa bunga sebesar 2% (dua persen) per bulan paling lama </a:t>
            </a:r>
            <a:r>
              <a:rPr lang="id-ID" dirty="0"/>
              <a:t>24 (dua puluh empat) bulan, dihitung sejak saat terutangnya pajak atau berakhirnya</a:t>
            </a:r>
            <a:r>
              <a:rPr lang="en-US" dirty="0"/>
              <a:t> </a:t>
            </a:r>
            <a:r>
              <a:rPr lang="id-ID" dirty="0"/>
              <a:t>Masa Pajak, bagian Tahun Pajak, atau Tahun Pajak sampai dengan diterbitkannya</a:t>
            </a:r>
            <a:r>
              <a:rPr lang="en-US" dirty="0"/>
              <a:t> </a:t>
            </a:r>
            <a:r>
              <a:rPr lang="fi-FI" dirty="0"/>
              <a:t>Surat Ketetapan Pajak Kurang Bayar.</a:t>
            </a:r>
            <a:endParaRPr lang="id-ID" dirty="0"/>
          </a:p>
        </p:txBody>
      </p:sp>
    </p:spTree>
    <p:extLst>
      <p:ext uri="{BB962C8B-B14F-4D97-AF65-F5344CB8AC3E}">
        <p14:creationId xmlns:p14="http://schemas.microsoft.com/office/powerpoint/2010/main" val="2452144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6EB7-7514-467F-B0A2-738535C7AE49}"/>
              </a:ext>
            </a:extLst>
          </p:cNvPr>
          <p:cNvSpPr>
            <a:spLocks noGrp="1"/>
          </p:cNvSpPr>
          <p:nvPr>
            <p:ph type="title"/>
          </p:nvPr>
        </p:nvSpPr>
        <p:spPr/>
        <p:txBody>
          <a:bodyPr/>
          <a:lstStyle/>
          <a:p>
            <a:endParaRPr lang="id-ID"/>
          </a:p>
        </p:txBody>
      </p:sp>
      <p:sp>
        <p:nvSpPr>
          <p:cNvPr id="3" name="Content Placeholder 2">
            <a:extLst>
              <a:ext uri="{FF2B5EF4-FFF2-40B4-BE49-F238E27FC236}">
                <a16:creationId xmlns:a16="http://schemas.microsoft.com/office/drawing/2014/main" id="{3745FB97-B300-409B-BC95-D99427839EE1}"/>
              </a:ext>
            </a:extLst>
          </p:cNvPr>
          <p:cNvSpPr>
            <a:spLocks noGrp="1"/>
          </p:cNvSpPr>
          <p:nvPr>
            <p:ph idx="1"/>
          </p:nvPr>
        </p:nvSpPr>
        <p:spPr/>
        <p:txBody>
          <a:bodyPr>
            <a:normAutofit fontScale="92500" lnSpcReduction="10000"/>
          </a:bodyPr>
          <a:lstStyle/>
          <a:p>
            <a:pPr marL="0" indent="0">
              <a:buNone/>
            </a:pPr>
            <a:r>
              <a:rPr lang="en-US" dirty="0"/>
              <a:t>Ps 13 (3)</a:t>
            </a:r>
          </a:p>
          <a:p>
            <a:pPr marL="0" indent="0">
              <a:buNone/>
            </a:pPr>
            <a:r>
              <a:rPr lang="id-ID" dirty="0"/>
              <a:t>Jumlah pajak dalam Surat Ketetapan Pajak Kurang Bayar sebagaimana dimaksud</a:t>
            </a:r>
            <a:r>
              <a:rPr lang="en-US" dirty="0"/>
              <a:t> </a:t>
            </a:r>
            <a:r>
              <a:rPr lang="id-ID" dirty="0"/>
              <a:t>pada ayat (1) huruf b, huruf c, dan huruf d ditambah dengan sanksi administrasi</a:t>
            </a:r>
            <a:r>
              <a:rPr lang="en-US" dirty="0"/>
              <a:t> </a:t>
            </a:r>
            <a:r>
              <a:rPr lang="id-ID" dirty="0"/>
              <a:t>berupa kenaikan sebesar: </a:t>
            </a:r>
          </a:p>
          <a:p>
            <a:pPr marL="0" indent="0">
              <a:buNone/>
            </a:pPr>
            <a:r>
              <a:rPr lang="id-ID" dirty="0"/>
              <a:t>a. 50% (lima puluh persen) dari Pajak Penghasilan yang tidak atau kurang</a:t>
            </a:r>
          </a:p>
          <a:p>
            <a:pPr marL="0" indent="0">
              <a:buNone/>
            </a:pPr>
            <a:r>
              <a:rPr lang="en-US" dirty="0"/>
              <a:t>	</a:t>
            </a:r>
            <a:r>
              <a:rPr lang="id-ID" dirty="0"/>
              <a:t>dibayar dalam satu Tahun Pajak;</a:t>
            </a:r>
          </a:p>
          <a:p>
            <a:pPr marL="0" indent="0">
              <a:buNone/>
            </a:pPr>
            <a:r>
              <a:rPr lang="id-ID" dirty="0"/>
              <a:t>b. 100% (seratus persen) dari Pajak Penghasilan yang tidak atau kurang</a:t>
            </a:r>
          </a:p>
          <a:p>
            <a:pPr marL="0" indent="0">
              <a:buNone/>
            </a:pPr>
            <a:r>
              <a:rPr lang="en-US" dirty="0"/>
              <a:t>	</a:t>
            </a:r>
            <a:r>
              <a:rPr lang="id-ID" dirty="0"/>
              <a:t>dipotong, tidak atau kurang dipungut, tidak atau kurang disetor, dan dipotong</a:t>
            </a:r>
          </a:p>
          <a:p>
            <a:pPr marL="0" indent="0">
              <a:buNone/>
            </a:pPr>
            <a:r>
              <a:rPr lang="nn-NO" dirty="0"/>
              <a:t>	atau dipungut tetapi tidak atau kurang disetor; atau</a:t>
            </a:r>
          </a:p>
          <a:p>
            <a:pPr marL="0" indent="0">
              <a:buNone/>
            </a:pPr>
            <a:r>
              <a:rPr lang="id-ID" dirty="0"/>
              <a:t>c. 100% (seratus persen) dari Pajak Pertambahan Nilai Barang dan Jasa dan</a:t>
            </a:r>
          </a:p>
          <a:p>
            <a:pPr marL="0" indent="0">
              <a:buNone/>
            </a:pPr>
            <a:r>
              <a:rPr lang="en-US" dirty="0"/>
              <a:t>	</a:t>
            </a:r>
            <a:r>
              <a:rPr lang="id-ID" dirty="0"/>
              <a:t>Pajak Penjualan Atas Barang Mewah yang tidak atau kurang dibayar.</a:t>
            </a:r>
          </a:p>
        </p:txBody>
      </p:sp>
    </p:spTree>
    <p:extLst>
      <p:ext uri="{BB962C8B-B14F-4D97-AF65-F5344CB8AC3E}">
        <p14:creationId xmlns:p14="http://schemas.microsoft.com/office/powerpoint/2010/main" val="33183039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51</TotalTime>
  <Words>1161</Words>
  <Application>Microsoft Office PowerPoint</Application>
  <PresentationFormat>Widescreen</PresentationFormat>
  <Paragraphs>90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Kelompok 3 </vt:lpstr>
      <vt:lpstr>PROFIL PERUSAHAAN </vt:lpstr>
      <vt:lpstr>TRANSAKSI</vt:lpstr>
      <vt:lpstr>TRANSAKSI (Lanjutan)</vt:lpstr>
      <vt:lpstr>TRANSAKSI (Lanjutan)</vt:lpstr>
      <vt:lpstr>TRANSAKSI (Lanjutan)</vt:lpstr>
      <vt:lpstr>  PERTANYAAN DISKUSI</vt:lpstr>
      <vt:lpstr>  PERTANYAAN DISKUSI </vt:lpstr>
      <vt:lpstr>  PERTANYAAN DISKUSI </vt:lpstr>
      <vt:lpstr>PowerPoint Presentation</vt:lpstr>
      <vt:lpstr>  PERTANYAAN DISKUSI </vt:lpstr>
      <vt:lpstr>  PERTANYAAN DISKUSI </vt:lpstr>
      <vt:lpstr>  PERTANYAAN DISKUSI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Kelompok 3</dc:title>
  <dc:creator>Kevin Tobing</dc:creator>
  <cp:lastModifiedBy>Kevin Tobing</cp:lastModifiedBy>
  <cp:revision>10</cp:revision>
  <dcterms:created xsi:type="dcterms:W3CDTF">2018-02-28T10:29:38Z</dcterms:created>
  <dcterms:modified xsi:type="dcterms:W3CDTF">2018-02-28T11:46:23Z</dcterms:modified>
</cp:coreProperties>
</file>