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2" d="100"/>
          <a:sy n="72" d="100"/>
        </p:scale>
        <p:origin x="64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1836562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29328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473586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09DBD7-CC73-47BD-91F5-B1D9250D0E44}" type="datetimeFigureOut">
              <a:rPr lang="id-ID" smtClean="0"/>
              <a:t>23/03/2018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87639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09DBD7-CC73-47BD-91F5-B1D9250D0E44}" type="datetimeFigureOut">
              <a:rPr lang="id-ID" smtClean="0"/>
              <a:t>23/03/2018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296419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09DBD7-CC73-47BD-91F5-B1D9250D0E44}" type="datetimeFigureOut">
              <a:rPr lang="id-ID" smtClean="0"/>
              <a:t>23/03/2018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4144309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09DBD7-CC73-47BD-91F5-B1D9250D0E44}" type="datetimeFigureOut">
              <a:rPr lang="id-ID" smtClean="0"/>
              <a:t>23/03/2018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3517488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209DBD7-CC73-47BD-91F5-B1D9250D0E44}" type="datetimeFigureOut">
              <a:rPr lang="id-ID" smtClean="0"/>
              <a:t>23/03/2018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1655323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209DBD7-CC73-47BD-91F5-B1D9250D0E44}" type="datetimeFigureOut">
              <a:rPr lang="id-ID" smtClean="0"/>
              <a:t>23/03/2018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2275571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2292401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77083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2500162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69809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3718774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1272430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09DBD7-CC73-47BD-91F5-B1D9250D0E44}" type="datetimeFigureOut">
              <a:rPr lang="id-ID" smtClean="0"/>
              <a:t>23/03/2018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B2E5CA5-E4AE-48E2-938F-09C908394834}" type="slidenum">
              <a:rPr lang="id-ID" smtClean="0"/>
              <a:t>‹#›</a:t>
            </a:fld>
            <a:endParaRPr lang="id-ID"/>
          </a:p>
        </p:txBody>
      </p:sp>
    </p:spTree>
    <p:extLst>
      <p:ext uri="{BB962C8B-B14F-4D97-AF65-F5344CB8AC3E}">
        <p14:creationId xmlns:p14="http://schemas.microsoft.com/office/powerpoint/2010/main" val="2597870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09DBD7-CC73-47BD-91F5-B1D9250D0E44}" type="datetimeFigureOut">
              <a:rPr lang="id-ID" smtClean="0"/>
              <a:t>23/03/2018</a:t>
            </a:fld>
            <a:endParaRPr lang="id-ID"/>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B2E5CA5-E4AE-48E2-938F-09C908394834}" type="slidenum">
              <a:rPr lang="id-ID" smtClean="0"/>
              <a:t>‹#›</a:t>
            </a:fld>
            <a:endParaRPr lang="id-ID"/>
          </a:p>
        </p:txBody>
      </p:sp>
    </p:spTree>
    <p:extLst>
      <p:ext uri="{BB962C8B-B14F-4D97-AF65-F5344CB8AC3E}">
        <p14:creationId xmlns:p14="http://schemas.microsoft.com/office/powerpoint/2010/main" val="1175791762"/>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7A133-6533-49F9-A05B-E430BD523F4D}"/>
              </a:ext>
            </a:extLst>
          </p:cNvPr>
          <p:cNvSpPr>
            <a:spLocks noGrp="1"/>
          </p:cNvSpPr>
          <p:nvPr>
            <p:ph type="ctrTitle"/>
          </p:nvPr>
        </p:nvSpPr>
        <p:spPr/>
        <p:txBody>
          <a:bodyPr/>
          <a:lstStyle/>
          <a:p>
            <a:r>
              <a:rPr lang="en-US" dirty="0"/>
              <a:t>Case 2 : PT </a:t>
            </a:r>
            <a:r>
              <a:rPr lang="en-US" dirty="0" err="1"/>
              <a:t>Kreatif</a:t>
            </a:r>
            <a:r>
              <a:rPr lang="en-US" dirty="0"/>
              <a:t> Advertising</a:t>
            </a:r>
            <a:endParaRPr lang="id-ID" dirty="0"/>
          </a:p>
        </p:txBody>
      </p:sp>
      <p:sp>
        <p:nvSpPr>
          <p:cNvPr id="3" name="Subtitle 2">
            <a:extLst>
              <a:ext uri="{FF2B5EF4-FFF2-40B4-BE49-F238E27FC236}">
                <a16:creationId xmlns:a16="http://schemas.microsoft.com/office/drawing/2014/main" id="{5B503305-25D8-472E-88B6-7A00EC81E161}"/>
              </a:ext>
            </a:extLst>
          </p:cNvPr>
          <p:cNvSpPr>
            <a:spLocks noGrp="1"/>
          </p:cNvSpPr>
          <p:nvPr>
            <p:ph type="subTitle" idx="1"/>
          </p:nvPr>
        </p:nvSpPr>
        <p:spPr>
          <a:xfrm>
            <a:off x="1507067" y="4050833"/>
            <a:ext cx="7766936" cy="1740367"/>
          </a:xfrm>
        </p:spPr>
        <p:txBody>
          <a:bodyPr>
            <a:normAutofit fontScale="92500" lnSpcReduction="20000"/>
          </a:bodyPr>
          <a:lstStyle/>
          <a:p>
            <a:r>
              <a:rPr lang="en-US" dirty="0"/>
              <a:t>Ahmad </a:t>
            </a:r>
            <a:r>
              <a:rPr lang="en-US" dirty="0" err="1"/>
              <a:t>Sholihin</a:t>
            </a:r>
            <a:endParaRPr lang="en-US" dirty="0"/>
          </a:p>
          <a:p>
            <a:r>
              <a:rPr lang="en-US" dirty="0"/>
              <a:t>Edward Kusuma</a:t>
            </a:r>
          </a:p>
          <a:p>
            <a:r>
              <a:rPr lang="en-US" dirty="0"/>
              <a:t>Irfan </a:t>
            </a:r>
            <a:r>
              <a:rPr lang="en-US" dirty="0" err="1"/>
              <a:t>Zuhdi</a:t>
            </a:r>
            <a:r>
              <a:rPr lang="en-US" dirty="0"/>
              <a:t> </a:t>
            </a:r>
            <a:r>
              <a:rPr lang="en-US" dirty="0" err="1"/>
              <a:t>Anggara</a:t>
            </a:r>
            <a:endParaRPr lang="en-US" dirty="0"/>
          </a:p>
          <a:p>
            <a:r>
              <a:rPr lang="en-US" dirty="0" err="1"/>
              <a:t>Kemas</a:t>
            </a:r>
            <a:r>
              <a:rPr lang="en-US" dirty="0"/>
              <a:t> </a:t>
            </a:r>
            <a:r>
              <a:rPr lang="en-US" dirty="0" err="1"/>
              <a:t>Aldiandra</a:t>
            </a:r>
            <a:endParaRPr lang="en-US" dirty="0"/>
          </a:p>
          <a:p>
            <a:r>
              <a:rPr lang="en-US" dirty="0"/>
              <a:t>Kevin Adrian H.T.</a:t>
            </a:r>
            <a:endParaRPr lang="id-ID" dirty="0"/>
          </a:p>
        </p:txBody>
      </p:sp>
    </p:spTree>
    <p:extLst>
      <p:ext uri="{BB962C8B-B14F-4D97-AF65-F5344CB8AC3E}">
        <p14:creationId xmlns:p14="http://schemas.microsoft.com/office/powerpoint/2010/main" val="2077822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4587-1602-48E6-8A77-A7B74D23ECF0}"/>
              </a:ext>
            </a:extLst>
          </p:cNvPr>
          <p:cNvSpPr>
            <a:spLocks noGrp="1"/>
          </p:cNvSpPr>
          <p:nvPr>
            <p:ph type="title"/>
          </p:nvPr>
        </p:nvSpPr>
        <p:spPr/>
        <p:txBody>
          <a:bodyPr/>
          <a:lstStyle/>
          <a:p>
            <a:br>
              <a:rPr lang="id-ID" dirty="0"/>
            </a:br>
            <a:r>
              <a:rPr lang="id-ID" dirty="0"/>
              <a:t> </a:t>
            </a:r>
            <a:r>
              <a:rPr lang="id-ID" b="1" dirty="0"/>
              <a:t>PT KREATIF ADVERTISING </a:t>
            </a:r>
            <a:endParaRPr lang="id-ID" dirty="0"/>
          </a:p>
        </p:txBody>
      </p:sp>
      <p:sp>
        <p:nvSpPr>
          <p:cNvPr id="3" name="Content Placeholder 2">
            <a:extLst>
              <a:ext uri="{FF2B5EF4-FFF2-40B4-BE49-F238E27FC236}">
                <a16:creationId xmlns:a16="http://schemas.microsoft.com/office/drawing/2014/main" id="{C970042D-3D52-4A29-A3EF-4A3431CA1344}"/>
              </a:ext>
            </a:extLst>
          </p:cNvPr>
          <p:cNvSpPr>
            <a:spLocks noGrp="1"/>
          </p:cNvSpPr>
          <p:nvPr>
            <p:ph idx="1"/>
          </p:nvPr>
        </p:nvSpPr>
        <p:spPr/>
        <p:txBody>
          <a:bodyPr>
            <a:normAutofit/>
          </a:bodyPr>
          <a:lstStyle/>
          <a:p>
            <a:endParaRPr lang="id-ID" dirty="0"/>
          </a:p>
          <a:p>
            <a:pPr marL="0" indent="0">
              <a:buNone/>
            </a:pPr>
            <a:r>
              <a:rPr lang="id-ID" dirty="0"/>
              <a:t> PT Kreatif Advertising (KA) adalah perusahaan </a:t>
            </a:r>
            <a:r>
              <a:rPr lang="id-ID" i="1" dirty="0"/>
              <a:t>advertising </a:t>
            </a:r>
            <a:r>
              <a:rPr lang="id-ID" dirty="0"/>
              <a:t>(periklanan) yang didirikan pada tanggal 09 Januari 2000 berdasarkan akta no. 85 dan berkedudukan di daerah Kuningan, Jakarta. Akta pendirian tersebut telah didaftarkan ke Kepaniteraan Pengadilan Negeri Jakarta Pusat pada tanggal 10 Januari 2000 dengan nomor 702/CS/715/PT. Menteri Kehakiman Republik Indonesia telah memberikan persetujuannya dengan SK nomor F19-09632 HT 6720 tahun 2000, tanggal 24 Januari 2000. Akta tersebut dimuat di dalam Berita Negara Republik Indonesia tanggal 30 Januari 2000. </a:t>
            </a:r>
          </a:p>
          <a:p>
            <a:pPr marL="0" indent="0">
              <a:buNone/>
            </a:pPr>
            <a:r>
              <a:rPr lang="id-ID" dirty="0"/>
              <a:t>PT KA pada awalnya didirikan oleh 3 orang pemegang saham yang sebelumnya telah menggeluti industri periklanan selama 10 tahun. NPWP dan NPPKP PT KA adalah 02.321.072.8.376.000. </a:t>
            </a:r>
          </a:p>
        </p:txBody>
      </p:sp>
    </p:spTree>
    <p:extLst>
      <p:ext uri="{BB962C8B-B14F-4D97-AF65-F5344CB8AC3E}">
        <p14:creationId xmlns:p14="http://schemas.microsoft.com/office/powerpoint/2010/main" val="2155152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B792-C535-4F01-B9DC-07D575CEE03E}"/>
              </a:ext>
            </a:extLst>
          </p:cNvPr>
          <p:cNvSpPr>
            <a:spLocks noGrp="1"/>
          </p:cNvSpPr>
          <p:nvPr>
            <p:ph type="title"/>
          </p:nvPr>
        </p:nvSpPr>
        <p:spPr/>
        <p:txBody>
          <a:bodyPr>
            <a:normAutofit fontScale="90000"/>
          </a:bodyPr>
          <a:lstStyle/>
          <a:p>
            <a:br>
              <a:rPr lang="id-ID" dirty="0"/>
            </a:br>
            <a:r>
              <a:rPr lang="fi-FI" dirty="0"/>
              <a:t> </a:t>
            </a:r>
            <a:r>
              <a:rPr lang="fi-FI" b="1" dirty="0"/>
              <a:t>PROSES PEMERIKSAAN PPh BADAN TAHUN 2010 </a:t>
            </a:r>
            <a:endParaRPr lang="id-ID" dirty="0"/>
          </a:p>
        </p:txBody>
      </p:sp>
      <p:sp>
        <p:nvSpPr>
          <p:cNvPr id="3" name="Content Placeholder 2">
            <a:extLst>
              <a:ext uri="{FF2B5EF4-FFF2-40B4-BE49-F238E27FC236}">
                <a16:creationId xmlns:a16="http://schemas.microsoft.com/office/drawing/2014/main" id="{1BCFF907-775B-43CB-9F79-EAF5C2722C5D}"/>
              </a:ext>
            </a:extLst>
          </p:cNvPr>
          <p:cNvSpPr>
            <a:spLocks noGrp="1"/>
          </p:cNvSpPr>
          <p:nvPr>
            <p:ph idx="1"/>
          </p:nvPr>
        </p:nvSpPr>
        <p:spPr/>
        <p:txBody>
          <a:bodyPr>
            <a:normAutofit/>
          </a:bodyPr>
          <a:lstStyle/>
          <a:p>
            <a:pPr marL="0" indent="0">
              <a:buNone/>
            </a:pPr>
            <a:r>
              <a:rPr lang="id-ID" dirty="0"/>
              <a:t> Berdasarkan </a:t>
            </a:r>
            <a:r>
              <a:rPr lang="id-ID" dirty="0">
                <a:solidFill>
                  <a:srgbClr val="FF0000"/>
                </a:solidFill>
              </a:rPr>
              <a:t>Surat Perintah Pemeriksaan Pajak Nomor: PRIN-0246/WPJ.04/RP.03/2011 tanggal 20 Juli 2011,</a:t>
            </a:r>
            <a:r>
              <a:rPr lang="id-ID" dirty="0"/>
              <a:t> Kantor Pajak melakukan pemeriksaan lapangan di bidang perpajakan terhadap PT KA untuk PPh Badan tahun fiskal 2010. </a:t>
            </a:r>
            <a:endParaRPr lang="en-US" dirty="0"/>
          </a:p>
          <a:p>
            <a:pPr marL="0" indent="0">
              <a:buNone/>
            </a:pPr>
            <a:r>
              <a:rPr lang="id-ID" dirty="0"/>
              <a:t>Pemeriksaan dilakukan kurang lebih 6 bulan. Selama proses pemeriksaan, PT KA berusaha untuk selalu menjaga hubungan baik dengan cara bekerja sama dengan Pemeriksa melalui penjelasan yang benar, penyediaan data, bukti dan dokumen pendukung. </a:t>
            </a:r>
            <a:endParaRPr lang="en-US" dirty="0"/>
          </a:p>
          <a:p>
            <a:pPr marL="0" indent="0">
              <a:buNone/>
            </a:pPr>
            <a:r>
              <a:rPr lang="id-ID" dirty="0"/>
              <a:t>Setelah pemeriksaan selesai dilakukan, </a:t>
            </a:r>
            <a:r>
              <a:rPr lang="id-ID" dirty="0">
                <a:solidFill>
                  <a:srgbClr val="FF0000"/>
                </a:solidFill>
              </a:rPr>
              <a:t>Pemeriksa memberitahukan hasil pemeriksaannya kepada PT KA pada tanggal 15 Januari 2012 </a:t>
            </a:r>
            <a:r>
              <a:rPr lang="id-ID" dirty="0"/>
              <a:t>dalam bentuk Surat Pemberitahuan Hasil Pemeriksaan (SPHP). </a:t>
            </a:r>
          </a:p>
        </p:txBody>
      </p:sp>
    </p:spTree>
    <p:extLst>
      <p:ext uri="{BB962C8B-B14F-4D97-AF65-F5344CB8AC3E}">
        <p14:creationId xmlns:p14="http://schemas.microsoft.com/office/powerpoint/2010/main" val="4121186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9A65E-F7C8-4653-B870-30784C81086A}"/>
              </a:ext>
            </a:extLst>
          </p:cNvPr>
          <p:cNvSpPr>
            <a:spLocks noGrp="1"/>
          </p:cNvSpPr>
          <p:nvPr>
            <p:ph type="title"/>
          </p:nvPr>
        </p:nvSpPr>
        <p:spPr>
          <a:xfrm>
            <a:off x="838200" y="0"/>
            <a:ext cx="10515600" cy="1325563"/>
          </a:xfrm>
        </p:spPr>
        <p:txBody>
          <a:bodyPr/>
          <a:lstStyle/>
          <a:p>
            <a:r>
              <a:rPr lang="en-US" dirty="0" err="1"/>
              <a:t>Temuan</a:t>
            </a:r>
            <a:endParaRPr lang="id-ID" dirty="0"/>
          </a:p>
        </p:txBody>
      </p:sp>
      <p:pic>
        <p:nvPicPr>
          <p:cNvPr id="8" name="Picture 7">
            <a:extLst>
              <a:ext uri="{FF2B5EF4-FFF2-40B4-BE49-F238E27FC236}">
                <a16:creationId xmlns:a16="http://schemas.microsoft.com/office/drawing/2014/main" id="{5DEE49DB-99DB-44BC-8DAB-55FBE3461EA6}"/>
              </a:ext>
            </a:extLst>
          </p:cNvPr>
          <p:cNvPicPr>
            <a:picLocks noChangeAspect="1"/>
          </p:cNvPicPr>
          <p:nvPr/>
        </p:nvPicPr>
        <p:blipFill>
          <a:blip r:embed="rId2"/>
          <a:stretch>
            <a:fillRect/>
          </a:stretch>
        </p:blipFill>
        <p:spPr>
          <a:xfrm>
            <a:off x="838200" y="1097280"/>
            <a:ext cx="10108095" cy="5383033"/>
          </a:xfrm>
          <a:prstGeom prst="rect">
            <a:avLst/>
          </a:prstGeom>
        </p:spPr>
      </p:pic>
    </p:spTree>
    <p:extLst>
      <p:ext uri="{BB962C8B-B14F-4D97-AF65-F5344CB8AC3E}">
        <p14:creationId xmlns:p14="http://schemas.microsoft.com/office/powerpoint/2010/main" val="3166292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801D04-D3AB-4DE7-A87F-EE4E54574E5F}"/>
              </a:ext>
            </a:extLst>
          </p:cNvPr>
          <p:cNvPicPr>
            <a:picLocks noChangeAspect="1"/>
          </p:cNvPicPr>
          <p:nvPr/>
        </p:nvPicPr>
        <p:blipFill>
          <a:blip r:embed="rId2"/>
          <a:stretch>
            <a:fillRect/>
          </a:stretch>
        </p:blipFill>
        <p:spPr>
          <a:xfrm>
            <a:off x="3896076" y="2074092"/>
            <a:ext cx="7792153" cy="4339959"/>
          </a:xfrm>
          <a:prstGeom prst="rect">
            <a:avLst/>
          </a:prstGeom>
        </p:spPr>
      </p:pic>
      <p:pic>
        <p:nvPicPr>
          <p:cNvPr id="3" name="Picture 2">
            <a:extLst>
              <a:ext uri="{FF2B5EF4-FFF2-40B4-BE49-F238E27FC236}">
                <a16:creationId xmlns:a16="http://schemas.microsoft.com/office/drawing/2014/main" id="{2D70C687-0014-4C4A-848B-FA25D777075E}"/>
              </a:ext>
            </a:extLst>
          </p:cNvPr>
          <p:cNvPicPr>
            <a:picLocks noChangeAspect="1"/>
          </p:cNvPicPr>
          <p:nvPr/>
        </p:nvPicPr>
        <p:blipFill>
          <a:blip r:embed="rId3"/>
          <a:stretch>
            <a:fillRect/>
          </a:stretch>
        </p:blipFill>
        <p:spPr>
          <a:xfrm>
            <a:off x="0" y="185530"/>
            <a:ext cx="7792153" cy="4830546"/>
          </a:xfrm>
          <a:prstGeom prst="rect">
            <a:avLst/>
          </a:prstGeom>
        </p:spPr>
      </p:pic>
    </p:spTree>
    <p:extLst>
      <p:ext uri="{BB962C8B-B14F-4D97-AF65-F5344CB8AC3E}">
        <p14:creationId xmlns:p14="http://schemas.microsoft.com/office/powerpoint/2010/main" val="1686910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B72D87-E5C6-4CA5-9C72-EE630CB2B13E}"/>
              </a:ext>
            </a:extLst>
          </p:cNvPr>
          <p:cNvPicPr>
            <a:picLocks noChangeAspect="1"/>
          </p:cNvPicPr>
          <p:nvPr/>
        </p:nvPicPr>
        <p:blipFill>
          <a:blip r:embed="rId2"/>
          <a:stretch>
            <a:fillRect/>
          </a:stretch>
        </p:blipFill>
        <p:spPr>
          <a:xfrm>
            <a:off x="689113" y="1219200"/>
            <a:ext cx="9210261" cy="3935896"/>
          </a:xfrm>
          <a:prstGeom prst="rect">
            <a:avLst/>
          </a:prstGeom>
        </p:spPr>
      </p:pic>
    </p:spTree>
    <p:extLst>
      <p:ext uri="{BB962C8B-B14F-4D97-AF65-F5344CB8AC3E}">
        <p14:creationId xmlns:p14="http://schemas.microsoft.com/office/powerpoint/2010/main" val="2921474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CD97C-79AB-452C-9388-25DE2D6E709E}"/>
              </a:ext>
            </a:extLst>
          </p:cNvPr>
          <p:cNvSpPr>
            <a:spLocks noGrp="1"/>
          </p:cNvSpPr>
          <p:nvPr>
            <p:ph type="title"/>
          </p:nvPr>
        </p:nvSpPr>
        <p:spPr/>
        <p:txBody>
          <a:bodyPr/>
          <a:lstStyle/>
          <a:p>
            <a:r>
              <a:rPr lang="en-US" dirty="0" err="1"/>
              <a:t>Tanggapan</a:t>
            </a:r>
            <a:r>
              <a:rPr lang="en-US" dirty="0"/>
              <a:t> PT KA</a:t>
            </a:r>
            <a:endParaRPr lang="id-ID" dirty="0"/>
          </a:p>
        </p:txBody>
      </p:sp>
      <p:sp>
        <p:nvSpPr>
          <p:cNvPr id="6" name="Content Placeholder 5">
            <a:extLst>
              <a:ext uri="{FF2B5EF4-FFF2-40B4-BE49-F238E27FC236}">
                <a16:creationId xmlns:a16="http://schemas.microsoft.com/office/drawing/2014/main" id="{1F45692F-CDE0-4A29-97DA-63FAF215DAF0}"/>
              </a:ext>
            </a:extLst>
          </p:cNvPr>
          <p:cNvSpPr>
            <a:spLocks noGrp="1"/>
          </p:cNvSpPr>
          <p:nvPr>
            <p:ph idx="1"/>
          </p:nvPr>
        </p:nvSpPr>
        <p:spPr/>
        <p:txBody>
          <a:bodyPr>
            <a:normAutofit lnSpcReduction="10000"/>
          </a:bodyPr>
          <a:lstStyle/>
          <a:p>
            <a:pPr marL="0" indent="0">
              <a:buNone/>
            </a:pPr>
            <a:r>
              <a:rPr lang="id-ID" dirty="0"/>
              <a:t>1. Peredaran Usaha: </a:t>
            </a:r>
          </a:p>
          <a:p>
            <a:pPr marL="0" indent="0">
              <a:buNone/>
            </a:pPr>
            <a:r>
              <a:rPr lang="id-ID" dirty="0"/>
              <a:t>a. Benar-benar telah terjadi retur atas pendapatan yang diterima PT KA sebesar Rp121.445.419 dan PT KA mencatatnya sebagai pengurang nilai peredaran usaha. </a:t>
            </a:r>
          </a:p>
          <a:p>
            <a:pPr marL="0" indent="0">
              <a:buNone/>
            </a:pPr>
            <a:r>
              <a:rPr lang="id-ID" dirty="0"/>
              <a:t>b. </a:t>
            </a:r>
            <a:r>
              <a:rPr lang="en-US" dirty="0"/>
              <a:t>  	</a:t>
            </a:r>
            <a:r>
              <a:rPr lang="id-ID" dirty="0"/>
              <a:t>AFDA awal 	172.288.880 	</a:t>
            </a:r>
          </a:p>
          <a:p>
            <a:pPr marL="0" indent="0">
              <a:buNone/>
            </a:pPr>
            <a:r>
              <a:rPr lang="en-US" dirty="0"/>
              <a:t>	</a:t>
            </a:r>
            <a:r>
              <a:rPr lang="id-ID" dirty="0"/>
              <a:t>AFDA akhir 	172.288.880 	</a:t>
            </a:r>
          </a:p>
          <a:p>
            <a:endParaRPr lang="id-ID" dirty="0"/>
          </a:p>
          <a:p>
            <a:pPr marL="0" indent="0">
              <a:buNone/>
            </a:pPr>
            <a:r>
              <a:rPr lang="id-ID" dirty="0"/>
              <a:t>2. Harga Pokok Penjualan: </a:t>
            </a:r>
          </a:p>
          <a:p>
            <a:pPr marL="0" indent="0">
              <a:buNone/>
            </a:pPr>
            <a:r>
              <a:rPr lang="id-ID" dirty="0"/>
              <a:t>Biaya </a:t>
            </a:r>
            <a:r>
              <a:rPr lang="id-ID" i="1" dirty="0"/>
              <a:t>catering &amp; meals </a:t>
            </a:r>
            <a:r>
              <a:rPr lang="id-ID" dirty="0"/>
              <a:t>adalah merupakan salah satu unsur biaya dari total seluruh biaya produksi dari </a:t>
            </a:r>
            <a:r>
              <a:rPr lang="id-ID" i="1" dirty="0"/>
              <a:t>supplier </a:t>
            </a:r>
            <a:r>
              <a:rPr lang="id-ID" dirty="0"/>
              <a:t>PT KA (PT KA mengsubkontrakkan beberapa pekerjaan pembuatan iklan kepada pihak lain), dimana biaya ini akan dibebankan semuanya kepada PT KA melalui sistem </a:t>
            </a:r>
            <a:r>
              <a:rPr lang="id-ID" i="1" dirty="0"/>
              <a:t>reimbursement</a:t>
            </a:r>
            <a:r>
              <a:rPr lang="id-ID" dirty="0"/>
              <a:t>. Kemudian seluruh biaya tersebut oleh PT KA dibebankan dalam HPP. </a:t>
            </a:r>
          </a:p>
        </p:txBody>
      </p:sp>
    </p:spTree>
    <p:extLst>
      <p:ext uri="{BB962C8B-B14F-4D97-AF65-F5344CB8AC3E}">
        <p14:creationId xmlns:p14="http://schemas.microsoft.com/office/powerpoint/2010/main" val="2668264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C5FFB1-9DD5-4415-9754-17C52B4DAF77}"/>
              </a:ext>
            </a:extLst>
          </p:cNvPr>
          <p:cNvSpPr>
            <a:spLocks noGrp="1"/>
          </p:cNvSpPr>
          <p:nvPr>
            <p:ph idx="1"/>
          </p:nvPr>
        </p:nvSpPr>
        <p:spPr>
          <a:xfrm>
            <a:off x="677333" y="278296"/>
            <a:ext cx="9725623" cy="6308033"/>
          </a:xfrm>
        </p:spPr>
        <p:txBody>
          <a:bodyPr>
            <a:normAutofit fontScale="92500" lnSpcReduction="10000"/>
          </a:bodyPr>
          <a:lstStyle/>
          <a:p>
            <a:endParaRPr lang="id-ID" dirty="0"/>
          </a:p>
          <a:p>
            <a:pPr marL="0" indent="0">
              <a:buNone/>
            </a:pPr>
            <a:r>
              <a:rPr lang="id-ID" dirty="0"/>
              <a:t>3. Biaya Lain-Lain </a:t>
            </a:r>
          </a:p>
          <a:p>
            <a:pPr marL="0" indent="0">
              <a:buNone/>
            </a:pPr>
            <a:r>
              <a:rPr lang="id-ID" dirty="0"/>
              <a:t>a. Biaya penyusutan sebesar Rp7.562.541 terkait dengan aktiva yang masa manfaatnya telah habis. </a:t>
            </a:r>
          </a:p>
          <a:p>
            <a:pPr marL="0" indent="0">
              <a:buNone/>
            </a:pPr>
            <a:r>
              <a:rPr lang="id-ID" dirty="0"/>
              <a:t>b. Biaya pelayanan klien sebesar Rp58.489.677 merupakan </a:t>
            </a:r>
            <a:r>
              <a:rPr lang="id-ID" i="1" dirty="0"/>
              <a:t>client representation </a:t>
            </a:r>
            <a:r>
              <a:rPr lang="id-ID" dirty="0"/>
              <a:t>berupa pemberian dalam bentuk berbagai macam suvenir. </a:t>
            </a:r>
          </a:p>
          <a:p>
            <a:pPr marL="0" indent="0">
              <a:buNone/>
            </a:pPr>
            <a:r>
              <a:rPr lang="id-ID" dirty="0"/>
              <a:t>c. Biaya perjalanan dan representasi sebesar Rp29.907.641 terdiri dari:</a:t>
            </a:r>
            <a:endParaRPr lang="en-US" dirty="0"/>
          </a:p>
          <a:p>
            <a:pPr marL="0" indent="0">
              <a:buNone/>
            </a:pPr>
            <a:r>
              <a:rPr lang="id-ID" dirty="0"/>
              <a:t>1) </a:t>
            </a:r>
            <a:r>
              <a:rPr lang="id-ID" i="1" dirty="0"/>
              <a:t>Home leave </a:t>
            </a:r>
            <a:r>
              <a:rPr lang="id-ID" dirty="0"/>
              <a:t>sebesar Rp16.395.750 merupakan biaya perjalanan bagi direksi untuk urusan PT KA. </a:t>
            </a:r>
          </a:p>
          <a:p>
            <a:pPr marL="0" indent="0">
              <a:buNone/>
            </a:pPr>
            <a:r>
              <a:rPr lang="id-ID" dirty="0"/>
              <a:t>2) </a:t>
            </a:r>
            <a:r>
              <a:rPr lang="id-ID" i="1" dirty="0"/>
              <a:t>Entertainment </a:t>
            </a:r>
            <a:r>
              <a:rPr lang="id-ID" dirty="0"/>
              <a:t>sebesar Rp9.611.891 merupakan biaya jamuan yang ada daftar nominatifnya. </a:t>
            </a:r>
          </a:p>
          <a:p>
            <a:pPr marL="0" indent="0">
              <a:buNone/>
            </a:pPr>
            <a:r>
              <a:rPr lang="id-ID" dirty="0"/>
              <a:t>3) </a:t>
            </a:r>
            <a:r>
              <a:rPr lang="id-ID" i="1" dirty="0"/>
              <a:t>Tax of cars office </a:t>
            </a:r>
            <a:r>
              <a:rPr lang="id-ID" dirty="0"/>
              <a:t>sebesar Rp3.900.000 merupakan pembayaran pajak untuk mobil dinas direksi yang dibawa pulang. </a:t>
            </a:r>
          </a:p>
          <a:p>
            <a:pPr marL="0" indent="0">
              <a:buNone/>
            </a:pPr>
            <a:r>
              <a:rPr lang="id-ID" dirty="0"/>
              <a:t>d. Biaya promosi sebesar Rp15.649.188 merupakan bagian dari </a:t>
            </a:r>
            <a:r>
              <a:rPr lang="id-ID" i="1" dirty="0"/>
              <a:t>new business development </a:t>
            </a:r>
            <a:r>
              <a:rPr lang="id-ID" dirty="0"/>
              <a:t>yang berupa pengeluaran untuk makan. </a:t>
            </a:r>
          </a:p>
          <a:p>
            <a:pPr marL="0" indent="0">
              <a:buNone/>
            </a:pPr>
            <a:r>
              <a:rPr lang="id-ID" dirty="0"/>
              <a:t>e. Biaya kantor sebesar Rp42.600.133 terdiri dari: </a:t>
            </a:r>
          </a:p>
          <a:p>
            <a:pPr marL="0" indent="0">
              <a:buNone/>
            </a:pPr>
            <a:r>
              <a:rPr lang="id-ID" dirty="0"/>
              <a:t>1) </a:t>
            </a:r>
            <a:r>
              <a:rPr lang="id-ID" i="1" dirty="0"/>
              <a:t>Car parking office </a:t>
            </a:r>
            <a:r>
              <a:rPr lang="id-ID" dirty="0"/>
              <a:t>sebesar Rp3.874.501 merupakan biaya parkir untuk mobil dinas direksi yang dibawa pulang. </a:t>
            </a:r>
          </a:p>
          <a:p>
            <a:pPr marL="0" indent="0">
              <a:buNone/>
            </a:pPr>
            <a:r>
              <a:rPr lang="id-ID" dirty="0"/>
              <a:t>2) </a:t>
            </a:r>
            <a:r>
              <a:rPr lang="id-ID" i="1" dirty="0"/>
              <a:t>Canteen </a:t>
            </a:r>
            <a:r>
              <a:rPr lang="id-ID" dirty="0"/>
              <a:t>sebesar Rp35.666.312 merupakan biaya makan karyawan di kantin perusahaan. </a:t>
            </a:r>
          </a:p>
          <a:p>
            <a:pPr marL="0" indent="0">
              <a:buNone/>
            </a:pPr>
            <a:r>
              <a:rPr lang="id-ID" dirty="0"/>
              <a:t>3) </a:t>
            </a:r>
            <a:r>
              <a:rPr lang="id-ID" i="1" dirty="0"/>
              <a:t>Parties </a:t>
            </a:r>
            <a:r>
              <a:rPr lang="id-ID" dirty="0"/>
              <a:t>sebesar Rp3.059.320 merupakan akun biaya perayaan ulang tahun PT KA. </a:t>
            </a:r>
          </a:p>
          <a:p>
            <a:endParaRPr lang="id-ID" dirty="0"/>
          </a:p>
        </p:txBody>
      </p:sp>
    </p:spTree>
    <p:extLst>
      <p:ext uri="{BB962C8B-B14F-4D97-AF65-F5344CB8AC3E}">
        <p14:creationId xmlns:p14="http://schemas.microsoft.com/office/powerpoint/2010/main" val="2568608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E49C1-0BF9-4F40-A11A-12854376E503}"/>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479512EA-D502-4433-802F-62E971C7F124}"/>
              </a:ext>
            </a:extLst>
          </p:cNvPr>
          <p:cNvSpPr>
            <a:spLocks noGrp="1"/>
          </p:cNvSpPr>
          <p:nvPr>
            <p:ph idx="1"/>
          </p:nvPr>
        </p:nvSpPr>
        <p:spPr/>
        <p:txBody>
          <a:bodyPr/>
          <a:lstStyle/>
          <a:p>
            <a:pPr marL="0" indent="0">
              <a:buNone/>
            </a:pPr>
            <a:r>
              <a:rPr lang="id-ID" dirty="0"/>
              <a:t>4. Kredit Pajak PPh Badan </a:t>
            </a:r>
            <a:endParaRPr lang="en-US" dirty="0"/>
          </a:p>
          <a:p>
            <a:pPr marL="0" indent="0">
              <a:buNone/>
            </a:pPr>
            <a:r>
              <a:rPr lang="id-ID" dirty="0"/>
              <a:t>PPh pasal 23 sebesar Rp20.835.325 benar-benar telah dipotong oleh pihak ketiga dari penghasilan PT KA dan PT KA memiliki bukti potong atas PPh Pasal 23 sebesar jumlah tersebut. </a:t>
            </a:r>
            <a:endParaRPr lang="en-US" dirty="0"/>
          </a:p>
          <a:p>
            <a:pPr marL="0" indent="0">
              <a:buNone/>
            </a:pPr>
            <a:endParaRPr lang="en-US" dirty="0"/>
          </a:p>
          <a:p>
            <a:pPr marL="0" indent="0">
              <a:buNone/>
            </a:pPr>
            <a:r>
              <a:rPr lang="id-ID" dirty="0"/>
              <a:t>Setelah menerima tanggapan dari PT KA dan mendiskusikannya dalam pembahasan akhir hasil pemeriksaan, pemeriksa ternyata tidak menyetujui seluruh poin-poin yang ditolak (tidak disetujui) oleh PT KA dan tetap mempertahankan temuannya dan tidak ada temuan yang dibatalkan. </a:t>
            </a:r>
          </a:p>
          <a:p>
            <a:pPr marL="0" indent="0">
              <a:buNone/>
            </a:pPr>
            <a:r>
              <a:rPr lang="id-ID" dirty="0">
                <a:solidFill>
                  <a:srgbClr val="FF0000"/>
                </a:solidFill>
              </a:rPr>
              <a:t>Selanjutnya, Pemeriksa menerbitkan SKPKB PPh badan no:</a:t>
            </a:r>
            <a:r>
              <a:rPr lang="en-US" dirty="0">
                <a:solidFill>
                  <a:srgbClr val="FF0000"/>
                </a:solidFill>
              </a:rPr>
              <a:t> </a:t>
            </a:r>
            <a:r>
              <a:rPr lang="id-ID" dirty="0">
                <a:solidFill>
                  <a:srgbClr val="FF0000"/>
                </a:solidFill>
              </a:rPr>
              <a:t>00041/206/02/017/12 tertanggal 5 Februari 2012 sebesar Rp472.627.739 </a:t>
            </a:r>
          </a:p>
        </p:txBody>
      </p:sp>
    </p:spTree>
    <p:extLst>
      <p:ext uri="{BB962C8B-B14F-4D97-AF65-F5344CB8AC3E}">
        <p14:creationId xmlns:p14="http://schemas.microsoft.com/office/powerpoint/2010/main" val="3449603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37A5F-B132-4934-8B6E-34B181B30A24}"/>
              </a:ext>
            </a:extLst>
          </p:cNvPr>
          <p:cNvSpPr>
            <a:spLocks noGrp="1"/>
          </p:cNvSpPr>
          <p:nvPr>
            <p:ph type="title"/>
          </p:nvPr>
        </p:nvSpPr>
        <p:spPr/>
        <p:txBody>
          <a:bodyPr/>
          <a:lstStyle/>
          <a:p>
            <a:r>
              <a:rPr lang="en-US" dirty="0" err="1"/>
              <a:t>Diskusi</a:t>
            </a:r>
            <a:r>
              <a:rPr lang="en-US" dirty="0"/>
              <a:t> 1</a:t>
            </a:r>
            <a:endParaRPr lang="id-ID" dirty="0"/>
          </a:p>
        </p:txBody>
      </p:sp>
      <p:sp>
        <p:nvSpPr>
          <p:cNvPr id="3" name="Content Placeholder 2">
            <a:extLst>
              <a:ext uri="{FF2B5EF4-FFF2-40B4-BE49-F238E27FC236}">
                <a16:creationId xmlns:a16="http://schemas.microsoft.com/office/drawing/2014/main" id="{DC14C8E1-7354-4E20-95A2-6DD2A440255B}"/>
              </a:ext>
            </a:extLst>
          </p:cNvPr>
          <p:cNvSpPr>
            <a:spLocks noGrp="1"/>
          </p:cNvSpPr>
          <p:nvPr>
            <p:ph idx="1"/>
          </p:nvPr>
        </p:nvSpPr>
        <p:spPr/>
        <p:txBody>
          <a:bodyPr>
            <a:normAutofit fontScale="85000" lnSpcReduction="10000"/>
          </a:bodyPr>
          <a:lstStyle/>
          <a:p>
            <a:r>
              <a:rPr lang="id-ID" dirty="0"/>
              <a:t>Menurut Anda, apa kemungkinan konsekuensi yang akan dihadapi oleh PT KA jika PT KA tidak menyampaikan surat tanggapan terhadap Surat Pemberitahuan Hasil Pemeriksaan? </a:t>
            </a:r>
            <a:endParaRPr lang="en-US" dirty="0"/>
          </a:p>
          <a:p>
            <a:pPr marL="0" indent="0">
              <a:buNone/>
            </a:pPr>
            <a:r>
              <a:rPr lang="en-US" dirty="0"/>
              <a:t>PMK 184 </a:t>
            </a:r>
            <a:r>
              <a:rPr lang="en-US" dirty="0" err="1"/>
              <a:t>Tahun</a:t>
            </a:r>
            <a:r>
              <a:rPr lang="en-US" dirty="0"/>
              <a:t> 2015 </a:t>
            </a:r>
            <a:r>
              <a:rPr lang="en-US" dirty="0" err="1"/>
              <a:t>Pasal</a:t>
            </a:r>
            <a:r>
              <a:rPr lang="en-US" dirty="0"/>
              <a:t> 44 </a:t>
            </a:r>
            <a:r>
              <a:rPr lang="en-US" dirty="0" err="1"/>
              <a:t>ayat</a:t>
            </a:r>
            <a:r>
              <a:rPr lang="en-US" dirty="0"/>
              <a:t> 5 </a:t>
            </a:r>
            <a:r>
              <a:rPr lang="en-US" dirty="0" err="1"/>
              <a:t>dan</a:t>
            </a:r>
            <a:r>
              <a:rPr lang="en-US" dirty="0"/>
              <a:t> 6</a:t>
            </a:r>
            <a:endParaRPr lang="id-ID" dirty="0"/>
          </a:p>
          <a:p>
            <a:pPr marL="0" indent="0">
              <a:buNone/>
            </a:pPr>
            <a:r>
              <a:rPr lang="id-ID" dirty="0"/>
              <a:t>hadir dalam Pembahasan Akhir I-Iasil Pemeriksaan sesuai undangan sebagaimana dimaksud dalam Pasal 43 ayat (2), </a:t>
            </a:r>
            <a:endParaRPr lang="en-US" dirty="0"/>
          </a:p>
          <a:p>
            <a:pPr marL="0" indent="0">
              <a:buNone/>
            </a:pPr>
            <a:r>
              <a:rPr lang="id-ID" dirty="0"/>
              <a:t>Pemeriksa Pajak tetap melakukan Pembahasan Akhir I-Iasil Pemeriksaan dengan Wajib Pajak dan menuangkan hasil pembahasan tersebut dalam risalah pembahasan, yang ditandatangani oleh tim Pemeriksa Pajak dan Wajib Pajak, wakil, atau kuasa dari Wajib Pajak. </a:t>
            </a:r>
            <a:endParaRPr lang="en-US" dirty="0"/>
          </a:p>
          <a:p>
            <a:pPr marL="0" indent="0">
              <a:buNone/>
            </a:pPr>
            <a:r>
              <a:rPr lang="id-ID" dirty="0"/>
              <a:t>tidak hadir dalam Pembahasan Akhir Hasil Pemeriksaan sesuai dengan hari dan tanggal yang tercan tum dalam undangan se bagaimana dimaksud dalam Pasal 43 ayat (2), Pemeriksa Pajak membuat risalah pembahasan berdasarkan SPHP sebagaimana dimaksud dalam Pasal 41 ayat (1), berita acara ketidakhadiran Wajib Pajak dalam Pembahasan Akhir Hasil Pe1neriksaan, clan berita acara Pembahasan Akhir I-Iasil Pemeriksaan yang dilampiri dengan ikhtisar hasil pembahasan akhir, yang ditandatangani oleh tim Pemeriksa Pajak. · </a:t>
            </a:r>
          </a:p>
          <a:p>
            <a:pPr marL="0" indent="0">
              <a:buNone/>
            </a:pPr>
            <a:endParaRPr lang="id-ID" dirty="0"/>
          </a:p>
        </p:txBody>
      </p:sp>
    </p:spTree>
    <p:extLst>
      <p:ext uri="{BB962C8B-B14F-4D97-AF65-F5344CB8AC3E}">
        <p14:creationId xmlns:p14="http://schemas.microsoft.com/office/powerpoint/2010/main" val="906829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EA85A-B76D-4EE3-A0FB-B21E5FE666C8}"/>
              </a:ext>
            </a:extLst>
          </p:cNvPr>
          <p:cNvSpPr>
            <a:spLocks noGrp="1"/>
          </p:cNvSpPr>
          <p:nvPr>
            <p:ph type="title"/>
          </p:nvPr>
        </p:nvSpPr>
        <p:spPr/>
        <p:txBody>
          <a:bodyPr/>
          <a:lstStyle/>
          <a:p>
            <a:r>
              <a:rPr lang="en-US" dirty="0" err="1"/>
              <a:t>Diskusi</a:t>
            </a:r>
            <a:r>
              <a:rPr lang="en-US" dirty="0"/>
              <a:t> 2</a:t>
            </a:r>
            <a:endParaRPr lang="id-ID" dirty="0"/>
          </a:p>
        </p:txBody>
      </p:sp>
      <p:sp>
        <p:nvSpPr>
          <p:cNvPr id="3" name="Content Placeholder 2">
            <a:extLst>
              <a:ext uri="{FF2B5EF4-FFF2-40B4-BE49-F238E27FC236}">
                <a16:creationId xmlns:a16="http://schemas.microsoft.com/office/drawing/2014/main" id="{4A3375C2-331A-4EE8-97DA-E43E214F6F90}"/>
              </a:ext>
            </a:extLst>
          </p:cNvPr>
          <p:cNvSpPr>
            <a:spLocks noGrp="1"/>
          </p:cNvSpPr>
          <p:nvPr>
            <p:ph idx="1"/>
          </p:nvPr>
        </p:nvSpPr>
        <p:spPr/>
        <p:txBody>
          <a:bodyPr/>
          <a:lstStyle/>
          <a:p>
            <a:r>
              <a:rPr lang="id-ID" dirty="0"/>
              <a:t>Menurut Anda, apa kemungkinan konsekuensi yang akan dihadapi oleh PT KA jika PT KA menyampaikan surat keberatannya pada tanggal 10 Mei 2012?</a:t>
            </a:r>
            <a:endParaRPr lang="en-US" dirty="0"/>
          </a:p>
          <a:p>
            <a:pPr marL="0" indent="0">
              <a:buNone/>
            </a:pPr>
            <a:r>
              <a:rPr lang="en-US" dirty="0"/>
              <a:t>SKPKB </a:t>
            </a:r>
            <a:r>
              <a:rPr lang="en-US" dirty="0" err="1"/>
              <a:t>dikeluarkan</a:t>
            </a:r>
            <a:r>
              <a:rPr lang="en-US" dirty="0"/>
              <a:t> 5 </a:t>
            </a:r>
            <a:r>
              <a:rPr lang="en-US" dirty="0" err="1"/>
              <a:t>Februari</a:t>
            </a:r>
            <a:r>
              <a:rPr lang="en-US" dirty="0"/>
              <a:t> 2012</a:t>
            </a:r>
          </a:p>
          <a:p>
            <a:pPr marL="0" indent="0">
              <a:buNone/>
            </a:pPr>
            <a:r>
              <a:rPr lang="en-US" dirty="0"/>
              <a:t>Batas </a:t>
            </a:r>
            <a:r>
              <a:rPr lang="en-US" dirty="0" err="1"/>
              <a:t>Waktu</a:t>
            </a:r>
            <a:r>
              <a:rPr lang="en-US" dirty="0"/>
              <a:t> </a:t>
            </a:r>
            <a:r>
              <a:rPr lang="en-US" dirty="0" err="1"/>
              <a:t>peyampaian</a:t>
            </a:r>
            <a:r>
              <a:rPr lang="en-US" dirty="0"/>
              <a:t> </a:t>
            </a:r>
            <a:r>
              <a:rPr lang="en-US" dirty="0" err="1"/>
              <a:t>keberatan</a:t>
            </a:r>
            <a:r>
              <a:rPr lang="en-US" dirty="0"/>
              <a:t> 4 Mei 2012</a:t>
            </a:r>
          </a:p>
          <a:p>
            <a:pPr marL="0" indent="0">
              <a:buNone/>
            </a:pPr>
            <a:r>
              <a:rPr lang="en-US" dirty="0" err="1"/>
              <a:t>Sedangkan</a:t>
            </a:r>
            <a:r>
              <a:rPr lang="en-US" dirty="0"/>
              <a:t> PT KA </a:t>
            </a:r>
            <a:r>
              <a:rPr lang="en-US" dirty="0" err="1"/>
              <a:t>baru</a:t>
            </a:r>
            <a:r>
              <a:rPr lang="en-US" dirty="0"/>
              <a:t> </a:t>
            </a:r>
            <a:r>
              <a:rPr lang="en-US" dirty="0" err="1"/>
              <a:t>mengajukan</a:t>
            </a:r>
            <a:r>
              <a:rPr lang="en-US" dirty="0"/>
              <a:t> </a:t>
            </a:r>
            <a:r>
              <a:rPr lang="en-US" dirty="0" err="1"/>
              <a:t>keberatan</a:t>
            </a:r>
            <a:r>
              <a:rPr lang="en-US" dirty="0"/>
              <a:t> </a:t>
            </a:r>
            <a:r>
              <a:rPr lang="en-US" dirty="0" err="1"/>
              <a:t>pada</a:t>
            </a:r>
            <a:r>
              <a:rPr lang="en-US" dirty="0"/>
              <a:t> 10 Mei 2012, </a:t>
            </a:r>
            <a:r>
              <a:rPr lang="en-US" dirty="0" err="1"/>
              <a:t>sehingga</a:t>
            </a:r>
            <a:r>
              <a:rPr lang="en-US" dirty="0"/>
              <a:t> </a:t>
            </a:r>
            <a:r>
              <a:rPr lang="en-US" dirty="0" err="1"/>
              <a:t>sesuai</a:t>
            </a:r>
            <a:r>
              <a:rPr lang="en-US" dirty="0"/>
              <a:t> KUP Ps 25 (4) </a:t>
            </a:r>
            <a:r>
              <a:rPr lang="en-US" dirty="0" err="1"/>
              <a:t>tidak</a:t>
            </a:r>
            <a:r>
              <a:rPr lang="en-US" dirty="0"/>
              <a:t> </a:t>
            </a:r>
            <a:r>
              <a:rPr lang="en-US" dirty="0" err="1"/>
              <a:t>dapat</a:t>
            </a:r>
            <a:r>
              <a:rPr lang="en-US" dirty="0"/>
              <a:t> </a:t>
            </a:r>
            <a:r>
              <a:rPr lang="en-US" dirty="0" err="1"/>
              <a:t>dipertimbangkan</a:t>
            </a:r>
            <a:endParaRPr lang="en-US" dirty="0"/>
          </a:p>
          <a:p>
            <a:pPr marL="0" indent="0">
              <a:buNone/>
            </a:pPr>
            <a:r>
              <a:rPr lang="en-US" dirty="0" err="1"/>
              <a:t>Pada</a:t>
            </a:r>
            <a:r>
              <a:rPr lang="en-US" dirty="0"/>
              <a:t> PMK 9 </a:t>
            </a:r>
            <a:r>
              <a:rPr lang="en-US" dirty="0" err="1"/>
              <a:t>Tahun</a:t>
            </a:r>
            <a:r>
              <a:rPr lang="en-US" dirty="0"/>
              <a:t> 2013 Ps 7 </a:t>
            </a:r>
            <a:r>
              <a:rPr lang="en-US" dirty="0" err="1"/>
              <a:t>ayat</a:t>
            </a:r>
            <a:r>
              <a:rPr lang="en-US" dirty="0"/>
              <a:t> 1 </a:t>
            </a:r>
            <a:r>
              <a:rPr lang="en-US" dirty="0" err="1"/>
              <a:t>dan</a:t>
            </a:r>
            <a:r>
              <a:rPr lang="en-US" dirty="0"/>
              <a:t> 2 </a:t>
            </a:r>
          </a:p>
          <a:p>
            <a:pPr marL="0" indent="0">
              <a:buNone/>
            </a:pPr>
            <a:r>
              <a:rPr lang="en-US" dirty="0" err="1"/>
              <a:t>Bahwa</a:t>
            </a:r>
            <a:r>
              <a:rPr lang="en-US" dirty="0"/>
              <a:t> WP </a:t>
            </a:r>
            <a:r>
              <a:rPr lang="en-US" dirty="0" err="1"/>
              <a:t>dikirimi</a:t>
            </a:r>
            <a:r>
              <a:rPr lang="en-US" dirty="0"/>
              <a:t> </a:t>
            </a:r>
            <a:r>
              <a:rPr lang="en-US" dirty="0" err="1"/>
              <a:t>surat</a:t>
            </a:r>
            <a:r>
              <a:rPr lang="en-US" dirty="0"/>
              <a:t> </a:t>
            </a:r>
            <a:r>
              <a:rPr lang="en-US" dirty="0" err="1"/>
              <a:t>pemberitahuan</a:t>
            </a:r>
            <a:r>
              <a:rPr lang="en-US" dirty="0"/>
              <a:t> </a:t>
            </a:r>
            <a:r>
              <a:rPr lang="en-US" dirty="0" err="1"/>
              <a:t>bahwa</a:t>
            </a:r>
            <a:r>
              <a:rPr lang="en-US" dirty="0"/>
              <a:t> </a:t>
            </a:r>
            <a:r>
              <a:rPr lang="en-US" dirty="0" err="1"/>
              <a:t>keberatannya</a:t>
            </a:r>
            <a:r>
              <a:rPr lang="en-US" dirty="0"/>
              <a:t> </a:t>
            </a:r>
            <a:r>
              <a:rPr lang="en-US" dirty="0" err="1"/>
              <a:t>tidak</a:t>
            </a:r>
            <a:r>
              <a:rPr lang="en-US" dirty="0"/>
              <a:t> </a:t>
            </a:r>
            <a:r>
              <a:rPr lang="en-US" dirty="0" err="1"/>
              <a:t>dapat</a:t>
            </a:r>
            <a:r>
              <a:rPr lang="en-US" dirty="0"/>
              <a:t> </a:t>
            </a:r>
            <a:r>
              <a:rPr lang="en-US" dirty="0" err="1"/>
              <a:t>dipertimbangkan</a:t>
            </a:r>
            <a:r>
              <a:rPr lang="id-ID" dirty="0"/>
              <a:t> </a:t>
            </a:r>
          </a:p>
        </p:txBody>
      </p:sp>
    </p:spTree>
    <p:extLst>
      <p:ext uri="{BB962C8B-B14F-4D97-AF65-F5344CB8AC3E}">
        <p14:creationId xmlns:p14="http://schemas.microsoft.com/office/powerpoint/2010/main" val="1289427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3918-2FC7-44C8-8087-DBBA79270798}"/>
              </a:ext>
            </a:extLst>
          </p:cNvPr>
          <p:cNvSpPr>
            <a:spLocks noGrp="1"/>
          </p:cNvSpPr>
          <p:nvPr>
            <p:ph type="title"/>
          </p:nvPr>
        </p:nvSpPr>
        <p:spPr/>
        <p:txBody>
          <a:bodyPr/>
          <a:lstStyle/>
          <a:p>
            <a:r>
              <a:rPr lang="en-US" dirty="0" err="1"/>
              <a:t>Diskusi</a:t>
            </a:r>
            <a:r>
              <a:rPr lang="en-US" dirty="0"/>
              <a:t> 3</a:t>
            </a:r>
            <a:endParaRPr lang="id-ID" dirty="0"/>
          </a:p>
        </p:txBody>
      </p:sp>
      <p:sp>
        <p:nvSpPr>
          <p:cNvPr id="3" name="Content Placeholder 2">
            <a:extLst>
              <a:ext uri="{FF2B5EF4-FFF2-40B4-BE49-F238E27FC236}">
                <a16:creationId xmlns:a16="http://schemas.microsoft.com/office/drawing/2014/main" id="{33E5B358-8105-424E-A73E-EC4439D4D2A6}"/>
              </a:ext>
            </a:extLst>
          </p:cNvPr>
          <p:cNvSpPr>
            <a:spLocks noGrp="1"/>
          </p:cNvSpPr>
          <p:nvPr>
            <p:ph idx="1"/>
          </p:nvPr>
        </p:nvSpPr>
        <p:spPr/>
        <p:txBody>
          <a:bodyPr>
            <a:normAutofit/>
          </a:bodyPr>
          <a:lstStyle/>
          <a:p>
            <a:r>
              <a:rPr lang="id-ID" dirty="0"/>
              <a:t>Menurut Anda, adakah konsekuensi yang akan dihadapi oleh PT KA karena PT KA hanya membayar pajak terutang sesuai dengan perhitungan PPh Badan yang PT KA ajukan dalam Surat Keberatan? </a:t>
            </a:r>
          </a:p>
          <a:p>
            <a:pPr marL="0" indent="0">
              <a:buNone/>
            </a:pPr>
            <a:r>
              <a:rPr lang="id-ID" dirty="0"/>
              <a:t>Berdasarkan pasal 25 ayat 3a, WP wajib melunasi pajak yang masih harus di bayar paling sedikit sejumlah yang disetujui pada pembahasan akhir hasil pemeriksaan</a:t>
            </a:r>
            <a:r>
              <a:rPr lang="en-US" dirty="0"/>
              <a:t>. </a:t>
            </a:r>
            <a:endParaRPr lang="id-ID" dirty="0"/>
          </a:p>
        </p:txBody>
      </p:sp>
    </p:spTree>
    <p:extLst>
      <p:ext uri="{BB962C8B-B14F-4D97-AF65-F5344CB8AC3E}">
        <p14:creationId xmlns:p14="http://schemas.microsoft.com/office/powerpoint/2010/main" val="3786786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39281-ACF7-44BF-88C7-4F6DDF492999}"/>
              </a:ext>
            </a:extLst>
          </p:cNvPr>
          <p:cNvSpPr>
            <a:spLocks noGrp="1"/>
          </p:cNvSpPr>
          <p:nvPr>
            <p:ph type="title"/>
          </p:nvPr>
        </p:nvSpPr>
        <p:spPr/>
        <p:txBody>
          <a:bodyPr/>
          <a:lstStyle/>
          <a:p>
            <a:r>
              <a:rPr lang="en-US" dirty="0" err="1"/>
              <a:t>Diskusi</a:t>
            </a:r>
            <a:r>
              <a:rPr lang="en-US" dirty="0"/>
              <a:t> 4</a:t>
            </a:r>
            <a:endParaRPr lang="id-ID" dirty="0"/>
          </a:p>
        </p:txBody>
      </p:sp>
      <p:sp>
        <p:nvSpPr>
          <p:cNvPr id="3" name="Content Placeholder 2">
            <a:extLst>
              <a:ext uri="{FF2B5EF4-FFF2-40B4-BE49-F238E27FC236}">
                <a16:creationId xmlns:a16="http://schemas.microsoft.com/office/drawing/2014/main" id="{AA49121F-1FCC-4998-9984-27937BB28B8C}"/>
              </a:ext>
            </a:extLst>
          </p:cNvPr>
          <p:cNvSpPr>
            <a:spLocks noGrp="1"/>
          </p:cNvSpPr>
          <p:nvPr>
            <p:ph idx="1"/>
          </p:nvPr>
        </p:nvSpPr>
        <p:spPr/>
        <p:txBody>
          <a:bodyPr/>
          <a:lstStyle/>
          <a:p>
            <a:r>
              <a:rPr lang="id-ID" dirty="0"/>
              <a:t>Menurut anda, apa kemungkinan konsekuensi yang akan dihadapi oleh PT KA jika PT KA menyampaikan surat banding tersebut pada tanggal 10 Februari 2013? </a:t>
            </a:r>
          </a:p>
          <a:p>
            <a:pPr marL="0" indent="0">
              <a:buNone/>
            </a:pPr>
            <a:r>
              <a:rPr lang="id-ID" dirty="0"/>
              <a:t>SK Keberatan</a:t>
            </a:r>
            <a:r>
              <a:rPr lang="en-US" dirty="0"/>
              <a:t> </a:t>
            </a:r>
            <a:r>
              <a:rPr lang="en-US" dirty="0" err="1"/>
              <a:t>keluar</a:t>
            </a:r>
            <a:r>
              <a:rPr lang="en-US" dirty="0"/>
              <a:t> </a:t>
            </a:r>
            <a:r>
              <a:rPr lang="en-US" dirty="0" err="1"/>
              <a:t>pada</a:t>
            </a:r>
            <a:r>
              <a:rPr lang="id-ID" dirty="0"/>
              <a:t> tanggal </a:t>
            </a:r>
            <a:r>
              <a:rPr lang="en-US" dirty="0"/>
              <a:t>8 November</a:t>
            </a:r>
            <a:r>
              <a:rPr lang="id-ID" dirty="0"/>
              <a:t> 2012.</a:t>
            </a:r>
            <a:r>
              <a:rPr lang="en-US" dirty="0"/>
              <a:t> PT KA</a:t>
            </a:r>
            <a:r>
              <a:rPr lang="id-ID" dirty="0"/>
              <a:t> Mengajukan Surat banding </a:t>
            </a:r>
            <a:r>
              <a:rPr lang="en-US" dirty="0" err="1"/>
              <a:t>pada</a:t>
            </a:r>
            <a:r>
              <a:rPr lang="en-US" dirty="0"/>
              <a:t> </a:t>
            </a:r>
            <a:r>
              <a:rPr lang="id-ID" dirty="0"/>
              <a:t>tanggal </a:t>
            </a:r>
            <a:r>
              <a:rPr lang="en-US" dirty="0"/>
              <a:t>10</a:t>
            </a:r>
            <a:r>
              <a:rPr lang="id-ID" dirty="0"/>
              <a:t> Feb</a:t>
            </a:r>
            <a:r>
              <a:rPr lang="en-US" dirty="0" err="1"/>
              <a:t>ruari</a:t>
            </a:r>
            <a:r>
              <a:rPr lang="id-ID" dirty="0"/>
              <a:t> 2013. </a:t>
            </a:r>
          </a:p>
          <a:p>
            <a:pPr marL="0" indent="0">
              <a:buNone/>
            </a:pPr>
            <a:r>
              <a:rPr lang="id-ID" dirty="0"/>
              <a:t>Berdasarkan pasal 27 ayat 3, paling lama mengajukan banding adalah 3 bulan sejak SK Keberatan yang berarti tanggal </a:t>
            </a:r>
            <a:r>
              <a:rPr lang="en-US" dirty="0"/>
              <a:t>7</a:t>
            </a:r>
            <a:r>
              <a:rPr lang="id-ID" dirty="0"/>
              <a:t> Feb</a:t>
            </a:r>
            <a:r>
              <a:rPr lang="en-US" dirty="0" err="1"/>
              <a:t>ruari</a:t>
            </a:r>
            <a:r>
              <a:rPr lang="id-ID" dirty="0"/>
              <a:t> 2013. </a:t>
            </a:r>
          </a:p>
          <a:p>
            <a:pPr marL="0" indent="0">
              <a:buNone/>
            </a:pPr>
            <a:r>
              <a:rPr lang="id-ID" dirty="0"/>
              <a:t>Konsekuensinya adalah</a:t>
            </a:r>
            <a:r>
              <a:rPr lang="en-US" dirty="0"/>
              <a:t> </a:t>
            </a:r>
            <a:r>
              <a:rPr lang="en-US" dirty="0" err="1"/>
              <a:t>surat</a:t>
            </a:r>
            <a:r>
              <a:rPr lang="en-US" dirty="0"/>
              <a:t> banding PT KA </a:t>
            </a:r>
            <a:r>
              <a:rPr lang="en-US" dirty="0" err="1"/>
              <a:t>tidak</a:t>
            </a:r>
            <a:r>
              <a:rPr lang="en-US" dirty="0"/>
              <a:t> </a:t>
            </a:r>
            <a:r>
              <a:rPr lang="en-US" dirty="0" err="1"/>
              <a:t>dipertimbangkan</a:t>
            </a:r>
            <a:r>
              <a:rPr lang="en-US" dirty="0"/>
              <a:t>.</a:t>
            </a:r>
            <a:endParaRPr lang="id-ID" dirty="0"/>
          </a:p>
        </p:txBody>
      </p:sp>
    </p:spTree>
    <p:extLst>
      <p:ext uri="{BB962C8B-B14F-4D97-AF65-F5344CB8AC3E}">
        <p14:creationId xmlns:p14="http://schemas.microsoft.com/office/powerpoint/2010/main" val="2016315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C04F8-7CD1-4E19-BBC3-9A9B180E1310}"/>
              </a:ext>
            </a:extLst>
          </p:cNvPr>
          <p:cNvSpPr>
            <a:spLocks noGrp="1"/>
          </p:cNvSpPr>
          <p:nvPr>
            <p:ph type="title"/>
          </p:nvPr>
        </p:nvSpPr>
        <p:spPr/>
        <p:txBody>
          <a:bodyPr/>
          <a:lstStyle/>
          <a:p>
            <a:r>
              <a:rPr lang="en-US" dirty="0" err="1"/>
              <a:t>Diskusi</a:t>
            </a:r>
            <a:r>
              <a:rPr lang="en-US" dirty="0"/>
              <a:t> 5</a:t>
            </a:r>
            <a:endParaRPr lang="id-ID" dirty="0"/>
          </a:p>
        </p:txBody>
      </p:sp>
      <p:sp>
        <p:nvSpPr>
          <p:cNvPr id="3" name="Content Placeholder 2">
            <a:extLst>
              <a:ext uri="{FF2B5EF4-FFF2-40B4-BE49-F238E27FC236}">
                <a16:creationId xmlns:a16="http://schemas.microsoft.com/office/drawing/2014/main" id="{103875F5-8E9F-4F33-812D-10908DE22189}"/>
              </a:ext>
            </a:extLst>
          </p:cNvPr>
          <p:cNvSpPr>
            <a:spLocks noGrp="1"/>
          </p:cNvSpPr>
          <p:nvPr>
            <p:ph idx="1"/>
          </p:nvPr>
        </p:nvSpPr>
        <p:spPr/>
        <p:txBody>
          <a:bodyPr>
            <a:normAutofit fontScale="92500" lnSpcReduction="10000"/>
          </a:bodyPr>
          <a:lstStyle/>
          <a:p>
            <a:r>
              <a:rPr lang="id-ID" dirty="0"/>
              <a:t>Menurut anda, apakah keputusan PT KA untuk tidak membayar pajak apapun terkait PPh Badan tahun 2010 sebelum mengajukan banding dapat dibenarkan? </a:t>
            </a:r>
            <a:endParaRPr lang="en-US" dirty="0"/>
          </a:p>
          <a:p>
            <a:pPr marL="0" indent="0">
              <a:buNone/>
            </a:pPr>
            <a:r>
              <a:rPr lang="id-ID" dirty="0"/>
              <a:t>Dapat dibenarkan. </a:t>
            </a:r>
            <a:endParaRPr lang="en-US" dirty="0"/>
          </a:p>
          <a:p>
            <a:pPr marL="0" indent="0">
              <a:buNone/>
            </a:pPr>
            <a:r>
              <a:rPr lang="en-US" dirty="0" err="1"/>
              <a:t>Menurut</a:t>
            </a:r>
            <a:r>
              <a:rPr lang="en-US" dirty="0"/>
              <a:t> </a:t>
            </a:r>
            <a:r>
              <a:rPr lang="id-ID" dirty="0"/>
              <a:t>Pasal 27 </a:t>
            </a:r>
            <a:endParaRPr lang="en-US" dirty="0"/>
          </a:p>
          <a:p>
            <a:pPr marL="0" indent="0">
              <a:buNone/>
            </a:pPr>
            <a:r>
              <a:rPr lang="id-ID" dirty="0"/>
              <a:t>(5a) Dalam hal Wajib Pajak mengajukan banding, jangka waktu pelunasan pajak</a:t>
            </a:r>
            <a:r>
              <a:rPr lang="en-US" dirty="0"/>
              <a:t> </a:t>
            </a:r>
            <a:r>
              <a:rPr lang="id-ID" dirty="0"/>
              <a:t>sebagaimana dimaksud dalam Pasal 9 ayat (3), ayat (3a), atau Pasal 25 ayat (7),</a:t>
            </a:r>
            <a:r>
              <a:rPr lang="en-US" dirty="0"/>
              <a:t> </a:t>
            </a:r>
            <a:r>
              <a:rPr lang="sv-SE" dirty="0"/>
              <a:t>atas jumlah pajak yang belum dibayar pada saat pengajuan keberatan, tertangguh </a:t>
            </a:r>
            <a:r>
              <a:rPr lang="id-ID" dirty="0"/>
              <a:t>sampai dengan 1 (satu) bulan sejak tanggal penerbitan Putusan Banding.</a:t>
            </a:r>
            <a:endParaRPr lang="en-US" dirty="0"/>
          </a:p>
          <a:p>
            <a:pPr marL="0" indent="0">
              <a:buNone/>
            </a:pPr>
            <a:r>
              <a:rPr lang="id-ID" dirty="0"/>
              <a:t>(5b) Jumlah pajak yang belum dibayar pada saat pengajuan permohonan keberatan</a:t>
            </a:r>
            <a:r>
              <a:rPr lang="en-US" dirty="0"/>
              <a:t> </a:t>
            </a:r>
            <a:r>
              <a:rPr lang="id-ID" dirty="0"/>
              <a:t>sebagaimana dimaksud pada ayat (5a) tidak termasuk sebagai utang pajak</a:t>
            </a:r>
            <a:r>
              <a:rPr lang="en-US" dirty="0"/>
              <a:t> </a:t>
            </a:r>
            <a:r>
              <a:rPr lang="id-ID" dirty="0"/>
              <a:t>sebagaimana dimaksud dalam Pasal 11 ayat (1) dan ayat (1a).</a:t>
            </a:r>
          </a:p>
          <a:p>
            <a:pPr marL="0" indent="0">
              <a:buNone/>
            </a:pPr>
            <a:r>
              <a:rPr lang="sv-SE" dirty="0"/>
              <a:t>(5c) Jumlah pajak yang belum dibayar pada saat pengajuan permohonan banding </a:t>
            </a:r>
            <a:r>
              <a:rPr lang="id-ID" dirty="0"/>
              <a:t>belum merupakan pajak yang terutang sampai dengan Putusan Banding</a:t>
            </a:r>
            <a:r>
              <a:rPr lang="en-US" dirty="0"/>
              <a:t> </a:t>
            </a:r>
            <a:r>
              <a:rPr lang="id-ID" dirty="0"/>
              <a:t>diterbitkan.</a:t>
            </a:r>
          </a:p>
        </p:txBody>
      </p:sp>
    </p:spTree>
    <p:extLst>
      <p:ext uri="{BB962C8B-B14F-4D97-AF65-F5344CB8AC3E}">
        <p14:creationId xmlns:p14="http://schemas.microsoft.com/office/powerpoint/2010/main" val="431762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DE2E-94E9-4BAD-9712-7273FEC5C7A1}"/>
              </a:ext>
            </a:extLst>
          </p:cNvPr>
          <p:cNvSpPr>
            <a:spLocks noGrp="1"/>
          </p:cNvSpPr>
          <p:nvPr>
            <p:ph type="title"/>
          </p:nvPr>
        </p:nvSpPr>
        <p:spPr/>
        <p:txBody>
          <a:bodyPr/>
          <a:lstStyle/>
          <a:p>
            <a:r>
              <a:rPr lang="en-US" dirty="0" err="1"/>
              <a:t>Diskusi</a:t>
            </a:r>
            <a:r>
              <a:rPr lang="en-US" dirty="0"/>
              <a:t> 6</a:t>
            </a:r>
            <a:endParaRPr lang="id-ID" dirty="0"/>
          </a:p>
        </p:txBody>
      </p:sp>
      <p:sp>
        <p:nvSpPr>
          <p:cNvPr id="3" name="Content Placeholder 2">
            <a:extLst>
              <a:ext uri="{FF2B5EF4-FFF2-40B4-BE49-F238E27FC236}">
                <a16:creationId xmlns:a16="http://schemas.microsoft.com/office/drawing/2014/main" id="{4F51B3B7-69B8-4A64-A6F5-485192D1E764}"/>
              </a:ext>
            </a:extLst>
          </p:cNvPr>
          <p:cNvSpPr>
            <a:spLocks noGrp="1"/>
          </p:cNvSpPr>
          <p:nvPr>
            <p:ph idx="1"/>
          </p:nvPr>
        </p:nvSpPr>
        <p:spPr/>
        <p:txBody>
          <a:bodyPr>
            <a:normAutofit/>
          </a:bodyPr>
          <a:lstStyle/>
          <a:p>
            <a:r>
              <a:rPr lang="id-ID" dirty="0"/>
              <a:t>Jika PT KA tidak mengajukan banding (menerima hasil surat keputusan Keberatan dari kantor pajak), berapa pajak yang masih harus dibayar oleh PT KA? Kapan PT KA harus membayar pajak terutang tersebut? </a:t>
            </a:r>
          </a:p>
          <a:p>
            <a:pPr marL="0" indent="0">
              <a:buNone/>
            </a:pPr>
            <a:r>
              <a:rPr lang="nn-NO" dirty="0"/>
              <a:t>SK Keberatan 8 November 2012.</a:t>
            </a:r>
          </a:p>
          <a:p>
            <a:pPr marL="0" indent="0">
              <a:buNone/>
            </a:pPr>
            <a:r>
              <a:rPr lang="id-ID" dirty="0"/>
              <a:t>Pasal 25 ayat 9 mengatakan bahwa bila keberatan ditolak / dikabulkan sebagian, WP dikenai sanksi administrasi sebesar 50% dari jumlah pajak berdasarkan keputusan keberatan dikurangi dengan pajak yang telah dibayar sebelum mengajukan keberatan.</a:t>
            </a:r>
            <a:endParaRPr lang="en-US" dirty="0"/>
          </a:p>
          <a:p>
            <a:pPr marL="0" indent="0">
              <a:buNone/>
            </a:pPr>
            <a:r>
              <a:rPr lang="id-ID" dirty="0"/>
              <a:t>Berdasarkan pasal 25 ayat 7, jangka waktu pelunasan pajak tertangguh 1 bulan sejak tanggal penerbitan SK Keberatan yang berarti hingga 8 Desember 2012. PT KA harus membayar pajak terutang sejak tanggal 9 Desember 2012.</a:t>
            </a:r>
          </a:p>
        </p:txBody>
      </p:sp>
    </p:spTree>
    <p:extLst>
      <p:ext uri="{BB962C8B-B14F-4D97-AF65-F5344CB8AC3E}">
        <p14:creationId xmlns:p14="http://schemas.microsoft.com/office/powerpoint/2010/main" val="2447133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BA608C-3543-4CF1-8F6A-C8A3D7FFA82C}"/>
              </a:ext>
            </a:extLst>
          </p:cNvPr>
          <p:cNvSpPr>
            <a:spLocks noGrp="1"/>
          </p:cNvSpPr>
          <p:nvPr>
            <p:ph idx="1"/>
          </p:nvPr>
        </p:nvSpPr>
        <p:spPr>
          <a:xfrm>
            <a:off x="838200" y="410817"/>
            <a:ext cx="10515600" cy="5766146"/>
          </a:xfrm>
        </p:spPr>
        <p:txBody>
          <a:bodyPr/>
          <a:lstStyle/>
          <a:p>
            <a:pPr marL="0" indent="0">
              <a:buNone/>
            </a:pPr>
            <a:r>
              <a:rPr lang="id-ID" dirty="0"/>
              <a:t>SKPKB = 472,627,739</a:t>
            </a:r>
            <a:endParaRPr lang="en-US" dirty="0"/>
          </a:p>
          <a:p>
            <a:pPr marL="0" indent="0">
              <a:buNone/>
            </a:pPr>
            <a:r>
              <a:rPr lang="en-US" dirty="0"/>
              <a:t>J</a:t>
            </a:r>
            <a:r>
              <a:rPr lang="id-ID" dirty="0"/>
              <a:t>umlah yang telah dibayar sebelum mengajukan keberatan</a:t>
            </a:r>
            <a:r>
              <a:rPr lang="en-US" dirty="0"/>
              <a:t> = (172,288,880 x 25%)</a:t>
            </a:r>
            <a:r>
              <a:rPr lang="id-ID" dirty="0"/>
              <a:t> </a:t>
            </a:r>
            <a:r>
              <a:rPr lang="en-US" dirty="0"/>
              <a:t>= 43,072,220</a:t>
            </a:r>
            <a:endParaRPr lang="id-ID" dirty="0"/>
          </a:p>
          <a:p>
            <a:pPr marL="0" indent="0">
              <a:buNone/>
            </a:pPr>
            <a:r>
              <a:rPr lang="id-ID" dirty="0"/>
              <a:t>Sanksi = (</a:t>
            </a:r>
            <a:r>
              <a:rPr lang="en-US" dirty="0"/>
              <a:t>SKPKB</a:t>
            </a:r>
            <a:r>
              <a:rPr lang="id-ID" dirty="0"/>
              <a:t> – jumlah yang telah dibayar sebelum mengajukan keberatan) x 50%</a:t>
            </a:r>
          </a:p>
          <a:p>
            <a:pPr marL="0" indent="0">
              <a:buNone/>
            </a:pPr>
            <a:r>
              <a:rPr lang="id-ID" dirty="0"/>
              <a:t>= (472,627,739 –</a:t>
            </a:r>
            <a:r>
              <a:rPr lang="en-US" dirty="0"/>
              <a:t>(172,288,880 x 25%)</a:t>
            </a:r>
            <a:r>
              <a:rPr lang="id-ID" dirty="0"/>
              <a:t>) x 50% </a:t>
            </a:r>
          </a:p>
          <a:p>
            <a:pPr marL="0" indent="0">
              <a:buNone/>
            </a:pPr>
            <a:r>
              <a:rPr lang="id-ID" dirty="0"/>
              <a:t>= </a:t>
            </a:r>
            <a:r>
              <a:rPr lang="en-US" dirty="0"/>
              <a:t>(472,627,739 – 43,072,220)</a:t>
            </a:r>
            <a:r>
              <a:rPr lang="id-ID" dirty="0"/>
              <a:t> x 50% </a:t>
            </a:r>
          </a:p>
          <a:p>
            <a:pPr marL="0" indent="0">
              <a:buNone/>
            </a:pPr>
            <a:r>
              <a:rPr lang="id-ID" dirty="0"/>
              <a:t>= </a:t>
            </a:r>
            <a:r>
              <a:rPr lang="en-US" dirty="0"/>
              <a:t>214,777,760</a:t>
            </a:r>
          </a:p>
          <a:p>
            <a:pPr marL="0" indent="0">
              <a:buNone/>
            </a:pPr>
            <a:endParaRPr lang="en-US" dirty="0"/>
          </a:p>
          <a:p>
            <a:pPr marL="0" indent="0">
              <a:buNone/>
            </a:pPr>
            <a:r>
              <a:rPr lang="id-ID" dirty="0"/>
              <a:t>Pajak yang masih harus di bayar = sanksi + sisa pokok = </a:t>
            </a:r>
            <a:r>
              <a:rPr lang="en-US" dirty="0"/>
              <a:t>214,777,760</a:t>
            </a:r>
            <a:r>
              <a:rPr lang="id-ID" dirty="0"/>
              <a:t> + </a:t>
            </a:r>
            <a:r>
              <a:rPr lang="en-US" dirty="0"/>
              <a:t>429,555,519</a:t>
            </a:r>
            <a:r>
              <a:rPr lang="id-ID" dirty="0"/>
              <a:t> = </a:t>
            </a:r>
            <a:r>
              <a:rPr lang="en-US" dirty="0"/>
              <a:t>644,333,279</a:t>
            </a:r>
            <a:endParaRPr lang="id-ID" dirty="0"/>
          </a:p>
        </p:txBody>
      </p:sp>
    </p:spTree>
    <p:extLst>
      <p:ext uri="{BB962C8B-B14F-4D97-AF65-F5344CB8AC3E}">
        <p14:creationId xmlns:p14="http://schemas.microsoft.com/office/powerpoint/2010/main" val="1492440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690F9-F3FB-4370-B482-8ED4760A3415}"/>
              </a:ext>
            </a:extLst>
          </p:cNvPr>
          <p:cNvSpPr>
            <a:spLocks noGrp="1"/>
          </p:cNvSpPr>
          <p:nvPr>
            <p:ph type="title"/>
          </p:nvPr>
        </p:nvSpPr>
        <p:spPr/>
        <p:txBody>
          <a:bodyPr/>
          <a:lstStyle/>
          <a:p>
            <a:r>
              <a:rPr lang="en-US" dirty="0" err="1"/>
              <a:t>Diskusi</a:t>
            </a:r>
            <a:r>
              <a:rPr lang="en-US" dirty="0"/>
              <a:t> 7</a:t>
            </a:r>
            <a:endParaRPr lang="id-ID" dirty="0"/>
          </a:p>
        </p:txBody>
      </p:sp>
      <p:sp>
        <p:nvSpPr>
          <p:cNvPr id="3" name="Content Placeholder 2">
            <a:extLst>
              <a:ext uri="{FF2B5EF4-FFF2-40B4-BE49-F238E27FC236}">
                <a16:creationId xmlns:a16="http://schemas.microsoft.com/office/drawing/2014/main" id="{CF29B63F-F7A1-4E54-9FCD-7489E2E4BD9B}"/>
              </a:ext>
            </a:extLst>
          </p:cNvPr>
          <p:cNvSpPr>
            <a:spLocks noGrp="1"/>
          </p:cNvSpPr>
          <p:nvPr>
            <p:ph idx="1"/>
          </p:nvPr>
        </p:nvSpPr>
        <p:spPr/>
        <p:txBody>
          <a:bodyPr/>
          <a:lstStyle/>
          <a:p>
            <a:r>
              <a:rPr lang="id-ID" dirty="0"/>
              <a:t>Berapa pajak yang harus dibayar oleh PT KA dengan dikeluarkannya surat keputusan banding dari pengadilan pajak tersebut? </a:t>
            </a:r>
          </a:p>
          <a:p>
            <a:pPr marL="0" indent="0">
              <a:buNone/>
            </a:pPr>
            <a:r>
              <a:rPr lang="id-ID" dirty="0"/>
              <a:t>Pajak yang harus di bayar adalah yang pajak seharusnya menurut perhitungan WP. Dalam kasus ini, perhitungan PT KA = pembayaran sesuai Pembahasan Hasil Akhir Pemeriksaan yang telah disetujui untuk mengajukan keberatan = </a:t>
            </a:r>
            <a:r>
              <a:rPr lang="en-US" dirty="0"/>
              <a:t>43,072,220</a:t>
            </a:r>
            <a:r>
              <a:rPr lang="id-ID" dirty="0"/>
              <a:t>. </a:t>
            </a:r>
          </a:p>
          <a:p>
            <a:pPr marL="0" indent="0">
              <a:buNone/>
            </a:pPr>
            <a:r>
              <a:rPr lang="id-ID" dirty="0"/>
              <a:t>Karena nilai </a:t>
            </a:r>
            <a:r>
              <a:rPr lang="en-US" dirty="0"/>
              <a:t>43,072,220</a:t>
            </a:r>
            <a:r>
              <a:rPr lang="id-ID"/>
              <a:t> </a:t>
            </a:r>
            <a:r>
              <a:rPr lang="id-ID" dirty="0"/>
              <a:t>tersebut sudah dibayarkan, maka tidak ada lagi pajak yang harus dibayar dengan dikeluarkannya SK Banding.</a:t>
            </a:r>
          </a:p>
        </p:txBody>
      </p:sp>
    </p:spTree>
    <p:extLst>
      <p:ext uri="{BB962C8B-B14F-4D97-AF65-F5344CB8AC3E}">
        <p14:creationId xmlns:p14="http://schemas.microsoft.com/office/powerpoint/2010/main" val="599964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DEFED-A3FE-4A8F-A960-CB978E1C6E86}"/>
              </a:ext>
            </a:extLst>
          </p:cNvPr>
          <p:cNvSpPr>
            <a:spLocks noGrp="1"/>
          </p:cNvSpPr>
          <p:nvPr>
            <p:ph type="title"/>
          </p:nvPr>
        </p:nvSpPr>
        <p:spPr/>
        <p:txBody>
          <a:bodyPr/>
          <a:lstStyle/>
          <a:p>
            <a:r>
              <a:rPr lang="en-US" dirty="0" err="1"/>
              <a:t>Diskusi</a:t>
            </a:r>
            <a:r>
              <a:rPr lang="en-US" dirty="0"/>
              <a:t> 8</a:t>
            </a:r>
            <a:endParaRPr lang="id-ID" dirty="0"/>
          </a:p>
        </p:txBody>
      </p:sp>
      <p:sp>
        <p:nvSpPr>
          <p:cNvPr id="3" name="Content Placeholder 2">
            <a:extLst>
              <a:ext uri="{FF2B5EF4-FFF2-40B4-BE49-F238E27FC236}">
                <a16:creationId xmlns:a16="http://schemas.microsoft.com/office/drawing/2014/main" id="{465AF13C-362B-4F77-8DD3-E36291A11E68}"/>
              </a:ext>
            </a:extLst>
          </p:cNvPr>
          <p:cNvSpPr>
            <a:spLocks noGrp="1"/>
          </p:cNvSpPr>
          <p:nvPr>
            <p:ph idx="1"/>
          </p:nvPr>
        </p:nvSpPr>
        <p:spPr/>
        <p:txBody>
          <a:bodyPr>
            <a:normAutofit/>
          </a:bodyPr>
          <a:lstStyle/>
          <a:p>
            <a:r>
              <a:rPr lang="id-ID" dirty="0"/>
              <a:t>Seandainya pengadilan pajak hanya menerima 50% banding yang diajukan oleh PT KA, berapa pajak yang masih harus dibayar oleh PT KA? Kapan PT KA harus membayar pajak terhutang tersebut? </a:t>
            </a:r>
          </a:p>
          <a:p>
            <a:pPr marL="0" indent="0">
              <a:buNone/>
            </a:pPr>
            <a:r>
              <a:rPr lang="id-ID" dirty="0"/>
              <a:t>Berdasarkan pasal 27 ayat 5d, Dalam hal permohonan banding ditolak atau dikabulkan sebagian, Wajib Pajak</a:t>
            </a:r>
            <a:r>
              <a:rPr lang="en-US" dirty="0"/>
              <a:t> </a:t>
            </a:r>
            <a:r>
              <a:rPr lang="id-ID" dirty="0"/>
              <a:t>dikenai sanksi administrasi berupa denda sebesar 100% (seratus persen) dari</a:t>
            </a:r>
            <a:r>
              <a:rPr lang="en-US" dirty="0"/>
              <a:t> </a:t>
            </a:r>
            <a:r>
              <a:rPr lang="sv-SE" dirty="0"/>
              <a:t>jumlah pajak berdasarkan Putusan Banding dikurangi dengan pembayaran pajak </a:t>
            </a:r>
            <a:r>
              <a:rPr lang="id-ID" dirty="0"/>
              <a:t>yang telah dibayar sebelum mengajukan keberatan.</a:t>
            </a:r>
          </a:p>
          <a:p>
            <a:pPr marL="0" indent="0">
              <a:buNone/>
            </a:pPr>
            <a:r>
              <a:rPr lang="fi-FI" dirty="0"/>
              <a:t>Sanksi = 50% x 100% x (472,627,739 – </a:t>
            </a:r>
            <a:r>
              <a:rPr lang="en-US" dirty="0"/>
              <a:t>43,072,220</a:t>
            </a:r>
            <a:r>
              <a:rPr lang="fi-FI" dirty="0"/>
              <a:t>) = 429,555,519 </a:t>
            </a:r>
          </a:p>
          <a:p>
            <a:pPr marL="0" indent="0">
              <a:buNone/>
            </a:pPr>
            <a:r>
              <a:rPr lang="id-ID" dirty="0"/>
              <a:t>Pajak yang masih harus di bayar = sanksi + sisa pokok = </a:t>
            </a:r>
            <a:r>
              <a:rPr lang="en-US" dirty="0"/>
              <a:t>429,555,519</a:t>
            </a:r>
            <a:r>
              <a:rPr lang="id-ID" dirty="0"/>
              <a:t> + </a:t>
            </a:r>
            <a:r>
              <a:rPr lang="en-US" dirty="0"/>
              <a:t>214,777,760</a:t>
            </a:r>
            <a:r>
              <a:rPr lang="id-ID" dirty="0"/>
              <a:t> =</a:t>
            </a:r>
            <a:r>
              <a:rPr lang="en-US" dirty="0"/>
              <a:t> 644,333,279</a:t>
            </a:r>
            <a:endParaRPr lang="id-ID" dirty="0"/>
          </a:p>
        </p:txBody>
      </p:sp>
    </p:spTree>
    <p:extLst>
      <p:ext uri="{BB962C8B-B14F-4D97-AF65-F5344CB8AC3E}">
        <p14:creationId xmlns:p14="http://schemas.microsoft.com/office/powerpoint/2010/main" val="304445213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112</TotalTime>
  <Words>1465</Words>
  <Application>Microsoft Office PowerPoint</Application>
  <PresentationFormat>Widescreen</PresentationFormat>
  <Paragraphs>91</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Trebuchet MS</vt:lpstr>
      <vt:lpstr>Wingdings 3</vt:lpstr>
      <vt:lpstr>Facet</vt:lpstr>
      <vt:lpstr>Case 2 : PT Kreatif Advertising</vt:lpstr>
      <vt:lpstr>  PT KREATIF ADVERTISING </vt:lpstr>
      <vt:lpstr>  PROSES PEMERIKSAAN PPh BADAN TAHUN 2010 </vt:lpstr>
      <vt:lpstr>Temuan</vt:lpstr>
      <vt:lpstr>PowerPoint Presentation</vt:lpstr>
      <vt:lpstr>PowerPoint Presentation</vt:lpstr>
      <vt:lpstr>Tanggapan PT KA</vt:lpstr>
      <vt:lpstr>PowerPoint Presentation</vt:lpstr>
      <vt:lpstr>PowerPoint Presentation</vt:lpstr>
      <vt:lpstr>Diskusi 1</vt:lpstr>
      <vt:lpstr>Diskusi 2</vt:lpstr>
      <vt:lpstr>Diskusi 3</vt:lpstr>
      <vt:lpstr>Diskusi 4</vt:lpstr>
      <vt:lpstr>Diskusi 5</vt:lpstr>
      <vt:lpstr>Diskusi 6</vt:lpstr>
      <vt:lpstr>PowerPoint Presentation</vt:lpstr>
      <vt:lpstr>Diskusi 7</vt:lpstr>
      <vt:lpstr>Diskusi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Tobing</dc:creator>
  <cp:lastModifiedBy>Kevin Tobing</cp:lastModifiedBy>
  <cp:revision>16</cp:revision>
  <dcterms:created xsi:type="dcterms:W3CDTF">2018-03-22T07:22:05Z</dcterms:created>
  <dcterms:modified xsi:type="dcterms:W3CDTF">2018-03-23T15:49:28Z</dcterms:modified>
</cp:coreProperties>
</file>