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1" r:id="rId4"/>
    <p:sldId id="272" r:id="rId5"/>
    <p:sldId id="273" r:id="rId6"/>
    <p:sldId id="274" r:id="rId7"/>
    <p:sldId id="275" r:id="rId8"/>
    <p:sldId id="276" r:id="rId9"/>
    <p:sldId id="277" r:id="rId10"/>
    <p:sldId id="278" r:id="rId11"/>
    <p:sldId id="279" r:id="rId12"/>
    <p:sldId id="280" r:id="rId13"/>
    <p:sldId id="281" r:id="rId14"/>
    <p:sldId id="282" r:id="rId15"/>
    <p:sldId id="283" r:id="rId16"/>
    <p:sldId id="284" r:id="rId17"/>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4" d="100"/>
          <a:sy n="74" d="100"/>
        </p:scale>
        <p:origin x="-108" y="-7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presProps" Target="presProps.xml" /><Relationship Id="rId3" Type="http://schemas.openxmlformats.org/officeDocument/2006/relationships/slide" Target="slides/slide2.xml" /><Relationship Id="rId21" Type="http://schemas.openxmlformats.org/officeDocument/2006/relationships/tableStyles" Target="tableStyle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id-ID"/>
          </a:p>
        </p:txBody>
      </p:sp>
      <p:sp>
        <p:nvSpPr>
          <p:cNvPr id="4" name="Date Placeholder 3"/>
          <p:cNvSpPr>
            <a:spLocks noGrp="1"/>
          </p:cNvSpPr>
          <p:nvPr>
            <p:ph type="dt" sz="half" idx="10"/>
          </p:nvPr>
        </p:nvSpPr>
        <p:spPr/>
        <p:txBody>
          <a:bodyPr/>
          <a:lstStyle/>
          <a:p>
            <a:fld id="{7C820B22-AB3B-4FE5-AF50-9BFE174637AB}" type="datetimeFigureOut">
              <a:rPr lang="id-ID" smtClean="0"/>
              <a:t>28/02/2018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BBAEDF5-67E6-45B4-8C8F-FC8C442F2585}" type="slidenum">
              <a:rPr lang="id-ID" smtClean="0"/>
              <a:t>‹#›</a:t>
            </a:fld>
            <a:endParaRPr lang="id-ID"/>
          </a:p>
        </p:txBody>
      </p:sp>
    </p:spTree>
    <p:extLst>
      <p:ext uri="{BB962C8B-B14F-4D97-AF65-F5344CB8AC3E}">
        <p14:creationId xmlns:p14="http://schemas.microsoft.com/office/powerpoint/2010/main" val="1420029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7C820B22-AB3B-4FE5-AF50-9BFE174637AB}" type="datetimeFigureOut">
              <a:rPr lang="id-ID" smtClean="0"/>
              <a:t>28/02/2018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BBAEDF5-67E6-45B4-8C8F-FC8C442F2585}" type="slidenum">
              <a:rPr lang="id-ID" smtClean="0"/>
              <a:t>‹#›</a:t>
            </a:fld>
            <a:endParaRPr lang="id-ID"/>
          </a:p>
        </p:txBody>
      </p:sp>
    </p:spTree>
    <p:extLst>
      <p:ext uri="{BB962C8B-B14F-4D97-AF65-F5344CB8AC3E}">
        <p14:creationId xmlns:p14="http://schemas.microsoft.com/office/powerpoint/2010/main" val="4084800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820B22-AB3B-4FE5-AF50-9BFE174637AB}" type="datetimeFigureOut">
              <a:rPr lang="id-ID" smtClean="0"/>
              <a:t>28/02/2018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BBAEDF5-67E6-45B4-8C8F-FC8C442F2585}" type="slidenum">
              <a:rPr lang="id-ID" smtClean="0"/>
              <a:t>‹#›</a:t>
            </a:fld>
            <a:endParaRPr lang="id-ID"/>
          </a:p>
        </p:txBody>
      </p:sp>
    </p:spTree>
    <p:extLst>
      <p:ext uri="{BB962C8B-B14F-4D97-AF65-F5344CB8AC3E}">
        <p14:creationId xmlns:p14="http://schemas.microsoft.com/office/powerpoint/2010/main" val="1409681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p:cNvSpPr>
            <a:spLocks noGrp="1"/>
          </p:cNvSpPr>
          <p:nvPr>
            <p:ph type="dt" sz="half" idx="10"/>
          </p:nvPr>
        </p:nvSpPr>
        <p:spPr/>
        <p:txBody>
          <a:bodyPr/>
          <a:lstStyle/>
          <a:p>
            <a:fld id="{7C820B22-AB3B-4FE5-AF50-9BFE174637AB}" type="datetimeFigureOut">
              <a:rPr lang="id-ID" smtClean="0"/>
              <a:t>28/02/2018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BBAEDF5-67E6-45B4-8C8F-FC8C442F2585}" type="slidenum">
              <a:rPr lang="id-ID" smtClean="0"/>
              <a:t>‹#›</a:t>
            </a:fld>
            <a:endParaRPr lang="id-ID"/>
          </a:p>
        </p:txBody>
      </p:sp>
    </p:spTree>
    <p:extLst>
      <p:ext uri="{BB962C8B-B14F-4D97-AF65-F5344CB8AC3E}">
        <p14:creationId xmlns:p14="http://schemas.microsoft.com/office/powerpoint/2010/main" val="1189671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p:cNvSpPr>
            <a:spLocks noGrp="1"/>
          </p:cNvSpPr>
          <p:nvPr>
            <p:ph type="dt" sz="half" idx="10"/>
          </p:nvPr>
        </p:nvSpPr>
        <p:spPr/>
        <p:txBody>
          <a:bodyPr/>
          <a:lstStyle/>
          <a:p>
            <a:fld id="{7C820B22-AB3B-4FE5-AF50-9BFE174637AB}" type="datetimeFigureOut">
              <a:rPr lang="id-ID" smtClean="0"/>
              <a:t>28/02/2018</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7BBAEDF5-67E6-45B4-8C8F-FC8C442F2585}" type="slidenum">
              <a:rPr lang="id-ID" smtClean="0"/>
              <a:t>‹#›</a:t>
            </a:fld>
            <a:endParaRPr lang="id-ID"/>
          </a:p>
        </p:txBody>
      </p:sp>
    </p:spTree>
    <p:extLst>
      <p:ext uri="{BB962C8B-B14F-4D97-AF65-F5344CB8AC3E}">
        <p14:creationId xmlns:p14="http://schemas.microsoft.com/office/powerpoint/2010/main" val="4109239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Date Placeholder 2"/>
          <p:cNvSpPr>
            <a:spLocks noGrp="1"/>
          </p:cNvSpPr>
          <p:nvPr>
            <p:ph type="dt" sz="half" idx="10"/>
          </p:nvPr>
        </p:nvSpPr>
        <p:spPr/>
        <p:txBody>
          <a:bodyPr/>
          <a:lstStyle/>
          <a:p>
            <a:fld id="{7C820B22-AB3B-4FE5-AF50-9BFE174637AB}" type="datetimeFigureOut">
              <a:rPr lang="id-ID" smtClean="0"/>
              <a:t>28/02/2018</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7BBAEDF5-67E6-45B4-8C8F-FC8C442F2585}" type="slidenum">
              <a:rPr lang="id-ID" smtClean="0"/>
              <a:t>‹#›</a:t>
            </a:fld>
            <a:endParaRPr lang="id-ID"/>
          </a:p>
        </p:txBody>
      </p:sp>
    </p:spTree>
    <p:extLst>
      <p:ext uri="{BB962C8B-B14F-4D97-AF65-F5344CB8AC3E}">
        <p14:creationId xmlns:p14="http://schemas.microsoft.com/office/powerpoint/2010/main" val="3173029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20B22-AB3B-4FE5-AF50-9BFE174637AB}" type="datetimeFigureOut">
              <a:rPr lang="id-ID" smtClean="0"/>
              <a:t>28/02/2018</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7BBAEDF5-67E6-45B4-8C8F-FC8C442F2585}" type="slidenum">
              <a:rPr lang="id-ID" smtClean="0"/>
              <a:t>‹#›</a:t>
            </a:fld>
            <a:endParaRPr lang="id-ID"/>
          </a:p>
        </p:txBody>
      </p:sp>
    </p:spTree>
    <p:extLst>
      <p:ext uri="{BB962C8B-B14F-4D97-AF65-F5344CB8AC3E}">
        <p14:creationId xmlns:p14="http://schemas.microsoft.com/office/powerpoint/2010/main" val="3453050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endParaRPr lang="id-ID"/>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820B22-AB3B-4FE5-AF50-9BFE174637AB}" type="datetimeFigureOut">
              <a:rPr lang="id-ID" smtClean="0"/>
              <a:t>28/02/2018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BBAEDF5-67E6-45B4-8C8F-FC8C442F2585}" type="slidenum">
              <a:rPr lang="id-ID" smtClean="0"/>
              <a:t>‹#›</a:t>
            </a:fld>
            <a:endParaRPr lang="id-ID"/>
          </a:p>
        </p:txBody>
      </p:sp>
    </p:spTree>
    <p:extLst>
      <p:ext uri="{BB962C8B-B14F-4D97-AF65-F5344CB8AC3E}">
        <p14:creationId xmlns:p14="http://schemas.microsoft.com/office/powerpoint/2010/main" val="3474744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820B22-AB3B-4FE5-AF50-9BFE174637AB}" type="datetimeFigureOut">
              <a:rPr lang="id-ID" smtClean="0"/>
              <a:t>28/02/2018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BBAEDF5-67E6-45B4-8C8F-FC8C442F2585}" type="slidenum">
              <a:rPr lang="id-ID" smtClean="0"/>
              <a:t>‹#›</a:t>
            </a:fld>
            <a:endParaRPr lang="id-ID"/>
          </a:p>
        </p:txBody>
      </p:sp>
    </p:spTree>
    <p:extLst>
      <p:ext uri="{BB962C8B-B14F-4D97-AF65-F5344CB8AC3E}">
        <p14:creationId xmlns:p14="http://schemas.microsoft.com/office/powerpoint/2010/main" val="2131858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7C820B22-AB3B-4FE5-AF50-9BFE174637AB}" type="datetimeFigureOut">
              <a:rPr lang="id-ID" smtClean="0"/>
              <a:t>28/02/2018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BBAEDF5-67E6-45B4-8C8F-FC8C442F2585}" type="slidenum">
              <a:rPr lang="id-ID" smtClean="0"/>
              <a:t>‹#›</a:t>
            </a:fld>
            <a:endParaRPr lang="id-ID"/>
          </a:p>
        </p:txBody>
      </p:sp>
    </p:spTree>
    <p:extLst>
      <p:ext uri="{BB962C8B-B14F-4D97-AF65-F5344CB8AC3E}">
        <p14:creationId xmlns:p14="http://schemas.microsoft.com/office/powerpoint/2010/main" val="389384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7C820B22-AB3B-4FE5-AF50-9BFE174637AB}" type="datetimeFigureOut">
              <a:rPr lang="id-ID" smtClean="0"/>
              <a:t>28/02/2018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BBAEDF5-67E6-45B4-8C8F-FC8C442F2585}" type="slidenum">
              <a:rPr lang="id-ID" smtClean="0"/>
              <a:t>‹#›</a:t>
            </a:fld>
            <a:endParaRPr lang="id-ID"/>
          </a:p>
        </p:txBody>
      </p:sp>
    </p:spTree>
    <p:extLst>
      <p:ext uri="{BB962C8B-B14F-4D97-AF65-F5344CB8AC3E}">
        <p14:creationId xmlns:p14="http://schemas.microsoft.com/office/powerpoint/2010/main" val="765306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820B22-AB3B-4FE5-AF50-9BFE174637AB}" type="datetimeFigureOut">
              <a:rPr lang="id-ID" smtClean="0"/>
              <a:t>28/02/2018</a:t>
            </a:fld>
            <a:endParaRPr lang="id-ID"/>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BAEDF5-67E6-45B4-8C8F-FC8C442F2585}" type="slidenum">
              <a:rPr lang="id-ID" smtClean="0"/>
              <a:t>‹#›</a:t>
            </a:fld>
            <a:endParaRPr lang="id-ID"/>
          </a:p>
        </p:txBody>
      </p:sp>
    </p:spTree>
    <p:extLst>
      <p:ext uri="{BB962C8B-B14F-4D97-AF65-F5344CB8AC3E}">
        <p14:creationId xmlns:p14="http://schemas.microsoft.com/office/powerpoint/2010/main" val="20430493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denda 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124200"/>
            <a:ext cx="6381750" cy="3190876"/>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609600" y="304801"/>
            <a:ext cx="7772400" cy="1470025"/>
          </a:xfrm>
        </p:spPr>
        <p:txBody>
          <a:bodyPr/>
          <a:lstStyle/>
          <a:p>
            <a:pPr algn="l"/>
            <a:r>
              <a:rPr lang="id-ID" dirty="0"/>
              <a:t>TAXATION 2</a:t>
            </a:r>
            <a:br>
              <a:rPr lang="id-ID" dirty="0"/>
            </a:br>
            <a:r>
              <a:rPr lang="id-ID" sz="3200" dirty="0"/>
              <a:t>Lecturer: Benny Januar Tannawi</a:t>
            </a:r>
            <a:endParaRPr lang="id-ID" dirty="0"/>
          </a:p>
        </p:txBody>
      </p:sp>
      <p:sp>
        <p:nvSpPr>
          <p:cNvPr id="3" name="Subtitle 2"/>
          <p:cNvSpPr>
            <a:spLocks noGrp="1"/>
          </p:cNvSpPr>
          <p:nvPr>
            <p:ph type="subTitle" idx="1"/>
          </p:nvPr>
        </p:nvSpPr>
        <p:spPr>
          <a:xfrm>
            <a:off x="1371600" y="1981200"/>
            <a:ext cx="6400800" cy="1752600"/>
          </a:xfrm>
        </p:spPr>
        <p:txBody>
          <a:bodyPr/>
          <a:lstStyle/>
          <a:p>
            <a:r>
              <a:rPr lang="id-ID" dirty="0">
                <a:solidFill>
                  <a:schemeClr val="accent6">
                    <a:lumMod val="75000"/>
                  </a:schemeClr>
                </a:solidFill>
              </a:rPr>
              <a:t>Week #3</a:t>
            </a:r>
          </a:p>
          <a:p>
            <a:r>
              <a:rPr lang="id-ID" dirty="0">
                <a:solidFill>
                  <a:schemeClr val="accent6">
                    <a:lumMod val="75000"/>
                  </a:schemeClr>
                </a:solidFill>
              </a:rPr>
              <a:t>Case 1: KUP Application – 1</a:t>
            </a:r>
          </a:p>
        </p:txBody>
      </p:sp>
      <p:sp>
        <p:nvSpPr>
          <p:cNvPr id="4" name="Title 1"/>
          <p:cNvSpPr txBox="1">
            <a:spLocks/>
          </p:cNvSpPr>
          <p:nvPr/>
        </p:nvSpPr>
        <p:spPr>
          <a:xfrm>
            <a:off x="685800" y="3962400"/>
            <a:ext cx="7772400" cy="2514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id-ID" sz="3200" dirty="0"/>
              <a:t>Kelompok 4</a:t>
            </a:r>
          </a:p>
          <a:p>
            <a:pPr algn="r"/>
            <a:r>
              <a:rPr lang="id-ID" sz="2000" dirty="0"/>
              <a:t>Aldo </a:t>
            </a:r>
            <a:r>
              <a:rPr lang="en-US" sz="2000" dirty="0"/>
              <a:t>P. </a:t>
            </a:r>
            <a:r>
              <a:rPr lang="en-US" sz="2000"/>
              <a:t>A. </a:t>
            </a:r>
            <a:r>
              <a:rPr lang="id-ID" sz="2000"/>
              <a:t>Silitonga </a:t>
            </a:r>
            <a:r>
              <a:rPr lang="id-ID" sz="2000" dirty="0"/>
              <a:t>(1606910866)</a:t>
            </a:r>
          </a:p>
          <a:p>
            <a:pPr algn="r"/>
            <a:r>
              <a:rPr lang="id-ID" sz="2000" dirty="0"/>
              <a:t>Jordan Siahaan (1706105334)</a:t>
            </a:r>
          </a:p>
          <a:p>
            <a:pPr algn="r"/>
            <a:r>
              <a:rPr lang="id-ID" sz="2000" dirty="0"/>
              <a:t>Mayo Anggoro Slawat (1706105416)</a:t>
            </a:r>
          </a:p>
          <a:p>
            <a:pPr algn="r"/>
            <a:r>
              <a:rPr lang="id-ID" sz="2000" dirty="0"/>
              <a:t>Muchamad Aditya K. (1706105435)</a:t>
            </a:r>
          </a:p>
          <a:p>
            <a:pPr algn="r"/>
            <a:r>
              <a:rPr lang="id-ID" sz="2000" dirty="0"/>
              <a:t>Rahmat Restuadi (1706105510)</a:t>
            </a:r>
          </a:p>
        </p:txBody>
      </p:sp>
    </p:spTree>
    <p:extLst>
      <p:ext uri="{BB962C8B-B14F-4D97-AF65-F5344CB8AC3E}">
        <p14:creationId xmlns:p14="http://schemas.microsoft.com/office/powerpoint/2010/main" val="3380225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Case 1: KUP Application – 1</a:t>
            </a:r>
          </a:p>
        </p:txBody>
      </p:sp>
      <p:sp>
        <p:nvSpPr>
          <p:cNvPr id="3" name="Content Placeholder 2"/>
          <p:cNvSpPr>
            <a:spLocks noGrp="1"/>
          </p:cNvSpPr>
          <p:nvPr>
            <p:ph idx="1"/>
          </p:nvPr>
        </p:nvSpPr>
        <p:spPr>
          <a:xfrm>
            <a:off x="304800" y="1828800"/>
            <a:ext cx="8534400" cy="4724400"/>
          </a:xfrm>
        </p:spPr>
        <p:txBody>
          <a:bodyPr>
            <a:normAutofit/>
          </a:bodyPr>
          <a:lstStyle/>
          <a:p>
            <a:pPr marL="514350" indent="-514350">
              <a:buFont typeface="+mj-lt"/>
              <a:buAutoNum type="alphaLcPeriod"/>
            </a:pPr>
            <a:r>
              <a:rPr lang="id-ID" dirty="0">
                <a:solidFill>
                  <a:schemeClr val="tx1">
                    <a:lumMod val="65000"/>
                    <a:lumOff val="35000"/>
                  </a:schemeClr>
                </a:solidFill>
              </a:rPr>
              <a:t>Registration, Bookkeeping, Tax Payment, and Tax Filing</a:t>
            </a:r>
          </a:p>
          <a:p>
            <a:pPr marL="514350" indent="-514350">
              <a:buFont typeface="+mj-lt"/>
              <a:buAutoNum type="alphaLcPeriod"/>
            </a:pPr>
            <a:r>
              <a:rPr lang="id-ID" dirty="0">
                <a:solidFill>
                  <a:schemeClr val="tx1">
                    <a:lumMod val="65000"/>
                    <a:lumOff val="35000"/>
                  </a:schemeClr>
                </a:solidFill>
              </a:rPr>
              <a:t>Tax Audit, Tax Assessment, and Tax Collection</a:t>
            </a:r>
            <a:endParaRPr lang="id-ID" b="1" dirty="0"/>
          </a:p>
          <a:p>
            <a:endParaRPr lang="id-ID" dirty="0"/>
          </a:p>
          <a:p>
            <a:pPr marL="0" indent="0" algn="r">
              <a:buNone/>
            </a:pPr>
            <a:r>
              <a:rPr lang="id-ID" sz="2800" dirty="0">
                <a:solidFill>
                  <a:schemeClr val="tx1">
                    <a:lumMod val="65000"/>
                    <a:lumOff val="35000"/>
                  </a:schemeClr>
                </a:solidFill>
              </a:rPr>
              <a:t>References: UU KUP</a:t>
            </a:r>
          </a:p>
          <a:p>
            <a:pPr marL="0" indent="0" algn="r">
              <a:buNone/>
            </a:pPr>
            <a:r>
              <a:rPr lang="id-ID" sz="1700" dirty="0">
                <a:solidFill>
                  <a:schemeClr val="tx1">
                    <a:lumMod val="65000"/>
                    <a:lumOff val="35000"/>
                  </a:schemeClr>
                </a:solidFill>
              </a:rPr>
              <a:t>Susunan Dalam Satu Naskah dari UU RI No 6 Th 1983 tentang Ketentuan Umum dan Tata Cara Perpajakan Sebagaimana Telah Beberapa Kali Diubah Terakhir dengan UU RI No 16 Th 2009</a:t>
            </a:r>
          </a:p>
          <a:p>
            <a:pPr marL="0" indent="0" algn="r">
              <a:buNone/>
            </a:pPr>
            <a:r>
              <a:rPr lang="id-ID" sz="1700" dirty="0">
                <a:solidFill>
                  <a:schemeClr val="tx1">
                    <a:lumMod val="65000"/>
                    <a:lumOff val="35000"/>
                  </a:schemeClr>
                </a:solidFill>
              </a:rPr>
              <a:t>(Pasal </a:t>
            </a:r>
            <a:r>
              <a:rPr lang="pt-BR" sz="1700" dirty="0">
                <a:solidFill>
                  <a:schemeClr val="tx1">
                    <a:lumMod val="65000"/>
                    <a:lumOff val="35000"/>
                  </a:schemeClr>
                </a:solidFill>
              </a:rPr>
              <a:t>12, 13, 13A, 14, 15, 16, 17, 17A, 17B, 17C, 17D, 18, 19, 21, 22, 29, 29A, 30, 31, 36, 37</a:t>
            </a:r>
            <a:r>
              <a:rPr lang="id-ID" sz="1700" dirty="0">
                <a:solidFill>
                  <a:schemeClr val="tx1">
                    <a:lumMod val="65000"/>
                    <a:lumOff val="35000"/>
                  </a:schemeClr>
                </a:solidFill>
              </a:rPr>
              <a:t>)</a:t>
            </a:r>
          </a:p>
          <a:p>
            <a:pPr marL="0" indent="0" algn="r">
              <a:buNone/>
            </a:pPr>
            <a:r>
              <a:rPr lang="id-ID" sz="1700" dirty="0">
                <a:solidFill>
                  <a:schemeClr val="tx1">
                    <a:lumMod val="65000"/>
                    <a:lumOff val="35000"/>
                  </a:schemeClr>
                </a:solidFill>
              </a:rPr>
              <a:t>http://www.pajak.go.id</a:t>
            </a:r>
          </a:p>
        </p:txBody>
      </p:sp>
    </p:spTree>
    <p:extLst>
      <p:ext uri="{BB962C8B-B14F-4D97-AF65-F5344CB8AC3E}">
        <p14:creationId xmlns:p14="http://schemas.microsoft.com/office/powerpoint/2010/main" val="2487157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pPr algn="r"/>
            <a:r>
              <a:rPr lang="en-US" dirty="0"/>
              <a:t>PROFIL PERUSAHAAN</a:t>
            </a:r>
            <a:endParaRPr lang="id-ID" dirty="0"/>
          </a:p>
        </p:txBody>
      </p:sp>
      <p:sp>
        <p:nvSpPr>
          <p:cNvPr id="3" name="Content Placeholder 2"/>
          <p:cNvSpPr>
            <a:spLocks noGrp="1"/>
          </p:cNvSpPr>
          <p:nvPr>
            <p:ph idx="1"/>
          </p:nvPr>
        </p:nvSpPr>
        <p:spPr>
          <a:xfrm>
            <a:off x="457200" y="1371600"/>
            <a:ext cx="8229600" cy="4525963"/>
          </a:xfrm>
        </p:spPr>
        <p:txBody>
          <a:bodyPr>
            <a:noAutofit/>
          </a:bodyPr>
          <a:lstStyle/>
          <a:p>
            <a:pPr marL="0" indent="0" algn="just">
              <a:buNone/>
            </a:pPr>
            <a:r>
              <a:rPr lang="id-ID" sz="2000" b="1" dirty="0"/>
              <a:t>PT LANGIT PERKASA (”PTLP”) </a:t>
            </a:r>
            <a:r>
              <a:rPr lang="id-ID" sz="2000" dirty="0"/>
              <a:t>didirikan berdasarkan akta notaris Jotika, S.H., No. 111.01.93 tanggal 20 Juli 1993 dan diumumkan dalam Berita Negara Republik Indonesia No. 24, Tambahan No. 2525 tanggal 30 Juli 1993. Perusahaan berkedudukan di Jl. K. H. Ahmad Dahlan </a:t>
            </a:r>
            <a:r>
              <a:rPr lang="en-US" sz="2000" dirty="0"/>
              <a:t>N</a:t>
            </a:r>
            <a:r>
              <a:rPr lang="id-ID" sz="2000" dirty="0"/>
              <a:t>o. 5, Jakarta Barat</a:t>
            </a:r>
            <a:r>
              <a:rPr lang="en-US" sz="2000" dirty="0"/>
              <a:t>,</a:t>
            </a:r>
            <a:r>
              <a:rPr lang="id-ID" sz="2000" dirty="0"/>
              <a:t> sedangkan pabrik berada di Kawasan Industri Cikarang. NPWP dan NPPKP perusahaan 01.330.082.7.022.000. </a:t>
            </a:r>
            <a:r>
              <a:rPr lang="id-ID" sz="2400" dirty="0"/>
              <a:t>Pembukuan </a:t>
            </a:r>
            <a:r>
              <a:rPr lang="id-ID" sz="2000" dirty="0"/>
              <a:t>dilakukan dengan menggunakan </a:t>
            </a:r>
            <a:r>
              <a:rPr lang="id-ID" sz="2400" dirty="0"/>
              <a:t>bahasa Indonesia </a:t>
            </a:r>
            <a:r>
              <a:rPr lang="id-ID" sz="2000" dirty="0"/>
              <a:t>dan </a:t>
            </a:r>
            <a:r>
              <a:rPr lang="id-ID" sz="2400" dirty="0"/>
              <a:t>mata uang </a:t>
            </a:r>
            <a:r>
              <a:rPr lang="en-US" sz="2400" dirty="0"/>
              <a:t>R</a:t>
            </a:r>
            <a:r>
              <a:rPr lang="id-ID" sz="2400" dirty="0"/>
              <a:t>upiah </a:t>
            </a:r>
            <a:r>
              <a:rPr lang="id-ID" sz="2000" dirty="0"/>
              <a:t>dengan metode akrual. Penjualan dilakukan dengan syarat FOB</a:t>
            </a:r>
            <a:r>
              <a:rPr lang="id-ID" sz="2000" i="1" dirty="0"/>
              <a:t> shipping point</a:t>
            </a:r>
            <a:r>
              <a:rPr lang="id-ID" sz="2000" dirty="0"/>
              <a:t>.</a:t>
            </a:r>
          </a:p>
          <a:p>
            <a:pPr marL="0" indent="0" algn="just">
              <a:buNone/>
            </a:pPr>
            <a:endParaRPr lang="id-ID" sz="2000" dirty="0"/>
          </a:p>
          <a:p>
            <a:pPr marL="0" indent="0" algn="just">
              <a:buNone/>
            </a:pPr>
            <a:r>
              <a:rPr lang="id-ID" sz="2000" dirty="0"/>
              <a:t>Ruang lingkup kegiatan usaha perusahaan meliputi bidang manufaktur dan penjualan alat-alat berat ke pasar domestik dan pasar luar negeri.</a:t>
            </a:r>
          </a:p>
          <a:p>
            <a:pPr marL="0" indent="0" algn="just">
              <a:buNone/>
            </a:pPr>
            <a:r>
              <a:rPr lang="id-ID" sz="2000" dirty="0"/>
              <a:t> </a:t>
            </a:r>
          </a:p>
          <a:p>
            <a:pPr marL="0" indent="0" algn="just">
              <a:buNone/>
            </a:pPr>
            <a:r>
              <a:rPr lang="id-ID" sz="2000" dirty="0"/>
              <a:t>Struktur kepemilikan PTLP terdiri dari 30% Ibu Kimmy Wijaya, 50% Bapak Adittana Wirawan, dan 20% oleh Pattaya Ltd. (investor dari Thailand, tidak memiliki BUT di Indonesia). </a:t>
            </a:r>
          </a:p>
        </p:txBody>
      </p:sp>
    </p:spTree>
    <p:extLst>
      <p:ext uri="{BB962C8B-B14F-4D97-AF65-F5344CB8AC3E}">
        <p14:creationId xmlns:p14="http://schemas.microsoft.com/office/powerpoint/2010/main" val="2556455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pPr algn="r"/>
            <a:r>
              <a:rPr lang="en-US" dirty="0"/>
              <a:t>TRANSAKSI PERUSAHAAN</a:t>
            </a:r>
            <a:endParaRPr lang="id-ID" dirty="0"/>
          </a:p>
        </p:txBody>
      </p:sp>
      <p:sp>
        <p:nvSpPr>
          <p:cNvPr id="3" name="Content Placeholder 2"/>
          <p:cNvSpPr>
            <a:spLocks noGrp="1"/>
          </p:cNvSpPr>
          <p:nvPr>
            <p:ph idx="1"/>
          </p:nvPr>
        </p:nvSpPr>
        <p:spPr>
          <a:xfrm>
            <a:off x="457200" y="1371600"/>
            <a:ext cx="8229600" cy="4525963"/>
          </a:xfrm>
        </p:spPr>
        <p:txBody>
          <a:bodyPr>
            <a:noAutofit/>
          </a:bodyPr>
          <a:lstStyle/>
          <a:p>
            <a:r>
              <a:rPr lang="id-ID" sz="2000" dirty="0"/>
              <a:t>Maret 2013</a:t>
            </a:r>
            <a:br>
              <a:rPr lang="id-ID" sz="2000" dirty="0"/>
            </a:br>
            <a:r>
              <a:rPr lang="id-ID" sz="2000" dirty="0"/>
              <a:t>PTLP mulai mempersiapkan diri menyusun SPT PPh Badan tahun 2012</a:t>
            </a:r>
          </a:p>
          <a:p>
            <a:endParaRPr lang="id-ID" sz="2000" dirty="0"/>
          </a:p>
          <a:p>
            <a:r>
              <a:rPr lang="id-ID" sz="2000" dirty="0"/>
              <a:t>Saat ini</a:t>
            </a:r>
            <a:br>
              <a:rPr lang="id-ID" sz="2000" dirty="0"/>
            </a:br>
            <a:r>
              <a:rPr lang="id-ID" sz="2000" dirty="0"/>
              <a:t>PTLP juga sedang dalam pemeriksaan pajak oleh KPP meliputi seluruh jenis pajak untuk tahun pajak 2011 </a:t>
            </a:r>
            <a:br>
              <a:rPr lang="id-ID" sz="2000" dirty="0"/>
            </a:br>
            <a:r>
              <a:rPr lang="id-ID" sz="2000" dirty="0"/>
              <a:t>(</a:t>
            </a:r>
            <a:r>
              <a:rPr lang="de-DE" sz="2000" dirty="0"/>
              <a:t>telah berlangsung 6 bulan </a:t>
            </a:r>
            <a:r>
              <a:rPr lang="id-ID" sz="2000" dirty="0"/>
              <a:t>, </a:t>
            </a:r>
            <a:r>
              <a:rPr lang="de-DE" sz="2000" dirty="0"/>
              <a:t>akan berlangsung selama 3 bulan lagi</a:t>
            </a:r>
            <a:r>
              <a:rPr lang="id-ID" sz="2000" dirty="0"/>
              <a:t>)</a:t>
            </a:r>
          </a:p>
          <a:p>
            <a:pPr marL="0" indent="0">
              <a:buNone/>
            </a:pPr>
            <a:endParaRPr lang="id-ID" sz="2000" dirty="0"/>
          </a:p>
          <a:p>
            <a:r>
              <a:rPr lang="id-ID" sz="2000" dirty="0"/>
              <a:t>Saat ini</a:t>
            </a:r>
            <a:br>
              <a:rPr lang="id-ID" sz="2000" dirty="0"/>
            </a:br>
            <a:r>
              <a:rPr lang="id-ID" sz="2000" dirty="0"/>
              <a:t>Laporan keuangan PTLP (tahun buku yang berakhir 31 Des 2012) juga sedang diaudit oleh KAP Charlie dan Rekan</a:t>
            </a:r>
          </a:p>
        </p:txBody>
      </p:sp>
    </p:spTree>
    <p:extLst>
      <p:ext uri="{BB962C8B-B14F-4D97-AF65-F5344CB8AC3E}">
        <p14:creationId xmlns:p14="http://schemas.microsoft.com/office/powerpoint/2010/main" val="2297176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lgn="r"/>
            <a:r>
              <a:rPr lang="en-US" dirty="0"/>
              <a:t>TRANSAKSI PERUSAHAAN</a:t>
            </a:r>
            <a:endParaRPr lang="id-ID" dirty="0"/>
          </a:p>
        </p:txBody>
      </p:sp>
      <p:sp>
        <p:nvSpPr>
          <p:cNvPr id="3" name="Content Placeholder 2"/>
          <p:cNvSpPr>
            <a:spLocks noGrp="1"/>
          </p:cNvSpPr>
          <p:nvPr>
            <p:ph idx="1"/>
          </p:nvPr>
        </p:nvSpPr>
        <p:spPr>
          <a:xfrm>
            <a:off x="457200" y="1143000"/>
            <a:ext cx="8229600" cy="4525963"/>
          </a:xfrm>
        </p:spPr>
        <p:txBody>
          <a:bodyPr>
            <a:noAutofit/>
          </a:bodyPr>
          <a:lstStyle/>
          <a:p>
            <a:r>
              <a:rPr lang="id-ID" sz="2000" dirty="0"/>
              <a:t>29 April 2013</a:t>
            </a:r>
            <a:br>
              <a:rPr lang="id-ID" sz="2000" dirty="0"/>
            </a:br>
            <a:r>
              <a:rPr lang="id-ID" sz="2000" dirty="0"/>
              <a:t>Laporan keuangan (audited) baru selesai dan diterima oleh PTLP </a:t>
            </a:r>
          </a:p>
          <a:p>
            <a:pPr marL="0" indent="0">
              <a:buNone/>
            </a:pPr>
            <a:endParaRPr lang="id-ID" sz="2000" dirty="0"/>
          </a:p>
          <a:p>
            <a:r>
              <a:rPr lang="id-ID" sz="2000" dirty="0"/>
              <a:t>25 Mei 2013</a:t>
            </a:r>
            <a:br>
              <a:rPr lang="id-ID" sz="2000" dirty="0"/>
            </a:br>
            <a:r>
              <a:rPr lang="id-ID" sz="2000" dirty="0"/>
              <a:t>PTLP baru menyelesaikan SPT PPh Badan untuk tahun 2012 </a:t>
            </a:r>
            <a:br>
              <a:rPr lang="id-ID" sz="2000" dirty="0"/>
            </a:br>
            <a:r>
              <a:rPr lang="id-ID" sz="2000" dirty="0"/>
              <a:t>(kurang bayar sebesar Rp620 juta)</a:t>
            </a:r>
          </a:p>
          <a:p>
            <a:pPr marL="0" indent="0">
              <a:buNone/>
            </a:pPr>
            <a:endParaRPr lang="id-ID" sz="2000" dirty="0"/>
          </a:p>
          <a:p>
            <a:pPr marL="677863">
              <a:buFont typeface="Wingdings" panose="05000000000000000000" pitchFamily="2" charset="2"/>
              <a:buChar char="ü"/>
            </a:pPr>
            <a:r>
              <a:rPr lang="id-ID" sz="2000" dirty="0"/>
              <a:t>26 Mei 2013</a:t>
            </a:r>
            <a:br>
              <a:rPr lang="id-ID" sz="2000" dirty="0"/>
            </a:br>
            <a:r>
              <a:rPr lang="id-ID" sz="2000" dirty="0"/>
              <a:t>Kurang bayar tersebut dibayarkan oleh PTLP sebesar Rp300 juta </a:t>
            </a:r>
          </a:p>
          <a:p>
            <a:pPr marL="677863">
              <a:buFont typeface="Wingdings" panose="05000000000000000000" pitchFamily="2" charset="2"/>
              <a:buChar char="ü"/>
            </a:pPr>
            <a:endParaRPr lang="id-ID" sz="2000" dirty="0"/>
          </a:p>
          <a:p>
            <a:pPr marL="677863">
              <a:buFont typeface="Wingdings" panose="05000000000000000000" pitchFamily="2" charset="2"/>
              <a:buChar char="ü"/>
            </a:pPr>
            <a:r>
              <a:rPr lang="id-ID" sz="2000" dirty="0"/>
              <a:t>2 Juni 2013</a:t>
            </a:r>
            <a:br>
              <a:rPr lang="id-ID" sz="2000" dirty="0"/>
            </a:br>
            <a:r>
              <a:rPr lang="id-ID" sz="2000" dirty="0"/>
              <a:t>Kurang bayar tersebut dibayarkan oleh PTLP sebesar Rp320 juta </a:t>
            </a:r>
          </a:p>
          <a:p>
            <a:pPr marL="0" indent="0">
              <a:buNone/>
            </a:pPr>
            <a:endParaRPr lang="id-ID" sz="2000" dirty="0"/>
          </a:p>
          <a:p>
            <a:r>
              <a:rPr lang="id-ID" sz="2000" dirty="0"/>
              <a:t>4 Juni 2013</a:t>
            </a:r>
            <a:br>
              <a:rPr lang="id-ID" sz="2000" dirty="0"/>
            </a:br>
            <a:r>
              <a:rPr lang="id-ID" sz="2000" dirty="0"/>
              <a:t>Pembayaran kurang bayar tersebut dilaporkan melalui pos tercatat</a:t>
            </a:r>
          </a:p>
        </p:txBody>
      </p:sp>
    </p:spTree>
    <p:extLst>
      <p:ext uri="{BB962C8B-B14F-4D97-AF65-F5344CB8AC3E}">
        <p14:creationId xmlns:p14="http://schemas.microsoft.com/office/powerpoint/2010/main" val="1919422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lgn="r"/>
            <a:r>
              <a:rPr lang="en-US" dirty="0"/>
              <a:t>TRANSAKSI PERUSAHAAN</a:t>
            </a:r>
            <a:endParaRPr lang="id-ID" dirty="0"/>
          </a:p>
        </p:txBody>
      </p:sp>
      <p:sp>
        <p:nvSpPr>
          <p:cNvPr id="3" name="Content Placeholder 2"/>
          <p:cNvSpPr>
            <a:spLocks noGrp="1"/>
          </p:cNvSpPr>
          <p:nvPr>
            <p:ph idx="1"/>
          </p:nvPr>
        </p:nvSpPr>
        <p:spPr>
          <a:xfrm>
            <a:off x="457200" y="1189037"/>
            <a:ext cx="8229600" cy="4525963"/>
          </a:xfrm>
        </p:spPr>
        <p:txBody>
          <a:bodyPr>
            <a:noAutofit/>
          </a:bodyPr>
          <a:lstStyle/>
          <a:p>
            <a:r>
              <a:rPr lang="sv-SE" sz="1800" dirty="0"/>
              <a:t>Tax manager menemukan data bahwa ternyata terdapat kesalahan hitung dalam SPT PPh Badan tahun 2011</a:t>
            </a:r>
            <a:br>
              <a:rPr lang="id-ID" sz="1800" dirty="0"/>
            </a:br>
            <a:r>
              <a:rPr lang="id-ID" sz="1800" dirty="0"/>
              <a:t>(Jumlah COGS yang dilaporkan overstated yang menimbulkan potensi tambahan pajak kurang bayar sebesar Rp200 juta)</a:t>
            </a:r>
          </a:p>
          <a:p>
            <a:pPr marL="0" indent="0">
              <a:buNone/>
            </a:pPr>
            <a:endParaRPr lang="id-ID" sz="1800" dirty="0"/>
          </a:p>
          <a:p>
            <a:r>
              <a:rPr lang="id-ID" sz="1800" dirty="0"/>
              <a:t>Pihak manajemen PTLP memutuskan untuk tidak melakukan pembetulan SPT PPh Badan tahun 2011 tersebut</a:t>
            </a:r>
          </a:p>
          <a:p>
            <a:pPr marL="0" indent="0">
              <a:buNone/>
            </a:pPr>
            <a:endParaRPr lang="id-ID" sz="1800" dirty="0"/>
          </a:p>
          <a:p>
            <a:pPr marL="0" indent="0">
              <a:buNone/>
            </a:pPr>
            <a:r>
              <a:rPr lang="id-ID" sz="1800" dirty="0"/>
              <a:t>Tim pemeriksa pajak menerbitkan SKP sebagai berikut:</a:t>
            </a:r>
          </a:p>
          <a:p>
            <a:pPr lvl="0">
              <a:buFont typeface="+mj-lt"/>
              <a:buAutoNum type="arabicPeriod"/>
            </a:pPr>
            <a:r>
              <a:rPr lang="id-ID" sz="1800" dirty="0"/>
              <a:t>SKPKB PPh Badan sebesar Rp430 juta (belum termasuk sanksi kurang bayar)</a:t>
            </a:r>
          </a:p>
          <a:p>
            <a:pPr lvl="0">
              <a:buFont typeface="+mj-lt"/>
              <a:buAutoNum type="arabicPeriod"/>
            </a:pPr>
            <a:r>
              <a:rPr lang="id-ID" sz="1800" dirty="0"/>
              <a:t>SKPLB PPh Ps. 21/26</a:t>
            </a:r>
          </a:p>
          <a:p>
            <a:pPr lvl="0">
              <a:buFont typeface="+mj-lt"/>
              <a:buAutoNum type="arabicPeriod"/>
            </a:pPr>
            <a:r>
              <a:rPr lang="id-ID" sz="1800" dirty="0"/>
              <a:t>SKPN PPh Ps. 23/26</a:t>
            </a:r>
          </a:p>
          <a:p>
            <a:pPr lvl="0">
              <a:buFont typeface="+mj-lt"/>
              <a:buAutoNum type="arabicPeriod"/>
            </a:pPr>
            <a:r>
              <a:rPr lang="id-ID" sz="1800" dirty="0"/>
              <a:t>SKPKB PPh Ps. 4(2) sebesar Rp56 juta (belum termasuk sanksi kurang bayar), hal ini disebabkan karena adanya penghasilan sewa gudang pada bulan Juli 2011 yang belum dipotong</a:t>
            </a:r>
          </a:p>
          <a:p>
            <a:pPr lvl="0">
              <a:buFont typeface="+mj-lt"/>
              <a:buAutoNum type="arabicPeriod"/>
            </a:pPr>
            <a:r>
              <a:rPr lang="id-ID" sz="1800" dirty="0"/>
              <a:t>SKPKB PPN karena adanya penyerahan sebesar Rp350 juta yang belum dibuatkan Faktur Pajaknya</a:t>
            </a:r>
          </a:p>
        </p:txBody>
      </p:sp>
    </p:spTree>
    <p:extLst>
      <p:ext uri="{BB962C8B-B14F-4D97-AF65-F5344CB8AC3E}">
        <p14:creationId xmlns:p14="http://schemas.microsoft.com/office/powerpoint/2010/main" val="2838475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lgn="r"/>
            <a:r>
              <a:rPr lang="en-US" dirty="0"/>
              <a:t>PERTANYAAN PERUSAHAAN</a:t>
            </a:r>
            <a:endParaRPr lang="id-ID" dirty="0"/>
          </a:p>
        </p:txBody>
      </p:sp>
      <p:sp>
        <p:nvSpPr>
          <p:cNvPr id="3" name="Content Placeholder 2"/>
          <p:cNvSpPr>
            <a:spLocks noGrp="1"/>
          </p:cNvSpPr>
          <p:nvPr>
            <p:ph idx="1"/>
          </p:nvPr>
        </p:nvSpPr>
        <p:spPr>
          <a:xfrm>
            <a:off x="457200" y="1189037"/>
            <a:ext cx="8229600" cy="4525963"/>
          </a:xfrm>
        </p:spPr>
        <p:txBody>
          <a:bodyPr>
            <a:noAutofit/>
          </a:bodyPr>
          <a:lstStyle/>
          <a:p>
            <a:pPr lvl="0">
              <a:spcAft>
                <a:spcPts val="960"/>
              </a:spcAft>
              <a:buFont typeface="+mj-lt"/>
              <a:buAutoNum type="arabicPeriod"/>
            </a:pPr>
            <a:r>
              <a:rPr lang="id-ID" sz="2000" dirty="0"/>
              <a:t>Kapankah seharusnya PTLP membayarkan dan melaporkan PPh Tahunan Badan Kurang Bayar untuk tahun 2012?</a:t>
            </a:r>
          </a:p>
          <a:p>
            <a:pPr lvl="0">
              <a:spcAft>
                <a:spcPts val="960"/>
              </a:spcAft>
              <a:buFont typeface="+mj-lt"/>
              <a:buAutoNum type="arabicPeriod"/>
            </a:pPr>
            <a:r>
              <a:rPr lang="id-ID" sz="2000" dirty="0"/>
              <a:t>Dalam menghadapi kondisi dimana laporan keuangan belum dapat diselesaikan tepat waktu, apa yang seharusnya dilakukan oleh manajemen PTLP?</a:t>
            </a:r>
          </a:p>
          <a:p>
            <a:pPr lvl="0">
              <a:spcAft>
                <a:spcPts val="960"/>
              </a:spcAft>
              <a:buFont typeface="+mj-lt"/>
              <a:buAutoNum type="arabicPeriod"/>
            </a:pPr>
            <a:r>
              <a:rPr lang="id-ID" sz="2000" dirty="0"/>
              <a:t>Bagaimana pengenaan sanksi perpajakan terkait dengan tindakan yang dilakukan oleh PTLP terhadap SPT Tahunan PPh Badan tahun 2012?</a:t>
            </a:r>
          </a:p>
          <a:p>
            <a:pPr lvl="0">
              <a:spcAft>
                <a:spcPts val="960"/>
              </a:spcAft>
              <a:buFont typeface="+mj-lt"/>
              <a:buAutoNum type="arabicPeriod"/>
            </a:pPr>
            <a:r>
              <a:rPr lang="id-ID" sz="2000" dirty="0"/>
              <a:t>Menurut Anda, sudah tepatkah tindakan yang diambil oleh manajemen PTLP untuk tidak melakukan pembetulan SPT PPh Badan tahun 2011? </a:t>
            </a:r>
          </a:p>
          <a:p>
            <a:pPr lvl="0">
              <a:spcAft>
                <a:spcPts val="960"/>
              </a:spcAft>
              <a:buFont typeface="+mj-lt"/>
              <a:buAutoNum type="arabicPeriod"/>
            </a:pPr>
            <a:r>
              <a:rPr lang="id-ID" sz="2000" dirty="0"/>
              <a:t>Mungkinkah PTLP melakukan pembetulan SPT PPh Badan tahun 2011 tersebut? Jika mungkin, adakah sanksi perpajakan jika PTLP melakukan pembetulan SPT PPh Badan tahun 2011?</a:t>
            </a:r>
          </a:p>
          <a:p>
            <a:pPr lvl="0">
              <a:spcAft>
                <a:spcPts val="960"/>
              </a:spcAft>
              <a:buFont typeface="+mj-lt"/>
              <a:buAutoNum type="arabicPeriod"/>
            </a:pPr>
            <a:r>
              <a:rPr lang="id-ID" sz="2000" dirty="0"/>
              <a:t>Bagaimanakah pengenaan sanksi perpajakan atas SKPKB yang diterbitkan oleh KPP Pemeriksa Pajak?</a:t>
            </a:r>
          </a:p>
        </p:txBody>
      </p:sp>
    </p:spTree>
    <p:extLst>
      <p:ext uri="{BB962C8B-B14F-4D97-AF65-F5344CB8AC3E}">
        <p14:creationId xmlns:p14="http://schemas.microsoft.com/office/powerpoint/2010/main" val="1095906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0"/>
            <a:ext cx="8229600" cy="1143000"/>
          </a:xfrm>
        </p:spPr>
        <p:txBody>
          <a:bodyPr/>
          <a:lstStyle/>
          <a:p>
            <a:r>
              <a:rPr lang="id-ID" dirty="0"/>
              <a:t>Hasil Diskusi</a:t>
            </a:r>
          </a:p>
        </p:txBody>
      </p:sp>
      <p:pic>
        <p:nvPicPr>
          <p:cNvPr id="1026" name="Picture 2" descr="Image result for diskusi"/>
          <p:cNvPicPr>
            <a:picLocks noChangeAspect="1" noChangeArrowheads="1"/>
          </p:cNvPicPr>
          <p:nvPr/>
        </p:nvPicPr>
        <p:blipFill rotWithShape="1">
          <a:blip r:embed="rId2">
            <a:extLst>
              <a:ext uri="{28A0092B-C50C-407E-A947-70E740481C1C}">
                <a14:useLocalDpi xmlns:a14="http://schemas.microsoft.com/office/drawing/2010/main" val="0"/>
              </a:ext>
            </a:extLst>
          </a:blip>
          <a:srcRect b="6983"/>
          <a:stretch/>
        </p:blipFill>
        <p:spPr bwMode="auto">
          <a:xfrm>
            <a:off x="1122884" y="2789349"/>
            <a:ext cx="6954316" cy="4068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942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18"/>
          <p:cNvSpPr/>
          <p:nvPr/>
        </p:nvSpPr>
        <p:spPr>
          <a:xfrm>
            <a:off x="457200" y="3962400"/>
            <a:ext cx="8229600" cy="2154694"/>
          </a:xfrm>
          <a:custGeom>
            <a:avLst/>
            <a:gdLst>
              <a:gd name="connsiteX0" fmla="*/ 0 w 8229600"/>
              <a:gd name="connsiteY0" fmla="*/ 215469 h 2154694"/>
              <a:gd name="connsiteX1" fmla="*/ 215469 w 8229600"/>
              <a:gd name="connsiteY1" fmla="*/ 0 h 2154694"/>
              <a:gd name="connsiteX2" fmla="*/ 8014131 w 8229600"/>
              <a:gd name="connsiteY2" fmla="*/ 0 h 2154694"/>
              <a:gd name="connsiteX3" fmla="*/ 8229600 w 8229600"/>
              <a:gd name="connsiteY3" fmla="*/ 215469 h 2154694"/>
              <a:gd name="connsiteX4" fmla="*/ 8229600 w 8229600"/>
              <a:gd name="connsiteY4" fmla="*/ 1939225 h 2154694"/>
              <a:gd name="connsiteX5" fmla="*/ 8014131 w 8229600"/>
              <a:gd name="connsiteY5" fmla="*/ 2154694 h 2154694"/>
              <a:gd name="connsiteX6" fmla="*/ 215469 w 8229600"/>
              <a:gd name="connsiteY6" fmla="*/ 2154694 h 2154694"/>
              <a:gd name="connsiteX7" fmla="*/ 0 w 8229600"/>
              <a:gd name="connsiteY7" fmla="*/ 1939225 h 2154694"/>
              <a:gd name="connsiteX8" fmla="*/ 0 w 8229600"/>
              <a:gd name="connsiteY8" fmla="*/ 215469 h 2154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29600" h="2154694">
                <a:moveTo>
                  <a:pt x="0" y="215469"/>
                </a:moveTo>
                <a:cubicBezTo>
                  <a:pt x="0" y="96469"/>
                  <a:pt x="96469" y="0"/>
                  <a:pt x="215469" y="0"/>
                </a:cubicBezTo>
                <a:lnTo>
                  <a:pt x="8014131" y="0"/>
                </a:lnTo>
                <a:cubicBezTo>
                  <a:pt x="8133131" y="0"/>
                  <a:pt x="8229600" y="96469"/>
                  <a:pt x="8229600" y="215469"/>
                </a:cubicBezTo>
                <a:lnTo>
                  <a:pt x="8229600" y="1939225"/>
                </a:lnTo>
                <a:cubicBezTo>
                  <a:pt x="8229600" y="2058225"/>
                  <a:pt x="8133131" y="2154694"/>
                  <a:pt x="8014131" y="2154694"/>
                </a:cubicBezTo>
                <a:lnTo>
                  <a:pt x="215469" y="2154694"/>
                </a:lnTo>
                <a:cubicBezTo>
                  <a:pt x="96469" y="2154694"/>
                  <a:pt x="0" y="2058225"/>
                  <a:pt x="0" y="1939225"/>
                </a:cubicBezTo>
                <a:lnTo>
                  <a:pt x="0" y="21546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29029" tIns="167640" rIns="167641" bIns="167640" numCol="1" spcCol="1270" anchor="t" anchorCtr="0">
            <a:noAutofit/>
          </a:bodyPr>
          <a:lstStyle/>
          <a:p>
            <a:r>
              <a:rPr lang="id-ID" sz="2600" dirty="0"/>
              <a:t>Kekurangan pembayaran pajak yang terutang berdasarkan SPT PPh</a:t>
            </a:r>
            <a:r>
              <a:rPr lang="sv-SE" sz="2600" dirty="0"/>
              <a:t> harus dibayar lunas sebelum S</a:t>
            </a:r>
            <a:r>
              <a:rPr lang="id-ID" sz="2600" dirty="0"/>
              <a:t>PT PPh disampaikan</a:t>
            </a:r>
          </a:p>
          <a:p>
            <a:r>
              <a:rPr lang="id-ID" sz="2600" dirty="0">
                <a:sym typeface="Wingdings" panose="05000000000000000000" pitchFamily="2" charset="2"/>
              </a:rPr>
              <a:t> Januari – April 2013</a:t>
            </a:r>
            <a:endParaRPr lang="id-ID" sz="2600" dirty="0"/>
          </a:p>
        </p:txBody>
      </p:sp>
      <p:sp>
        <p:nvSpPr>
          <p:cNvPr id="2" name="Title 1"/>
          <p:cNvSpPr>
            <a:spLocks noGrp="1"/>
          </p:cNvSpPr>
          <p:nvPr>
            <p:ph type="title"/>
          </p:nvPr>
        </p:nvSpPr>
        <p:spPr/>
        <p:txBody>
          <a:bodyPr>
            <a:noAutofit/>
          </a:bodyPr>
          <a:lstStyle/>
          <a:p>
            <a:pPr marL="463550" indent="-463550" algn="l">
              <a:buFont typeface="+mj-lt"/>
              <a:buAutoNum type="arabicPeriod"/>
            </a:pPr>
            <a:r>
              <a:rPr lang="id-ID" sz="2400" dirty="0"/>
              <a:t>Kapankah seharusnya PTLP membayarkan dan melaporkan PPh Tahunan Badan Kurang Bayar untuk tahun 2012? </a:t>
            </a:r>
          </a:p>
        </p:txBody>
      </p:sp>
      <p:grpSp>
        <p:nvGrpSpPr>
          <p:cNvPr id="10" name="Group 9"/>
          <p:cNvGrpSpPr/>
          <p:nvPr/>
        </p:nvGrpSpPr>
        <p:grpSpPr>
          <a:xfrm>
            <a:off x="457200" y="1600200"/>
            <a:ext cx="8229600" cy="4309388"/>
            <a:chOff x="457200" y="1600200"/>
            <a:chExt cx="8229600" cy="4309388"/>
          </a:xfrm>
        </p:grpSpPr>
        <p:sp>
          <p:nvSpPr>
            <p:cNvPr id="11" name="Freeform 10"/>
            <p:cNvSpPr/>
            <p:nvPr/>
          </p:nvSpPr>
          <p:spPr>
            <a:xfrm>
              <a:off x="457200" y="1600200"/>
              <a:ext cx="8229600" cy="2154694"/>
            </a:xfrm>
            <a:custGeom>
              <a:avLst/>
              <a:gdLst>
                <a:gd name="connsiteX0" fmla="*/ 0 w 8229600"/>
                <a:gd name="connsiteY0" fmla="*/ 215469 h 2154694"/>
                <a:gd name="connsiteX1" fmla="*/ 215469 w 8229600"/>
                <a:gd name="connsiteY1" fmla="*/ 0 h 2154694"/>
                <a:gd name="connsiteX2" fmla="*/ 8014131 w 8229600"/>
                <a:gd name="connsiteY2" fmla="*/ 0 h 2154694"/>
                <a:gd name="connsiteX3" fmla="*/ 8229600 w 8229600"/>
                <a:gd name="connsiteY3" fmla="*/ 215469 h 2154694"/>
                <a:gd name="connsiteX4" fmla="*/ 8229600 w 8229600"/>
                <a:gd name="connsiteY4" fmla="*/ 1939225 h 2154694"/>
                <a:gd name="connsiteX5" fmla="*/ 8014131 w 8229600"/>
                <a:gd name="connsiteY5" fmla="*/ 2154694 h 2154694"/>
                <a:gd name="connsiteX6" fmla="*/ 215469 w 8229600"/>
                <a:gd name="connsiteY6" fmla="*/ 2154694 h 2154694"/>
                <a:gd name="connsiteX7" fmla="*/ 0 w 8229600"/>
                <a:gd name="connsiteY7" fmla="*/ 1939225 h 2154694"/>
                <a:gd name="connsiteX8" fmla="*/ 0 w 8229600"/>
                <a:gd name="connsiteY8" fmla="*/ 215469 h 2154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29600" h="2154694">
                  <a:moveTo>
                    <a:pt x="0" y="215469"/>
                  </a:moveTo>
                  <a:cubicBezTo>
                    <a:pt x="0" y="96469"/>
                    <a:pt x="96469" y="0"/>
                    <a:pt x="215469" y="0"/>
                  </a:cubicBezTo>
                  <a:lnTo>
                    <a:pt x="8014131" y="0"/>
                  </a:lnTo>
                  <a:cubicBezTo>
                    <a:pt x="8133131" y="0"/>
                    <a:pt x="8229600" y="96469"/>
                    <a:pt x="8229600" y="215469"/>
                  </a:cubicBezTo>
                  <a:lnTo>
                    <a:pt x="8229600" y="1939225"/>
                  </a:lnTo>
                  <a:cubicBezTo>
                    <a:pt x="8229600" y="2058225"/>
                    <a:pt x="8133131" y="2154694"/>
                    <a:pt x="8014131" y="2154694"/>
                  </a:cubicBezTo>
                  <a:lnTo>
                    <a:pt x="215469" y="2154694"/>
                  </a:lnTo>
                  <a:cubicBezTo>
                    <a:pt x="96469" y="2154694"/>
                    <a:pt x="0" y="2058225"/>
                    <a:pt x="0" y="1939225"/>
                  </a:cubicBezTo>
                  <a:lnTo>
                    <a:pt x="0" y="21546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29029" tIns="167640" rIns="167641" bIns="167640" numCol="1" spcCol="1270" anchor="t" anchorCtr="0">
              <a:noAutofit/>
            </a:bodyPr>
            <a:lstStyle/>
            <a:p>
              <a:pPr marL="0" lvl="1" algn="l" defTabSz="1511300">
                <a:lnSpc>
                  <a:spcPct val="90000"/>
                </a:lnSpc>
                <a:spcBef>
                  <a:spcPct val="0"/>
                </a:spcBef>
                <a:spcAft>
                  <a:spcPct val="15000"/>
                </a:spcAft>
              </a:pPr>
              <a:r>
                <a:rPr lang="id-ID" sz="3400" kern="1200" dirty="0"/>
                <a:t>SPT PPh WP badan paling lama 4 bulan setelah akhir Tahun Pajak</a:t>
              </a:r>
            </a:p>
            <a:p>
              <a:pPr marL="0" lvl="1" algn="l" defTabSz="1511300">
                <a:lnSpc>
                  <a:spcPct val="90000"/>
                </a:lnSpc>
                <a:spcBef>
                  <a:spcPct val="0"/>
                </a:spcBef>
                <a:spcAft>
                  <a:spcPct val="15000"/>
                </a:spcAft>
              </a:pPr>
              <a:r>
                <a:rPr lang="id-ID" sz="3400" dirty="0">
                  <a:sym typeface="Wingdings" panose="05000000000000000000" pitchFamily="2" charset="2"/>
                </a:rPr>
                <a:t> April 2013</a:t>
              </a:r>
              <a:endParaRPr lang="id-ID" sz="3400" kern="1200" dirty="0"/>
            </a:p>
          </p:txBody>
        </p:sp>
        <p:sp>
          <p:nvSpPr>
            <p:cNvPr id="12" name="Rounded Rectangle 11"/>
            <p:cNvSpPr/>
            <p:nvPr/>
          </p:nvSpPr>
          <p:spPr>
            <a:xfrm>
              <a:off x="672669" y="1815669"/>
              <a:ext cx="1645920" cy="1723755"/>
            </a:xfrm>
            <a:prstGeom prst="roundRect">
              <a:avLst>
                <a:gd name="adj" fmla="val 1000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4" name="Rounded Rectangle 13"/>
            <p:cNvSpPr/>
            <p:nvPr/>
          </p:nvSpPr>
          <p:spPr>
            <a:xfrm>
              <a:off x="672669" y="4185833"/>
              <a:ext cx="1645920" cy="1723755"/>
            </a:xfrm>
            <a:prstGeom prst="roundRect">
              <a:avLst>
                <a:gd name="adj" fmla="val 1000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grpSp>
      <p:sp>
        <p:nvSpPr>
          <p:cNvPr id="17" name="Rectangle 16"/>
          <p:cNvSpPr/>
          <p:nvPr/>
        </p:nvSpPr>
        <p:spPr>
          <a:xfrm>
            <a:off x="612214" y="2215881"/>
            <a:ext cx="1766830" cy="923330"/>
          </a:xfrm>
          <a:prstGeom prst="rect">
            <a:avLst/>
          </a:prstGeom>
          <a:noFill/>
        </p:spPr>
        <p:txBody>
          <a:bodyPr wrap="none" lIns="91440" tIns="45720" rIns="91440" bIns="45720">
            <a:spAutoFit/>
          </a:bodyPr>
          <a:lstStyle/>
          <a:p>
            <a:pPr algn="ctr"/>
            <a:r>
              <a:rPr lang="id-ID" sz="5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3 (3c)</a:t>
            </a:r>
            <a:endParaRPr lang="en-US" sz="5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
        <p:nvSpPr>
          <p:cNvPr id="18" name="Rectangle 17"/>
          <p:cNvSpPr/>
          <p:nvPr/>
        </p:nvSpPr>
        <p:spPr>
          <a:xfrm>
            <a:off x="757286" y="4586045"/>
            <a:ext cx="1476686" cy="923330"/>
          </a:xfrm>
          <a:prstGeom prst="rect">
            <a:avLst/>
          </a:prstGeom>
          <a:noFill/>
        </p:spPr>
        <p:txBody>
          <a:bodyPr wrap="none" lIns="91440" tIns="45720" rIns="91440" bIns="45720">
            <a:spAutoFit/>
          </a:bodyPr>
          <a:lstStyle/>
          <a:p>
            <a:pPr algn="ctr"/>
            <a:r>
              <a:rPr lang="id-ID" sz="5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9 (2)</a:t>
            </a:r>
            <a:endParaRPr lang="en-US" sz="5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Tree>
    <p:extLst>
      <p:ext uri="{BB962C8B-B14F-4D97-AF65-F5344CB8AC3E}">
        <p14:creationId xmlns:p14="http://schemas.microsoft.com/office/powerpoint/2010/main" val="1758945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18"/>
          <p:cNvSpPr/>
          <p:nvPr/>
        </p:nvSpPr>
        <p:spPr>
          <a:xfrm>
            <a:off x="457200" y="3962400"/>
            <a:ext cx="8229600" cy="2154694"/>
          </a:xfrm>
          <a:custGeom>
            <a:avLst/>
            <a:gdLst>
              <a:gd name="connsiteX0" fmla="*/ 0 w 8229600"/>
              <a:gd name="connsiteY0" fmla="*/ 215469 h 2154694"/>
              <a:gd name="connsiteX1" fmla="*/ 215469 w 8229600"/>
              <a:gd name="connsiteY1" fmla="*/ 0 h 2154694"/>
              <a:gd name="connsiteX2" fmla="*/ 8014131 w 8229600"/>
              <a:gd name="connsiteY2" fmla="*/ 0 h 2154694"/>
              <a:gd name="connsiteX3" fmla="*/ 8229600 w 8229600"/>
              <a:gd name="connsiteY3" fmla="*/ 215469 h 2154694"/>
              <a:gd name="connsiteX4" fmla="*/ 8229600 w 8229600"/>
              <a:gd name="connsiteY4" fmla="*/ 1939225 h 2154694"/>
              <a:gd name="connsiteX5" fmla="*/ 8014131 w 8229600"/>
              <a:gd name="connsiteY5" fmla="*/ 2154694 h 2154694"/>
              <a:gd name="connsiteX6" fmla="*/ 215469 w 8229600"/>
              <a:gd name="connsiteY6" fmla="*/ 2154694 h 2154694"/>
              <a:gd name="connsiteX7" fmla="*/ 0 w 8229600"/>
              <a:gd name="connsiteY7" fmla="*/ 1939225 h 2154694"/>
              <a:gd name="connsiteX8" fmla="*/ 0 w 8229600"/>
              <a:gd name="connsiteY8" fmla="*/ 215469 h 2154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29600" h="2154694">
                <a:moveTo>
                  <a:pt x="0" y="215469"/>
                </a:moveTo>
                <a:cubicBezTo>
                  <a:pt x="0" y="96469"/>
                  <a:pt x="96469" y="0"/>
                  <a:pt x="215469" y="0"/>
                </a:cubicBezTo>
                <a:lnTo>
                  <a:pt x="8014131" y="0"/>
                </a:lnTo>
                <a:cubicBezTo>
                  <a:pt x="8133131" y="0"/>
                  <a:pt x="8229600" y="96469"/>
                  <a:pt x="8229600" y="215469"/>
                </a:cubicBezTo>
                <a:lnTo>
                  <a:pt x="8229600" y="1939225"/>
                </a:lnTo>
                <a:cubicBezTo>
                  <a:pt x="8229600" y="2058225"/>
                  <a:pt x="8133131" y="2154694"/>
                  <a:pt x="8014131" y="2154694"/>
                </a:cubicBezTo>
                <a:lnTo>
                  <a:pt x="215469" y="2154694"/>
                </a:lnTo>
                <a:cubicBezTo>
                  <a:pt x="96469" y="2154694"/>
                  <a:pt x="0" y="2058225"/>
                  <a:pt x="0" y="1939225"/>
                </a:cubicBezTo>
                <a:lnTo>
                  <a:pt x="0" y="21546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29029" tIns="167640" rIns="167641" bIns="167640" numCol="1" spcCol="1270" anchor="t" anchorCtr="0">
            <a:noAutofit/>
          </a:bodyPr>
          <a:lstStyle/>
          <a:p>
            <a:r>
              <a:rPr lang="id-ID" sz="2000" dirty="0"/>
              <a:t>Pemberitahuan sebagaimana dimaksud pada pasal 3 ayat (4) harus disertai dengan </a:t>
            </a:r>
            <a:r>
              <a:rPr lang="sv-SE" sz="2000" dirty="0"/>
              <a:t>penghitungan sementara pajak yang terutang dalam 1 Tahun Pajak dan</a:t>
            </a:r>
            <a:r>
              <a:rPr lang="id-ID" sz="2000" dirty="0"/>
              <a:t> Surat Setoran Pajak sebagai bukti pelunasan kekurangan pembayaran pajak yang terutang</a:t>
            </a:r>
            <a:endParaRPr lang="id-ID" dirty="0"/>
          </a:p>
        </p:txBody>
      </p:sp>
      <p:sp>
        <p:nvSpPr>
          <p:cNvPr id="2" name="Title 1"/>
          <p:cNvSpPr>
            <a:spLocks noGrp="1"/>
          </p:cNvSpPr>
          <p:nvPr>
            <p:ph type="title"/>
          </p:nvPr>
        </p:nvSpPr>
        <p:spPr/>
        <p:txBody>
          <a:bodyPr>
            <a:noAutofit/>
          </a:bodyPr>
          <a:lstStyle/>
          <a:p>
            <a:pPr marL="463550" indent="-463550" algn="l">
              <a:buFont typeface="+mj-lt"/>
              <a:buAutoNum type="arabicPeriod" startAt="2"/>
            </a:pPr>
            <a:r>
              <a:rPr lang="id-ID" sz="2400" dirty="0"/>
              <a:t>Dalam menghadapi kondisi dimana laporan keuangan belum dapat diselesaikan tepat waktu, apa yang seharusnya dilakukan oleh manajemen PTLP? </a:t>
            </a:r>
          </a:p>
        </p:txBody>
      </p:sp>
      <p:grpSp>
        <p:nvGrpSpPr>
          <p:cNvPr id="10" name="Group 9"/>
          <p:cNvGrpSpPr/>
          <p:nvPr/>
        </p:nvGrpSpPr>
        <p:grpSpPr>
          <a:xfrm>
            <a:off x="457200" y="1600200"/>
            <a:ext cx="8229600" cy="4309388"/>
            <a:chOff x="457200" y="1600200"/>
            <a:chExt cx="8229600" cy="4309388"/>
          </a:xfrm>
        </p:grpSpPr>
        <p:sp>
          <p:nvSpPr>
            <p:cNvPr id="11" name="Freeform 10"/>
            <p:cNvSpPr/>
            <p:nvPr/>
          </p:nvSpPr>
          <p:spPr>
            <a:xfrm>
              <a:off x="457200" y="1600200"/>
              <a:ext cx="8229600" cy="2154694"/>
            </a:xfrm>
            <a:custGeom>
              <a:avLst/>
              <a:gdLst>
                <a:gd name="connsiteX0" fmla="*/ 0 w 8229600"/>
                <a:gd name="connsiteY0" fmla="*/ 215469 h 2154694"/>
                <a:gd name="connsiteX1" fmla="*/ 215469 w 8229600"/>
                <a:gd name="connsiteY1" fmla="*/ 0 h 2154694"/>
                <a:gd name="connsiteX2" fmla="*/ 8014131 w 8229600"/>
                <a:gd name="connsiteY2" fmla="*/ 0 h 2154694"/>
                <a:gd name="connsiteX3" fmla="*/ 8229600 w 8229600"/>
                <a:gd name="connsiteY3" fmla="*/ 215469 h 2154694"/>
                <a:gd name="connsiteX4" fmla="*/ 8229600 w 8229600"/>
                <a:gd name="connsiteY4" fmla="*/ 1939225 h 2154694"/>
                <a:gd name="connsiteX5" fmla="*/ 8014131 w 8229600"/>
                <a:gd name="connsiteY5" fmla="*/ 2154694 h 2154694"/>
                <a:gd name="connsiteX6" fmla="*/ 215469 w 8229600"/>
                <a:gd name="connsiteY6" fmla="*/ 2154694 h 2154694"/>
                <a:gd name="connsiteX7" fmla="*/ 0 w 8229600"/>
                <a:gd name="connsiteY7" fmla="*/ 1939225 h 2154694"/>
                <a:gd name="connsiteX8" fmla="*/ 0 w 8229600"/>
                <a:gd name="connsiteY8" fmla="*/ 215469 h 2154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29600" h="2154694">
                  <a:moveTo>
                    <a:pt x="0" y="215469"/>
                  </a:moveTo>
                  <a:cubicBezTo>
                    <a:pt x="0" y="96469"/>
                    <a:pt x="96469" y="0"/>
                    <a:pt x="215469" y="0"/>
                  </a:cubicBezTo>
                  <a:lnTo>
                    <a:pt x="8014131" y="0"/>
                  </a:lnTo>
                  <a:cubicBezTo>
                    <a:pt x="8133131" y="0"/>
                    <a:pt x="8229600" y="96469"/>
                    <a:pt x="8229600" y="215469"/>
                  </a:cubicBezTo>
                  <a:lnTo>
                    <a:pt x="8229600" y="1939225"/>
                  </a:lnTo>
                  <a:cubicBezTo>
                    <a:pt x="8229600" y="2058225"/>
                    <a:pt x="8133131" y="2154694"/>
                    <a:pt x="8014131" y="2154694"/>
                  </a:cubicBezTo>
                  <a:lnTo>
                    <a:pt x="215469" y="2154694"/>
                  </a:lnTo>
                  <a:cubicBezTo>
                    <a:pt x="96469" y="2154694"/>
                    <a:pt x="0" y="2058225"/>
                    <a:pt x="0" y="1939225"/>
                  </a:cubicBezTo>
                  <a:lnTo>
                    <a:pt x="0" y="21546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29029" tIns="167640" rIns="167641" bIns="167640" numCol="1" spcCol="1270" anchor="t" anchorCtr="0">
              <a:noAutofit/>
            </a:bodyPr>
            <a:lstStyle/>
            <a:p>
              <a:r>
                <a:rPr lang="id-ID" sz="2000" dirty="0"/>
                <a:t>WP dapat memperpanjang jangka waktu penyampaian SPT PPh paling lama 2 bulan </a:t>
              </a:r>
              <a:r>
                <a:rPr lang="id-ID" sz="2000" dirty="0">
                  <a:sym typeface="Wingdings" panose="05000000000000000000" pitchFamily="2" charset="2"/>
                </a:rPr>
                <a:t> Juni 2013</a:t>
              </a:r>
            </a:p>
            <a:p>
              <a:endParaRPr lang="id-ID" sz="2000" dirty="0">
                <a:sym typeface="Wingdings" panose="05000000000000000000" pitchFamily="2" charset="2"/>
              </a:endParaRPr>
            </a:p>
            <a:p>
              <a:r>
                <a:rPr lang="id-ID" sz="2000" dirty="0"/>
                <a:t>Cara: menyampaikan pemberitahuan secara</a:t>
              </a:r>
            </a:p>
            <a:p>
              <a:r>
                <a:rPr lang="id-ID" sz="2000" dirty="0"/>
                <a:t>tertulis / cara lain kepada Direktur Jenderal Pajak yang ketentuannya diatur dalam Peraturan Menteri Keuangan</a:t>
              </a:r>
              <a:endParaRPr lang="id-ID" sz="8800" kern="1200" dirty="0"/>
            </a:p>
          </p:txBody>
        </p:sp>
        <p:sp>
          <p:nvSpPr>
            <p:cNvPr id="12" name="Rounded Rectangle 11"/>
            <p:cNvSpPr/>
            <p:nvPr/>
          </p:nvSpPr>
          <p:spPr>
            <a:xfrm>
              <a:off x="672669" y="1815669"/>
              <a:ext cx="1645920" cy="1723755"/>
            </a:xfrm>
            <a:prstGeom prst="roundRect">
              <a:avLst>
                <a:gd name="adj" fmla="val 1000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4" name="Rounded Rectangle 13"/>
            <p:cNvSpPr/>
            <p:nvPr/>
          </p:nvSpPr>
          <p:spPr>
            <a:xfrm>
              <a:off x="672669" y="4185833"/>
              <a:ext cx="1645920" cy="1723755"/>
            </a:xfrm>
            <a:prstGeom prst="roundRect">
              <a:avLst>
                <a:gd name="adj" fmla="val 1000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grpSp>
      <p:sp>
        <p:nvSpPr>
          <p:cNvPr id="17" name="Rectangle 16"/>
          <p:cNvSpPr/>
          <p:nvPr/>
        </p:nvSpPr>
        <p:spPr>
          <a:xfrm>
            <a:off x="757286" y="2215881"/>
            <a:ext cx="1476686" cy="923330"/>
          </a:xfrm>
          <a:prstGeom prst="rect">
            <a:avLst/>
          </a:prstGeom>
          <a:noFill/>
        </p:spPr>
        <p:txBody>
          <a:bodyPr wrap="none" lIns="91440" tIns="45720" rIns="91440" bIns="45720">
            <a:spAutoFit/>
          </a:bodyPr>
          <a:lstStyle/>
          <a:p>
            <a:pPr algn="ctr"/>
            <a:r>
              <a:rPr lang="id-ID" sz="5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3 (4)</a:t>
            </a:r>
            <a:endParaRPr lang="en-US" sz="5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
        <p:nvSpPr>
          <p:cNvPr id="18" name="Rectangle 17"/>
          <p:cNvSpPr/>
          <p:nvPr/>
        </p:nvSpPr>
        <p:spPr>
          <a:xfrm>
            <a:off x="757286" y="4586045"/>
            <a:ext cx="1476687" cy="923330"/>
          </a:xfrm>
          <a:prstGeom prst="rect">
            <a:avLst/>
          </a:prstGeom>
          <a:noFill/>
        </p:spPr>
        <p:txBody>
          <a:bodyPr wrap="none" lIns="91440" tIns="45720" rIns="91440" bIns="45720">
            <a:spAutoFit/>
          </a:bodyPr>
          <a:lstStyle/>
          <a:p>
            <a:pPr algn="ctr"/>
            <a:r>
              <a:rPr lang="id-ID" sz="5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3 (5)</a:t>
            </a:r>
            <a:endParaRPr lang="en-US" sz="5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Tree>
    <p:extLst>
      <p:ext uri="{BB962C8B-B14F-4D97-AF65-F5344CB8AC3E}">
        <p14:creationId xmlns:p14="http://schemas.microsoft.com/office/powerpoint/2010/main" val="2484596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463550" indent="-463550" algn="l">
              <a:buFont typeface="+mj-lt"/>
              <a:buAutoNum type="arabicPeriod" startAt="3"/>
            </a:pPr>
            <a:r>
              <a:rPr lang="id-ID" sz="2400" dirty="0"/>
              <a:t>Bagaimana pengenaan sanksi perpajakan terkait dengan tindakan yang dilakukan oleh PTLP terhadap SPT Tahunan PPh Badan tahun 2012? </a:t>
            </a:r>
          </a:p>
        </p:txBody>
      </p:sp>
      <p:sp>
        <p:nvSpPr>
          <p:cNvPr id="13" name="Content Placeholder 2"/>
          <p:cNvSpPr>
            <a:spLocks noGrp="1"/>
          </p:cNvSpPr>
          <p:nvPr>
            <p:ph idx="1"/>
          </p:nvPr>
        </p:nvSpPr>
        <p:spPr>
          <a:xfrm>
            <a:off x="457200" y="1676400"/>
            <a:ext cx="8229600" cy="4525963"/>
          </a:xfrm>
        </p:spPr>
        <p:txBody>
          <a:bodyPr>
            <a:noAutofit/>
          </a:bodyPr>
          <a:lstStyle/>
          <a:p>
            <a:r>
              <a:rPr lang="id-ID" sz="2000" dirty="0"/>
              <a:t>PTLP </a:t>
            </a:r>
            <a:r>
              <a:rPr lang="id-ID" sz="2000"/>
              <a:t>baru me</a:t>
            </a:r>
            <a:r>
              <a:rPr lang="en-GB" sz="2000"/>
              <a:t>laporka</a:t>
            </a:r>
            <a:r>
              <a:rPr lang="id-ID" sz="2000"/>
              <a:t>n </a:t>
            </a:r>
            <a:r>
              <a:rPr lang="id-ID" sz="2000" dirty="0"/>
              <a:t>SPT PPh Badan untuk tahun 2012</a:t>
            </a:r>
            <a:br>
              <a:rPr lang="id-ID" sz="2000" dirty="0"/>
            </a:br>
            <a:r>
              <a:rPr lang="id-ID" sz="2000"/>
              <a:t>pada </a:t>
            </a:r>
            <a:r>
              <a:rPr lang="en-GB" sz="2000"/>
              <a:t>4 Juni 20</a:t>
            </a:r>
            <a:r>
              <a:rPr lang="id-ID" sz="2000"/>
              <a:t>13 </a:t>
            </a:r>
            <a:r>
              <a:rPr lang="id-ID" sz="2000" dirty="0">
                <a:sym typeface="Wingdings" panose="05000000000000000000" pitchFamily="2" charset="2"/>
              </a:rPr>
              <a:t> </a:t>
            </a:r>
            <a:r>
              <a:rPr lang="id-ID" sz="2000">
                <a:sym typeface="Wingdings" panose="05000000000000000000" pitchFamily="2" charset="2"/>
              </a:rPr>
              <a:t>telat </a:t>
            </a:r>
            <a:r>
              <a:rPr lang="en-GB" sz="2000">
                <a:sym typeface="Wingdings" panose="05000000000000000000" pitchFamily="2" charset="2"/>
              </a:rPr>
              <a:t>2 </a:t>
            </a:r>
            <a:r>
              <a:rPr lang="id-ID" sz="2000">
                <a:sym typeface="Wingdings" panose="05000000000000000000" pitchFamily="2" charset="2"/>
              </a:rPr>
              <a:t>bulan </a:t>
            </a:r>
            <a:r>
              <a:rPr lang="id-ID" sz="2000" dirty="0">
                <a:sym typeface="Wingdings" panose="05000000000000000000" pitchFamily="2" charset="2"/>
              </a:rPr>
              <a:t>(seharusnya 30 April 2013)</a:t>
            </a:r>
            <a:br>
              <a:rPr lang="id-ID" sz="2000" dirty="0">
                <a:sym typeface="Wingdings" panose="05000000000000000000" pitchFamily="2" charset="2"/>
              </a:rPr>
            </a:br>
            <a:endParaRPr lang="id-ID" sz="2000" dirty="0">
              <a:sym typeface="Wingdings" panose="05000000000000000000" pitchFamily="2" charset="2"/>
            </a:endParaRPr>
          </a:p>
          <a:p>
            <a:pPr marL="1712913" indent="0">
              <a:buNone/>
            </a:pPr>
            <a:r>
              <a:rPr lang="id-ID" sz="2000" dirty="0">
                <a:sym typeface="Wingdings" panose="05000000000000000000" pitchFamily="2" charset="2"/>
              </a:rPr>
              <a:t>Sanksi administrasi berupa denda sebesar Rp1.000.000,00 untuk SPT PPh WP Badan</a:t>
            </a:r>
            <a:endParaRPr lang="id-ID" sz="2000" dirty="0"/>
          </a:p>
          <a:p>
            <a:pPr marL="0" indent="0">
              <a:buNone/>
            </a:pPr>
            <a:endParaRPr lang="id-ID" sz="2000" dirty="0"/>
          </a:p>
          <a:p>
            <a:r>
              <a:rPr lang="id-ID" sz="2000" dirty="0"/>
              <a:t>K</a:t>
            </a:r>
            <a:r>
              <a:rPr lang="sv-SE" sz="2000" dirty="0"/>
              <a:t>esalahan hitung dalam SPT PPh Badan tahun 2011</a:t>
            </a:r>
            <a:br>
              <a:rPr lang="id-ID" sz="2000" dirty="0"/>
            </a:br>
            <a:r>
              <a:rPr lang="id-ID" sz="2000" dirty="0">
                <a:sym typeface="Wingdings" panose="05000000000000000000" pitchFamily="2" charset="2"/>
              </a:rPr>
              <a:t> telat 1 bulan (seharusnya 30 April 2013)</a:t>
            </a:r>
            <a:br>
              <a:rPr lang="id-ID" sz="2000" dirty="0">
                <a:sym typeface="Wingdings" panose="05000000000000000000" pitchFamily="2" charset="2"/>
              </a:rPr>
            </a:br>
            <a:endParaRPr lang="id-ID" sz="2000" dirty="0">
              <a:sym typeface="Wingdings" panose="05000000000000000000" pitchFamily="2" charset="2"/>
            </a:endParaRPr>
          </a:p>
          <a:p>
            <a:pPr marL="1712913" indent="0">
              <a:buNone/>
            </a:pPr>
            <a:r>
              <a:rPr lang="id-ID" sz="2000" dirty="0">
                <a:sym typeface="Wingdings" panose="05000000000000000000" pitchFamily="2" charset="2"/>
              </a:rPr>
              <a:t>Sanksi administrasi berupa bunga sebesar 2% per bulan </a:t>
            </a:r>
          </a:p>
          <a:p>
            <a:pPr marL="2055813"/>
            <a:r>
              <a:rPr lang="id-ID" sz="2000" dirty="0">
                <a:sym typeface="Wingdings" panose="05000000000000000000" pitchFamily="2" charset="2"/>
              </a:rPr>
              <a:t>April-Mei   2% x Rp620juta x 1 bulan =  Rp12,4juta</a:t>
            </a:r>
          </a:p>
          <a:p>
            <a:pPr marL="2055813"/>
            <a:r>
              <a:rPr lang="id-ID" sz="2000" dirty="0">
                <a:sym typeface="Wingdings" panose="05000000000000000000" pitchFamily="2" charset="2"/>
              </a:rPr>
              <a:t>April-Juni   2% x Rp320juta </a:t>
            </a:r>
            <a:r>
              <a:rPr lang="id-ID" sz="2000">
                <a:sym typeface="Wingdings" panose="05000000000000000000" pitchFamily="2" charset="2"/>
              </a:rPr>
              <a:t>x </a:t>
            </a:r>
            <a:r>
              <a:rPr lang="en-GB" sz="2000">
                <a:sym typeface="Wingdings" panose="05000000000000000000" pitchFamily="2" charset="2"/>
              </a:rPr>
              <a:t>1</a:t>
            </a:r>
            <a:r>
              <a:rPr lang="id-ID" sz="2000">
                <a:sym typeface="Wingdings" panose="05000000000000000000" pitchFamily="2" charset="2"/>
              </a:rPr>
              <a:t> </a:t>
            </a:r>
            <a:r>
              <a:rPr lang="id-ID" sz="2000" dirty="0">
                <a:sym typeface="Wingdings" panose="05000000000000000000" pitchFamily="2" charset="2"/>
              </a:rPr>
              <a:t>bulan </a:t>
            </a:r>
            <a:r>
              <a:rPr lang="id-ID" sz="2000">
                <a:sym typeface="Wingdings" panose="05000000000000000000" pitchFamily="2" charset="2"/>
              </a:rPr>
              <a:t>=  </a:t>
            </a:r>
            <a:r>
              <a:rPr lang="id-ID" sz="2000" u="sng">
                <a:sym typeface="Wingdings" panose="05000000000000000000" pitchFamily="2" charset="2"/>
              </a:rPr>
              <a:t>Rp</a:t>
            </a:r>
            <a:r>
              <a:rPr lang="en-GB" sz="2000" u="sng">
                <a:sym typeface="Wingdings" panose="05000000000000000000" pitchFamily="2" charset="2"/>
              </a:rPr>
              <a:t>  6,4</a:t>
            </a:r>
            <a:r>
              <a:rPr lang="id-ID" sz="2000" u="sng">
                <a:sym typeface="Wingdings" panose="05000000000000000000" pitchFamily="2" charset="2"/>
              </a:rPr>
              <a:t>juta</a:t>
            </a:r>
            <a:endParaRPr lang="id-ID" sz="2000" u="sng" dirty="0">
              <a:sym typeface="Wingdings" panose="05000000000000000000" pitchFamily="2" charset="2"/>
            </a:endParaRPr>
          </a:p>
          <a:p>
            <a:pPr marL="1712913" indent="0">
              <a:buNone/>
            </a:pPr>
            <a:r>
              <a:rPr lang="id-ID" sz="2000">
                <a:sym typeface="Wingdings" panose="05000000000000000000" pitchFamily="2" charset="2"/>
              </a:rPr>
              <a:t>                                                                                 R</a:t>
            </a:r>
            <a:r>
              <a:rPr lang="en-GB" sz="2000">
                <a:sym typeface="Wingdings" panose="05000000000000000000" pitchFamily="2" charset="2"/>
              </a:rPr>
              <a:t>p 18,8</a:t>
            </a:r>
            <a:r>
              <a:rPr lang="id-ID" sz="2000">
                <a:sym typeface="Wingdings" panose="05000000000000000000" pitchFamily="2" charset="2"/>
              </a:rPr>
              <a:t>juta</a:t>
            </a:r>
            <a:endParaRPr lang="id-ID" sz="2000" dirty="0">
              <a:sym typeface="Wingdings" panose="05000000000000000000" pitchFamily="2" charset="2"/>
            </a:endParaRPr>
          </a:p>
        </p:txBody>
      </p:sp>
      <p:sp>
        <p:nvSpPr>
          <p:cNvPr id="3" name="Rounded Rectangle 2"/>
          <p:cNvSpPr/>
          <p:nvPr/>
        </p:nvSpPr>
        <p:spPr>
          <a:xfrm>
            <a:off x="1143000" y="2590800"/>
            <a:ext cx="990600" cy="838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a:solidFill>
                  <a:schemeClr val="tx1"/>
                </a:solidFill>
              </a:rPr>
              <a:t>7 (1)</a:t>
            </a:r>
          </a:p>
        </p:txBody>
      </p:sp>
      <p:sp>
        <p:nvSpPr>
          <p:cNvPr id="16" name="Rounded Rectangle 15"/>
          <p:cNvSpPr/>
          <p:nvPr/>
        </p:nvSpPr>
        <p:spPr>
          <a:xfrm>
            <a:off x="1143000" y="4800600"/>
            <a:ext cx="988454" cy="838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a:solidFill>
                  <a:schemeClr val="tx1"/>
                </a:solidFill>
              </a:rPr>
              <a:t>9 (2b)</a:t>
            </a:r>
          </a:p>
        </p:txBody>
      </p:sp>
    </p:spTree>
    <p:extLst>
      <p:ext uri="{BB962C8B-B14F-4D97-AF65-F5344CB8AC3E}">
        <p14:creationId xmlns:p14="http://schemas.microsoft.com/office/powerpoint/2010/main" val="1340293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463550" indent="-463550" algn="l">
              <a:buFont typeface="+mj-lt"/>
              <a:buAutoNum type="arabicPeriod" startAt="4"/>
            </a:pPr>
            <a:r>
              <a:rPr lang="id-ID" sz="2400" dirty="0"/>
              <a:t>Menurut Anda, sudah tepatkah tindakan yang diambil oleh manajemen PTLP untuk tidak melakukan pembetulan SPT PPh Badan tahun 2011? </a:t>
            </a:r>
          </a:p>
        </p:txBody>
      </p:sp>
      <p:sp>
        <p:nvSpPr>
          <p:cNvPr id="13" name="Content Placeholder 2"/>
          <p:cNvSpPr>
            <a:spLocks noGrp="1"/>
          </p:cNvSpPr>
          <p:nvPr>
            <p:ph idx="1"/>
          </p:nvPr>
        </p:nvSpPr>
        <p:spPr>
          <a:xfrm>
            <a:off x="457200" y="1676400"/>
            <a:ext cx="8229600" cy="4724400"/>
          </a:xfrm>
        </p:spPr>
        <p:txBody>
          <a:bodyPr>
            <a:noAutofit/>
          </a:bodyPr>
          <a:lstStyle/>
          <a:p>
            <a:r>
              <a:rPr lang="id-ID" sz="2000" dirty="0"/>
              <a:t>Tindakan PTLP sudah tepat, karena memang tidak dapat dilakukan pembetulan.</a:t>
            </a:r>
            <a:endParaRPr lang="id-ID" sz="2000" dirty="0">
              <a:sym typeface="Wingdings" panose="05000000000000000000" pitchFamily="2" charset="2"/>
            </a:endParaRPr>
          </a:p>
          <a:p>
            <a:pPr marL="1712913" indent="0">
              <a:buNone/>
            </a:pPr>
            <a:r>
              <a:rPr lang="id-ID" sz="1800" dirty="0">
                <a:sym typeface="Wingdings" panose="05000000000000000000" pitchFamily="2" charset="2"/>
              </a:rPr>
              <a:t>Walau sedang dalam pemeriksaan, selama Direktur Jenderal Pajak belum menerbitkan surat ketetapan pajak, WP dengan kesadaran sendiri dapat mengungkapkan dalam laporan tersendiri tentang ketidakbenaran pengisian SPT yang telah disampaikan sesuai keadaan yang sebenarnya &amp; </a:t>
            </a:r>
            <a:r>
              <a:rPr lang="fi-FI" sz="1800" dirty="0">
                <a:sym typeface="Wingdings" panose="05000000000000000000" pitchFamily="2" charset="2"/>
              </a:rPr>
              <a:t>proses pemeriksaan tetap dilanjutkan.</a:t>
            </a:r>
            <a:endParaRPr lang="id-ID" sz="1800" dirty="0">
              <a:sym typeface="Wingdings" panose="05000000000000000000" pitchFamily="2" charset="2"/>
            </a:endParaRPr>
          </a:p>
          <a:p>
            <a:pPr marL="1712913" indent="0">
              <a:buNone/>
            </a:pPr>
            <a:endParaRPr lang="id-ID" sz="1800" dirty="0"/>
          </a:p>
          <a:p>
            <a:r>
              <a:rPr lang="id-ID" sz="2000" dirty="0"/>
              <a:t>Kurang bayar dibayarkan oleh PTLP pada 26 Mei &amp; 2 Juni 2013</a:t>
            </a:r>
            <a:br>
              <a:rPr lang="id-ID" sz="2000" dirty="0"/>
            </a:br>
            <a:r>
              <a:rPr lang="id-ID" sz="2000" dirty="0">
                <a:sym typeface="Wingdings" panose="05000000000000000000" pitchFamily="2" charset="2"/>
              </a:rPr>
              <a:t></a:t>
            </a:r>
            <a:r>
              <a:rPr lang="sv-SE" sz="2000" dirty="0">
                <a:sym typeface="Wingdings" panose="05000000000000000000" pitchFamily="2" charset="2"/>
              </a:rPr>
              <a:t>potensi tambahan pajak kurang bayar sebesar Rp200 juta</a:t>
            </a:r>
            <a:endParaRPr lang="id-ID" sz="2000" dirty="0">
              <a:sym typeface="Wingdings" panose="05000000000000000000" pitchFamily="2" charset="2"/>
            </a:endParaRPr>
          </a:p>
          <a:p>
            <a:pPr marL="1712913" indent="0">
              <a:buNone/>
            </a:pPr>
            <a:endParaRPr lang="id-ID" sz="1800" dirty="0">
              <a:sym typeface="Wingdings" panose="05000000000000000000" pitchFamily="2" charset="2"/>
            </a:endParaRPr>
          </a:p>
          <a:p>
            <a:pPr marL="1712913" indent="0">
              <a:buNone/>
            </a:pPr>
            <a:r>
              <a:rPr lang="id-ID" sz="1800" dirty="0">
                <a:sym typeface="Wingdings" panose="05000000000000000000" pitchFamily="2" charset="2"/>
              </a:rPr>
              <a:t>Sanksi administrasi berupa kenaikan sebesar 50% dari pajak yang kurang dibayar = 50% x Rp200juta = Rp100juta</a:t>
            </a:r>
          </a:p>
          <a:p>
            <a:pPr marL="1712913" indent="0">
              <a:buNone/>
            </a:pPr>
            <a:r>
              <a:rPr lang="id-ID" sz="1800" dirty="0">
                <a:sym typeface="Wingdings" panose="05000000000000000000" pitchFamily="2" charset="2"/>
              </a:rPr>
              <a:t>harus dilunasi oleh Wajib Pajak sebelum laporan tersendiri dimaksud disampaikan</a:t>
            </a:r>
          </a:p>
        </p:txBody>
      </p:sp>
      <p:sp>
        <p:nvSpPr>
          <p:cNvPr id="3" name="Rounded Rectangle 2"/>
          <p:cNvSpPr/>
          <p:nvPr/>
        </p:nvSpPr>
        <p:spPr>
          <a:xfrm>
            <a:off x="1143000" y="2590800"/>
            <a:ext cx="990600" cy="838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a:solidFill>
                  <a:schemeClr val="tx1"/>
                </a:solidFill>
              </a:rPr>
              <a:t>8 (4)</a:t>
            </a:r>
          </a:p>
        </p:txBody>
      </p:sp>
      <p:sp>
        <p:nvSpPr>
          <p:cNvPr id="16" name="Rounded Rectangle 15"/>
          <p:cNvSpPr/>
          <p:nvPr/>
        </p:nvSpPr>
        <p:spPr>
          <a:xfrm>
            <a:off x="1143000" y="5334000"/>
            <a:ext cx="988454" cy="838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a:solidFill>
                  <a:schemeClr val="tx1"/>
                </a:solidFill>
              </a:rPr>
              <a:t>8 (5)</a:t>
            </a:r>
          </a:p>
        </p:txBody>
      </p:sp>
    </p:spTree>
    <p:extLst>
      <p:ext uri="{BB962C8B-B14F-4D97-AF65-F5344CB8AC3E}">
        <p14:creationId xmlns:p14="http://schemas.microsoft.com/office/powerpoint/2010/main" val="661131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463550" indent="-463550" algn="l">
              <a:buFont typeface="+mj-lt"/>
              <a:buAutoNum type="arabicPeriod" startAt="5"/>
            </a:pPr>
            <a:r>
              <a:rPr lang="id-ID" sz="2400" dirty="0"/>
              <a:t>Mungkinkah PTLP melakukan pembetulan SPT PPh Badan tahun 2011 tersebut? Jika mungkin, adakah sanksi perpajakan jika PTLP melakukan pembetulan SPT PPh Badan tahun 2011? </a:t>
            </a:r>
          </a:p>
        </p:txBody>
      </p:sp>
      <p:sp>
        <p:nvSpPr>
          <p:cNvPr id="13" name="Content Placeholder 2"/>
          <p:cNvSpPr>
            <a:spLocks noGrp="1"/>
          </p:cNvSpPr>
          <p:nvPr>
            <p:ph idx="1"/>
          </p:nvPr>
        </p:nvSpPr>
        <p:spPr>
          <a:xfrm>
            <a:off x="457200" y="1676400"/>
            <a:ext cx="8229600" cy="4724400"/>
          </a:xfrm>
        </p:spPr>
        <p:txBody>
          <a:bodyPr>
            <a:noAutofit/>
          </a:bodyPr>
          <a:lstStyle/>
          <a:p>
            <a:r>
              <a:rPr lang="id-ID" sz="2000" dirty="0"/>
              <a:t>PTLP tidak dapat melakukan pembetulan SPT PPh Badan tahun 2011 tersebut, karena telah ada tindakan pemeriksaan.</a:t>
            </a:r>
            <a:endParaRPr lang="id-ID" sz="2000" dirty="0">
              <a:sym typeface="Wingdings" panose="05000000000000000000" pitchFamily="2" charset="2"/>
            </a:endParaRPr>
          </a:p>
          <a:p>
            <a:pPr marL="1712913" indent="0">
              <a:buNone/>
            </a:pPr>
            <a:r>
              <a:rPr lang="id-ID" sz="1800" dirty="0">
                <a:sym typeface="Wingdings" panose="05000000000000000000" pitchFamily="2" charset="2"/>
              </a:rPr>
              <a:t>WP dengan kemauan sendiri dapat membetulkan Surat Pemberitahuan yang telah disampaikan dengan menyampaikan pernyataan tertulis, dengan syarat Direktur Jenderal Pajak </a:t>
            </a:r>
            <a:r>
              <a:rPr lang="id-ID" sz="2000" b="1" dirty="0">
                <a:sym typeface="Wingdings" panose="05000000000000000000" pitchFamily="2" charset="2"/>
              </a:rPr>
              <a:t>belum</a:t>
            </a:r>
            <a:r>
              <a:rPr lang="id-ID" sz="2000" dirty="0">
                <a:sym typeface="Wingdings" panose="05000000000000000000" pitchFamily="2" charset="2"/>
              </a:rPr>
              <a:t> </a:t>
            </a:r>
            <a:r>
              <a:rPr lang="id-ID" sz="1800" dirty="0">
                <a:sym typeface="Wingdings" panose="05000000000000000000" pitchFamily="2" charset="2"/>
              </a:rPr>
              <a:t>melakukan tindakan pemeriksaan</a:t>
            </a:r>
            <a:r>
              <a:rPr lang="fi-FI" sz="1800" dirty="0">
                <a:sym typeface="Wingdings" panose="05000000000000000000" pitchFamily="2" charset="2"/>
              </a:rPr>
              <a:t>.</a:t>
            </a:r>
            <a:endParaRPr lang="id-ID" sz="1000" dirty="0">
              <a:sym typeface="Wingdings" panose="05000000000000000000" pitchFamily="2" charset="2"/>
            </a:endParaRPr>
          </a:p>
          <a:p>
            <a:pPr marL="1712913" indent="0">
              <a:buNone/>
            </a:pPr>
            <a:endParaRPr lang="id-ID" sz="1800" dirty="0"/>
          </a:p>
          <a:p>
            <a:r>
              <a:rPr lang="id-ID" sz="2000" dirty="0"/>
              <a:t>PTLP dengan kesadaran sendiri dapat mengungkapkan dalam laporan tersendiri tentang ketidakbenaran pengisian SPT yang telah disampaikan sesuai keadaan yang sebenarnya &amp; proses pemeriksaan tetap dilanjutkan</a:t>
            </a:r>
            <a:endParaRPr lang="id-ID" sz="1800" dirty="0">
              <a:sym typeface="Wingdings" panose="05000000000000000000" pitchFamily="2" charset="2"/>
            </a:endParaRPr>
          </a:p>
          <a:p>
            <a:pPr marL="1712913" indent="0">
              <a:buNone/>
            </a:pPr>
            <a:r>
              <a:rPr lang="id-ID" sz="1800" dirty="0">
                <a:sym typeface="Wingdings" panose="05000000000000000000" pitchFamily="2" charset="2"/>
              </a:rPr>
              <a:t>Sanksi administrasi berupa kenaikan sebesar 50% dari pajak yang kurang dibayar = 50% x Rp200juta = Rp100juta</a:t>
            </a:r>
          </a:p>
          <a:p>
            <a:pPr marL="1712913" indent="0">
              <a:buNone/>
            </a:pPr>
            <a:r>
              <a:rPr lang="id-ID" sz="1800" dirty="0">
                <a:sym typeface="Wingdings" panose="05000000000000000000" pitchFamily="2" charset="2"/>
              </a:rPr>
              <a:t>harus dilunasi oleh Wajib Pajak sebelum laporan tersendiri dimaksud disampaikan</a:t>
            </a:r>
          </a:p>
        </p:txBody>
      </p:sp>
      <p:sp>
        <p:nvSpPr>
          <p:cNvPr id="3" name="Rounded Rectangle 2"/>
          <p:cNvSpPr/>
          <p:nvPr/>
        </p:nvSpPr>
        <p:spPr>
          <a:xfrm>
            <a:off x="1143000" y="2514600"/>
            <a:ext cx="990600" cy="838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a:solidFill>
                  <a:schemeClr val="tx1"/>
                </a:solidFill>
              </a:rPr>
              <a:t>8 (1)</a:t>
            </a:r>
          </a:p>
        </p:txBody>
      </p:sp>
      <p:sp>
        <p:nvSpPr>
          <p:cNvPr id="16" name="Rounded Rectangle 15"/>
          <p:cNvSpPr/>
          <p:nvPr/>
        </p:nvSpPr>
        <p:spPr>
          <a:xfrm>
            <a:off x="1143000" y="5029200"/>
            <a:ext cx="988454" cy="838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a:solidFill>
                  <a:schemeClr val="tx1"/>
                </a:solidFill>
              </a:rPr>
              <a:t>8 (5)</a:t>
            </a:r>
          </a:p>
        </p:txBody>
      </p:sp>
      <p:sp>
        <p:nvSpPr>
          <p:cNvPr id="4" name="TextBox 3"/>
          <p:cNvSpPr txBox="1"/>
          <p:nvPr/>
        </p:nvSpPr>
        <p:spPr>
          <a:xfrm>
            <a:off x="457200" y="6197025"/>
            <a:ext cx="8229601" cy="584775"/>
          </a:xfrm>
          <a:prstGeom prst="rect">
            <a:avLst/>
          </a:prstGeom>
          <a:noFill/>
        </p:spPr>
        <p:txBody>
          <a:bodyPr wrap="square" rtlCol="0">
            <a:spAutoFit/>
          </a:bodyPr>
          <a:lstStyle/>
          <a:p>
            <a:pPr algn="ctr"/>
            <a:r>
              <a:rPr lang="id-ID" sz="1600" dirty="0"/>
              <a:t>Setelah keluar SKP, WP tidak dapat mengungkapkan ketidakbenaran / melakukan pembetulan. Sarana yang dapat digunakan WP adalah mengajukan keberatan</a:t>
            </a:r>
          </a:p>
        </p:txBody>
      </p:sp>
    </p:spTree>
    <p:extLst>
      <p:ext uri="{BB962C8B-B14F-4D97-AF65-F5344CB8AC3E}">
        <p14:creationId xmlns:p14="http://schemas.microsoft.com/office/powerpoint/2010/main" val="35039188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463550" indent="-463550" algn="l">
              <a:buFont typeface="+mj-lt"/>
              <a:buAutoNum type="arabicPeriod" startAt="6"/>
            </a:pPr>
            <a:r>
              <a:rPr lang="id-ID" sz="2400" dirty="0"/>
              <a:t>Bagaimanakah pengenaan sanksi perpajakan atas SKPKB yang diterbitkan oleh KPP Pemeriksa Pajak? </a:t>
            </a:r>
          </a:p>
        </p:txBody>
      </p:sp>
      <p:sp>
        <p:nvSpPr>
          <p:cNvPr id="13" name="Content Placeholder 2"/>
          <p:cNvSpPr>
            <a:spLocks noGrp="1"/>
          </p:cNvSpPr>
          <p:nvPr>
            <p:ph idx="1"/>
          </p:nvPr>
        </p:nvSpPr>
        <p:spPr>
          <a:xfrm>
            <a:off x="457200" y="1676400"/>
            <a:ext cx="8229600" cy="2057400"/>
          </a:xfrm>
        </p:spPr>
        <p:txBody>
          <a:bodyPr>
            <a:noAutofit/>
          </a:bodyPr>
          <a:lstStyle/>
          <a:p>
            <a:r>
              <a:rPr lang="id-ID" sz="2000" dirty="0"/>
              <a:t>SKPKB PPh Badan sebesar Rp430 juta (belum termasuk sanksi kurang bayar).</a:t>
            </a:r>
            <a:endParaRPr lang="id-ID" sz="2000" dirty="0">
              <a:sym typeface="Wingdings" panose="05000000000000000000" pitchFamily="2" charset="2"/>
            </a:endParaRPr>
          </a:p>
          <a:p>
            <a:pPr marL="1712913" indent="0">
              <a:buNone/>
            </a:pPr>
            <a:r>
              <a:rPr lang="id-ID" sz="1800" dirty="0">
                <a:sym typeface="Wingdings" panose="05000000000000000000" pitchFamily="2" charset="2"/>
              </a:rPr>
              <a:t>sanksi administrasi berupa bunga sebesar 2% per bulan </a:t>
            </a:r>
            <a:r>
              <a:rPr lang="id-ID" sz="2000" b="1" dirty="0">
                <a:sym typeface="Wingdings" panose="05000000000000000000" pitchFamily="2" charset="2"/>
              </a:rPr>
              <a:t>paling lama 24 bulan</a:t>
            </a:r>
            <a:r>
              <a:rPr lang="id-ID" sz="1800" dirty="0">
                <a:sym typeface="Wingdings" panose="05000000000000000000" pitchFamily="2" charset="2"/>
              </a:rPr>
              <a:t>, dihitung sejak saat terutangnya pajak atau berakhirnya Masa Pajak, bagian Tahun Pajak, atau Tahun Pajak sampai dengan diterbitkannya Surat Ketetapan Pajak Kurang Bayar</a:t>
            </a:r>
            <a:endParaRPr lang="id-ID" sz="1800" dirty="0"/>
          </a:p>
        </p:txBody>
      </p:sp>
      <p:sp>
        <p:nvSpPr>
          <p:cNvPr id="3" name="Rounded Rectangle 2"/>
          <p:cNvSpPr/>
          <p:nvPr/>
        </p:nvSpPr>
        <p:spPr>
          <a:xfrm>
            <a:off x="990600" y="2514600"/>
            <a:ext cx="1143000" cy="838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a:solidFill>
                  <a:schemeClr val="tx1"/>
                </a:solidFill>
              </a:rPr>
              <a:t>13(2)</a:t>
            </a:r>
          </a:p>
        </p:txBody>
      </p:sp>
      <p:sp>
        <p:nvSpPr>
          <p:cNvPr id="5" name="TextBox 4"/>
          <p:cNvSpPr txBox="1"/>
          <p:nvPr/>
        </p:nvSpPr>
        <p:spPr>
          <a:xfrm>
            <a:off x="557011" y="3853696"/>
            <a:ext cx="7848600" cy="1323439"/>
          </a:xfrm>
          <a:prstGeom prst="rect">
            <a:avLst/>
          </a:prstGeom>
          <a:noFill/>
        </p:spPr>
        <p:txBody>
          <a:bodyPr wrap="square" rtlCol="0">
            <a:spAutoFit/>
          </a:bodyPr>
          <a:lstStyle/>
          <a:p>
            <a:pPr>
              <a:spcBef>
                <a:spcPts val="600"/>
              </a:spcBef>
              <a:spcAft>
                <a:spcPts val="600"/>
              </a:spcAft>
            </a:pPr>
            <a:r>
              <a:rPr lang="id-ID" sz="2000"/>
              <a:t>201</a:t>
            </a:r>
            <a:r>
              <a:rPr lang="en-GB" sz="2000"/>
              <a:t>2</a:t>
            </a:r>
            <a:r>
              <a:rPr lang="id-ID" sz="2000"/>
              <a:t> </a:t>
            </a:r>
            <a:r>
              <a:rPr lang="id-ID" sz="2000" dirty="0">
                <a:sym typeface="Wingdings" panose="05000000000000000000" pitchFamily="2" charset="2"/>
              </a:rPr>
              <a:t> </a:t>
            </a:r>
            <a:r>
              <a:rPr lang="id-ID" sz="2000" dirty="0"/>
              <a:t>Mei – Dec = </a:t>
            </a:r>
            <a:r>
              <a:rPr lang="id-ID" sz="2000"/>
              <a:t>8 bulan </a:t>
            </a:r>
            <a:endParaRPr lang="id-ID" sz="2000" dirty="0"/>
          </a:p>
          <a:p>
            <a:pPr>
              <a:spcBef>
                <a:spcPts val="600"/>
              </a:spcBef>
              <a:spcAft>
                <a:spcPts val="600"/>
              </a:spcAft>
            </a:pPr>
            <a:r>
              <a:rPr lang="id-ID" sz="2000" dirty="0"/>
              <a:t>2013 </a:t>
            </a:r>
            <a:r>
              <a:rPr lang="id-ID" sz="2000" dirty="0">
                <a:sym typeface="Wingdings" panose="05000000000000000000" pitchFamily="2" charset="2"/>
              </a:rPr>
              <a:t></a:t>
            </a:r>
            <a:r>
              <a:rPr lang="id-ID" sz="2000" dirty="0"/>
              <a:t> Jan – June = </a:t>
            </a:r>
            <a:r>
              <a:rPr lang="id-ID" sz="2000" u="sng" dirty="0"/>
              <a:t>6 bulan </a:t>
            </a:r>
          </a:p>
          <a:p>
            <a:pPr>
              <a:spcBef>
                <a:spcPts val="600"/>
              </a:spcBef>
              <a:spcAft>
                <a:spcPts val="600"/>
              </a:spcAft>
            </a:pPr>
            <a:r>
              <a:rPr lang="id-ID" sz="2000"/>
              <a:t>                                    </a:t>
            </a:r>
            <a:r>
              <a:rPr lang="en-GB" sz="2000"/>
              <a:t>14</a:t>
            </a:r>
            <a:r>
              <a:rPr lang="id-ID" sz="2000"/>
              <a:t> </a:t>
            </a:r>
            <a:r>
              <a:rPr lang="id-ID" sz="2000" dirty="0"/>
              <a:t>bulan </a:t>
            </a:r>
            <a:r>
              <a:rPr lang="id-ID" sz="2000" dirty="0">
                <a:sym typeface="Wingdings" panose="05000000000000000000" pitchFamily="2" charset="2"/>
              </a:rPr>
              <a:t> maksimal 24 bulan</a:t>
            </a:r>
          </a:p>
        </p:txBody>
      </p:sp>
      <p:sp>
        <p:nvSpPr>
          <p:cNvPr id="8" name="TextBox 7"/>
          <p:cNvSpPr txBox="1"/>
          <p:nvPr/>
        </p:nvSpPr>
        <p:spPr>
          <a:xfrm>
            <a:off x="557011" y="5924490"/>
            <a:ext cx="7848600" cy="400110"/>
          </a:xfrm>
          <a:prstGeom prst="rect">
            <a:avLst/>
          </a:prstGeom>
          <a:noFill/>
          <a:ln>
            <a:solidFill>
              <a:schemeClr val="accent1"/>
            </a:solidFill>
          </a:ln>
        </p:spPr>
        <p:txBody>
          <a:bodyPr wrap="square" rtlCol="0">
            <a:spAutoFit/>
          </a:bodyPr>
          <a:lstStyle/>
          <a:p>
            <a:pPr algn="ctr">
              <a:spcBef>
                <a:spcPts val="600"/>
              </a:spcBef>
              <a:spcAft>
                <a:spcPts val="600"/>
              </a:spcAft>
            </a:pPr>
            <a:r>
              <a:rPr lang="fi-FI" sz="2000" dirty="0"/>
              <a:t>Sanksi = 2% x Rp 430 </a:t>
            </a:r>
            <a:r>
              <a:rPr lang="fi-FI" sz="2000"/>
              <a:t>juta x</a:t>
            </a:r>
            <a:r>
              <a:rPr lang="en-GB" sz="2000"/>
              <a:t> 14</a:t>
            </a:r>
            <a:r>
              <a:rPr lang="fi-FI" sz="2000"/>
              <a:t> </a:t>
            </a:r>
            <a:r>
              <a:rPr lang="fi-FI" sz="2000" dirty="0"/>
              <a:t>= </a:t>
            </a:r>
            <a:r>
              <a:rPr lang="fi-FI" sz="2000"/>
              <a:t>Rp </a:t>
            </a:r>
            <a:r>
              <a:rPr lang="en-GB" sz="2000"/>
              <a:t>120</a:t>
            </a:r>
            <a:r>
              <a:rPr lang="id-ID" sz="2000"/>
              <a:t>,</a:t>
            </a:r>
            <a:r>
              <a:rPr lang="fi-FI" sz="2000" dirty="0"/>
              <a:t>4</a:t>
            </a:r>
            <a:r>
              <a:rPr lang="id-ID" sz="2000" dirty="0"/>
              <a:t>j</a:t>
            </a:r>
            <a:r>
              <a:rPr lang="fi-FI" sz="2000" dirty="0"/>
              <a:t>uta</a:t>
            </a:r>
            <a:endParaRPr lang="id-ID" sz="2000" dirty="0"/>
          </a:p>
        </p:txBody>
      </p:sp>
    </p:spTree>
    <p:extLst>
      <p:ext uri="{BB962C8B-B14F-4D97-AF65-F5344CB8AC3E}">
        <p14:creationId xmlns:p14="http://schemas.microsoft.com/office/powerpoint/2010/main" val="2413478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463550" indent="-463550" algn="l">
              <a:buFont typeface="+mj-lt"/>
              <a:buAutoNum type="arabicPeriod" startAt="6"/>
            </a:pPr>
            <a:r>
              <a:rPr lang="id-ID" sz="2400" dirty="0"/>
              <a:t>Bagaimanakah pengenaan sanksi perpajakan atas SKPKB yang diterbitkan oleh KPP Pemeriksa Pajak? </a:t>
            </a:r>
          </a:p>
        </p:txBody>
      </p:sp>
      <p:sp>
        <p:nvSpPr>
          <p:cNvPr id="13" name="Content Placeholder 2"/>
          <p:cNvSpPr>
            <a:spLocks noGrp="1"/>
          </p:cNvSpPr>
          <p:nvPr>
            <p:ph idx="1"/>
          </p:nvPr>
        </p:nvSpPr>
        <p:spPr>
          <a:xfrm>
            <a:off x="457200" y="1676400"/>
            <a:ext cx="8229600" cy="2057400"/>
          </a:xfrm>
        </p:spPr>
        <p:txBody>
          <a:bodyPr>
            <a:noAutofit/>
          </a:bodyPr>
          <a:lstStyle/>
          <a:p>
            <a:r>
              <a:rPr lang="id-ID" sz="2000" dirty="0"/>
              <a:t>SKPKB PPh Ps. 4(2) sebesar Rp56 juta (belum termasuk sanksi kurang bayar), hal ini disebabkan karena adanya penghasilan sewa gudang pada bulan Juli 2011 yang belum dipotong</a:t>
            </a:r>
          </a:p>
          <a:p>
            <a:pPr marL="1712913" indent="0">
              <a:buNone/>
            </a:pPr>
            <a:endParaRPr lang="id-ID" sz="1800" dirty="0">
              <a:sym typeface="Wingdings" panose="05000000000000000000" pitchFamily="2" charset="2"/>
            </a:endParaRPr>
          </a:p>
          <a:p>
            <a:pPr marL="1712913" indent="0">
              <a:buNone/>
            </a:pPr>
            <a:r>
              <a:rPr lang="id-ID" sz="1800" dirty="0">
                <a:sym typeface="Wingdings" panose="05000000000000000000" pitchFamily="2" charset="2"/>
              </a:rPr>
              <a:t>Jumlah pajak dalam Surat Ketetapan Pajak Kurang Bayar sebagaimana dimaksud pada ayat (1) huruf b, huruf c, dan huruf d ditambah dengan sanksi administrasi berupa kenaikan sebesar:</a:t>
            </a:r>
          </a:p>
          <a:p>
            <a:pPr marL="1712913" indent="0">
              <a:buNone/>
            </a:pPr>
            <a:endParaRPr lang="id-ID" sz="1800" dirty="0">
              <a:sym typeface="Wingdings" panose="05000000000000000000" pitchFamily="2" charset="2"/>
            </a:endParaRPr>
          </a:p>
          <a:p>
            <a:pPr marL="1712913" indent="0">
              <a:buNone/>
            </a:pPr>
            <a:r>
              <a:rPr lang="id-ID" sz="1800" dirty="0"/>
              <a:t>100% (seratus persen) dari Pajak Penghasilan yang tidak atau kurang dipotong, tidak atau kurang dipungut, tidak atau kurang disetor, dan dipotong atau dipungut tetapi tidak atau kurang disetor</a:t>
            </a:r>
          </a:p>
        </p:txBody>
      </p:sp>
      <p:sp>
        <p:nvSpPr>
          <p:cNvPr id="3" name="Rounded Rectangle 2"/>
          <p:cNvSpPr/>
          <p:nvPr/>
        </p:nvSpPr>
        <p:spPr>
          <a:xfrm>
            <a:off x="838200" y="3048000"/>
            <a:ext cx="1143000" cy="838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a:solidFill>
                  <a:schemeClr val="tx1"/>
                </a:solidFill>
              </a:rPr>
              <a:t>13(3b)</a:t>
            </a:r>
          </a:p>
        </p:txBody>
      </p:sp>
      <p:sp>
        <p:nvSpPr>
          <p:cNvPr id="5" name="TextBox 4"/>
          <p:cNvSpPr txBox="1"/>
          <p:nvPr/>
        </p:nvSpPr>
        <p:spPr>
          <a:xfrm>
            <a:off x="533400" y="5543490"/>
            <a:ext cx="7848600" cy="400110"/>
          </a:xfrm>
          <a:prstGeom prst="rect">
            <a:avLst/>
          </a:prstGeom>
          <a:noFill/>
          <a:ln>
            <a:solidFill>
              <a:schemeClr val="accent1"/>
            </a:solidFill>
          </a:ln>
        </p:spPr>
        <p:txBody>
          <a:bodyPr wrap="square" rtlCol="0">
            <a:spAutoFit/>
          </a:bodyPr>
          <a:lstStyle/>
          <a:p>
            <a:pPr algn="ctr">
              <a:spcBef>
                <a:spcPts val="600"/>
              </a:spcBef>
              <a:spcAft>
                <a:spcPts val="600"/>
              </a:spcAft>
            </a:pPr>
            <a:r>
              <a:rPr lang="fi-FI" sz="2000" dirty="0"/>
              <a:t>Sanksi = </a:t>
            </a:r>
            <a:r>
              <a:rPr lang="id-ID" sz="2000" dirty="0"/>
              <a:t>100</a:t>
            </a:r>
            <a:r>
              <a:rPr lang="fi-FI" sz="2000" dirty="0"/>
              <a:t>% x Rp </a:t>
            </a:r>
            <a:r>
              <a:rPr lang="id-ID" sz="2000" dirty="0"/>
              <a:t>56juta </a:t>
            </a:r>
            <a:r>
              <a:rPr lang="fi-FI" sz="2000" dirty="0"/>
              <a:t>= Rp 5</a:t>
            </a:r>
            <a:r>
              <a:rPr lang="id-ID" sz="2000" dirty="0"/>
              <a:t>6j</a:t>
            </a:r>
            <a:r>
              <a:rPr lang="fi-FI" sz="2000" dirty="0"/>
              <a:t>uta </a:t>
            </a:r>
            <a:endParaRPr lang="id-ID" sz="2000" dirty="0"/>
          </a:p>
        </p:txBody>
      </p:sp>
    </p:spTree>
    <p:extLst>
      <p:ext uri="{BB962C8B-B14F-4D97-AF65-F5344CB8AC3E}">
        <p14:creationId xmlns:p14="http://schemas.microsoft.com/office/powerpoint/2010/main" val="251533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463550" indent="-463550" algn="l">
              <a:buFont typeface="+mj-lt"/>
              <a:buAutoNum type="arabicPeriod" startAt="6"/>
            </a:pPr>
            <a:r>
              <a:rPr lang="id-ID" sz="2400" dirty="0"/>
              <a:t>Bagaimanakah pengenaan sanksi perpajakan atas SKPKB yang diterbitkan oleh KPP Pemeriksa Pajak? </a:t>
            </a:r>
          </a:p>
        </p:txBody>
      </p:sp>
      <p:sp>
        <p:nvSpPr>
          <p:cNvPr id="13" name="Content Placeholder 2"/>
          <p:cNvSpPr>
            <a:spLocks noGrp="1"/>
          </p:cNvSpPr>
          <p:nvPr>
            <p:ph idx="1"/>
          </p:nvPr>
        </p:nvSpPr>
        <p:spPr>
          <a:xfrm>
            <a:off x="457200" y="1676400"/>
            <a:ext cx="8229600" cy="2057400"/>
          </a:xfrm>
        </p:spPr>
        <p:txBody>
          <a:bodyPr>
            <a:noAutofit/>
          </a:bodyPr>
          <a:lstStyle/>
          <a:p>
            <a:pPr lvl="0"/>
            <a:r>
              <a:rPr lang="id-ID" sz="2000" dirty="0"/>
              <a:t>SKPKB PPN karena adanya penyerahan sebesar Rp350 juta yang belum dibuatkan Faktur Pajaknya.</a:t>
            </a:r>
            <a:endParaRPr lang="id-ID" sz="2000" dirty="0">
              <a:sym typeface="Wingdings" panose="05000000000000000000" pitchFamily="2" charset="2"/>
            </a:endParaRPr>
          </a:p>
          <a:p>
            <a:pPr marL="1712913" indent="0">
              <a:buNone/>
            </a:pPr>
            <a:r>
              <a:rPr lang="id-ID" sz="1800" dirty="0">
                <a:sym typeface="Wingdings" panose="05000000000000000000" pitchFamily="2" charset="2"/>
              </a:rPr>
              <a:t>Jumlah pajak dalam Surat Ketetapan Pajak Kurang Bayar sebagaimana dimaksud pada ayat (1) huruf b, huruf c, dan huruf d ditambah dengan sanksi administrasi berupa kenaikan sebesar:</a:t>
            </a:r>
          </a:p>
          <a:p>
            <a:pPr marL="1712913" indent="0">
              <a:buNone/>
            </a:pPr>
            <a:endParaRPr lang="id-ID" sz="1800" dirty="0">
              <a:sym typeface="Wingdings" panose="05000000000000000000" pitchFamily="2" charset="2"/>
            </a:endParaRPr>
          </a:p>
          <a:p>
            <a:pPr marL="1712913" indent="0">
              <a:buNone/>
            </a:pPr>
            <a:r>
              <a:rPr lang="id-ID" sz="1800" dirty="0"/>
              <a:t>100% (seratus persen) dari Pajak Pertambahan Nilai Barang dan Jasa dan Pajak Penjualan Atas Barang Mewah yang tidak atau kurang dibayar</a:t>
            </a:r>
          </a:p>
        </p:txBody>
      </p:sp>
      <p:sp>
        <p:nvSpPr>
          <p:cNvPr id="3" name="Rounded Rectangle 2"/>
          <p:cNvSpPr/>
          <p:nvPr/>
        </p:nvSpPr>
        <p:spPr>
          <a:xfrm>
            <a:off x="838200" y="3030827"/>
            <a:ext cx="1143000" cy="838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a:solidFill>
                  <a:schemeClr val="tx1"/>
                </a:solidFill>
              </a:rPr>
              <a:t>13(3c)</a:t>
            </a:r>
          </a:p>
        </p:txBody>
      </p:sp>
      <p:sp>
        <p:nvSpPr>
          <p:cNvPr id="5" name="TextBox 4"/>
          <p:cNvSpPr txBox="1"/>
          <p:nvPr/>
        </p:nvSpPr>
        <p:spPr>
          <a:xfrm>
            <a:off x="533400" y="5010090"/>
            <a:ext cx="7848600" cy="400110"/>
          </a:xfrm>
          <a:prstGeom prst="rect">
            <a:avLst/>
          </a:prstGeom>
          <a:noFill/>
          <a:ln>
            <a:solidFill>
              <a:schemeClr val="accent1"/>
            </a:solidFill>
          </a:ln>
        </p:spPr>
        <p:txBody>
          <a:bodyPr wrap="square" rtlCol="0">
            <a:spAutoFit/>
          </a:bodyPr>
          <a:lstStyle/>
          <a:p>
            <a:pPr algn="ctr">
              <a:spcBef>
                <a:spcPts val="600"/>
              </a:spcBef>
              <a:spcAft>
                <a:spcPts val="600"/>
              </a:spcAft>
            </a:pPr>
            <a:r>
              <a:rPr lang="fi-FI" sz="2000" dirty="0"/>
              <a:t>Sanksi = 100% x Rp350juta = Rp350juta </a:t>
            </a:r>
            <a:endParaRPr lang="id-ID" sz="2000" dirty="0"/>
          </a:p>
        </p:txBody>
      </p:sp>
    </p:spTree>
    <p:extLst>
      <p:ext uri="{BB962C8B-B14F-4D97-AF65-F5344CB8AC3E}">
        <p14:creationId xmlns:p14="http://schemas.microsoft.com/office/powerpoint/2010/main" val="33767104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1128</TotalTime>
  <Words>1190</Words>
  <Application>Microsoft Office PowerPoint</Application>
  <PresentationFormat>On-screen Show (4:3)</PresentationFormat>
  <Paragraphs>128</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TAXATION 2 Lecturer: Benny Januar Tannawi</vt:lpstr>
      <vt:lpstr>Case 1: KUP Application – 1</vt:lpstr>
      <vt:lpstr>PROFIL PERUSAHAAN</vt:lpstr>
      <vt:lpstr>TRANSAKSI PERUSAHAAN</vt:lpstr>
      <vt:lpstr>TRANSAKSI PERUSAHAAN</vt:lpstr>
      <vt:lpstr>TRANSAKSI PERUSAHAAN</vt:lpstr>
      <vt:lpstr>PERTANYAAN PERUSAHAAN</vt:lpstr>
      <vt:lpstr>Hasil Diskusi</vt:lpstr>
      <vt:lpstr>Kapankah seharusnya PTLP membayarkan dan melaporkan PPh Tahunan Badan Kurang Bayar untuk tahun 2012? </vt:lpstr>
      <vt:lpstr>Dalam menghadapi kondisi dimana laporan keuangan belum dapat diselesaikan tepat waktu, apa yang seharusnya dilakukan oleh manajemen PTLP? </vt:lpstr>
      <vt:lpstr>Bagaimana pengenaan sanksi perpajakan terkait dengan tindakan yang dilakukan oleh PTLP terhadap SPT Tahunan PPh Badan tahun 2012? </vt:lpstr>
      <vt:lpstr>Menurut Anda, sudah tepatkah tindakan yang diambil oleh manajemen PTLP untuk tidak melakukan pembetulan SPT PPh Badan tahun 2011? </vt:lpstr>
      <vt:lpstr>Mungkinkah PTLP melakukan pembetulan SPT PPh Badan tahun 2011 tersebut? Jika mungkin, adakah sanksi perpajakan jika PTLP melakukan pembetulan SPT PPh Badan tahun 2011? </vt:lpstr>
      <vt:lpstr>Bagaimanakah pengenaan sanksi perpajakan atas SKPKB yang diterbitkan oleh KPP Pemeriksa Pajak? </vt:lpstr>
      <vt:lpstr>Bagaimanakah pengenaan sanksi perpajakan atas SKPKB yang diterbitkan oleh KPP Pemeriksa Pajak? </vt:lpstr>
      <vt:lpstr>Bagaimanakah pengenaan sanksi perpajakan atas SKPKB yang diterbitkan oleh KPP Pemeriksa Pajak?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Rahmat Restuadi</dc:creator>
  <cp:lastModifiedBy>Rahmat Restuadi</cp:lastModifiedBy>
  <cp:revision>76</cp:revision>
  <dcterms:created xsi:type="dcterms:W3CDTF">2018-02-13T16:25:43Z</dcterms:created>
  <dcterms:modified xsi:type="dcterms:W3CDTF">2018-02-28T12:57:18Z</dcterms:modified>
</cp:coreProperties>
</file>