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1" r:id="rId4"/>
    <p:sldId id="272" r:id="rId5"/>
    <p:sldId id="285" r:id="rId6"/>
    <p:sldId id="288" r:id="rId7"/>
    <p:sldId id="286" r:id="rId8"/>
    <p:sldId id="287" r:id="rId9"/>
    <p:sldId id="276" r:id="rId10"/>
    <p:sldId id="277" r:id="rId11"/>
    <p:sldId id="289" r:id="rId12"/>
    <p:sldId id="290" r:id="rId13"/>
    <p:sldId id="291" r:id="rId14"/>
    <p:sldId id="292" r:id="rId15"/>
    <p:sldId id="293" r:id="rId16"/>
    <p:sldId id="294" r:id="rId17"/>
    <p:sldId id="295" r:id="rId18"/>
    <p:sldId id="296" r:id="rId19"/>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4" d="100"/>
          <a:sy n="74" d="100"/>
        </p:scale>
        <p:origin x="-108" y="-7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7C820B22-AB3B-4FE5-AF50-9BFE174637AB}" type="datetimeFigureOut">
              <a:rPr lang="id-ID" smtClean="0"/>
              <a:t>21/03/2018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BBAEDF5-67E6-45B4-8C8F-FC8C442F2585}" type="slidenum">
              <a:rPr lang="id-ID" smtClean="0"/>
              <a:t>‹#›</a:t>
            </a:fld>
            <a:endParaRPr lang="id-ID"/>
          </a:p>
        </p:txBody>
      </p:sp>
    </p:spTree>
    <p:extLst>
      <p:ext uri="{BB962C8B-B14F-4D97-AF65-F5344CB8AC3E}">
        <p14:creationId xmlns:p14="http://schemas.microsoft.com/office/powerpoint/2010/main" val="1420029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7C820B22-AB3B-4FE5-AF50-9BFE174637AB}" type="datetimeFigureOut">
              <a:rPr lang="id-ID" smtClean="0"/>
              <a:t>21/03/2018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BBAEDF5-67E6-45B4-8C8F-FC8C442F2585}" type="slidenum">
              <a:rPr lang="id-ID" smtClean="0"/>
              <a:t>‹#›</a:t>
            </a:fld>
            <a:endParaRPr lang="id-ID"/>
          </a:p>
        </p:txBody>
      </p:sp>
    </p:spTree>
    <p:extLst>
      <p:ext uri="{BB962C8B-B14F-4D97-AF65-F5344CB8AC3E}">
        <p14:creationId xmlns:p14="http://schemas.microsoft.com/office/powerpoint/2010/main" val="4084800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820B22-AB3B-4FE5-AF50-9BFE174637AB}" type="datetimeFigureOut">
              <a:rPr lang="id-ID" smtClean="0"/>
              <a:t>21/03/2018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BBAEDF5-67E6-45B4-8C8F-FC8C442F2585}" type="slidenum">
              <a:rPr lang="id-ID" smtClean="0"/>
              <a:t>‹#›</a:t>
            </a:fld>
            <a:endParaRPr lang="id-ID"/>
          </a:p>
        </p:txBody>
      </p:sp>
    </p:spTree>
    <p:extLst>
      <p:ext uri="{BB962C8B-B14F-4D97-AF65-F5344CB8AC3E}">
        <p14:creationId xmlns:p14="http://schemas.microsoft.com/office/powerpoint/2010/main" val="1409681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7C820B22-AB3B-4FE5-AF50-9BFE174637AB}" type="datetimeFigureOut">
              <a:rPr lang="id-ID" smtClean="0"/>
              <a:t>21/03/2018</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BBAEDF5-67E6-45B4-8C8F-FC8C442F2585}" type="slidenum">
              <a:rPr lang="id-ID" smtClean="0"/>
              <a:t>‹#›</a:t>
            </a:fld>
            <a:endParaRPr lang="id-ID"/>
          </a:p>
        </p:txBody>
      </p:sp>
    </p:spTree>
    <p:extLst>
      <p:ext uri="{BB962C8B-B14F-4D97-AF65-F5344CB8AC3E}">
        <p14:creationId xmlns:p14="http://schemas.microsoft.com/office/powerpoint/2010/main" val="1189671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7C820B22-AB3B-4FE5-AF50-9BFE174637AB}" type="datetimeFigureOut">
              <a:rPr lang="id-ID" smtClean="0"/>
              <a:t>21/03/2018</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7BBAEDF5-67E6-45B4-8C8F-FC8C442F2585}" type="slidenum">
              <a:rPr lang="id-ID" smtClean="0"/>
              <a:t>‹#›</a:t>
            </a:fld>
            <a:endParaRPr lang="id-ID"/>
          </a:p>
        </p:txBody>
      </p:sp>
    </p:spTree>
    <p:extLst>
      <p:ext uri="{BB962C8B-B14F-4D97-AF65-F5344CB8AC3E}">
        <p14:creationId xmlns:p14="http://schemas.microsoft.com/office/powerpoint/2010/main" val="4109239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7C820B22-AB3B-4FE5-AF50-9BFE174637AB}" type="datetimeFigureOut">
              <a:rPr lang="id-ID" smtClean="0"/>
              <a:t>21/03/2018</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7BBAEDF5-67E6-45B4-8C8F-FC8C442F2585}" type="slidenum">
              <a:rPr lang="id-ID" smtClean="0"/>
              <a:t>‹#›</a:t>
            </a:fld>
            <a:endParaRPr lang="id-ID"/>
          </a:p>
        </p:txBody>
      </p:sp>
    </p:spTree>
    <p:extLst>
      <p:ext uri="{BB962C8B-B14F-4D97-AF65-F5344CB8AC3E}">
        <p14:creationId xmlns:p14="http://schemas.microsoft.com/office/powerpoint/2010/main" val="3173029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20B22-AB3B-4FE5-AF50-9BFE174637AB}" type="datetimeFigureOut">
              <a:rPr lang="id-ID" smtClean="0"/>
              <a:t>21/03/2018</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7BBAEDF5-67E6-45B4-8C8F-FC8C442F2585}" type="slidenum">
              <a:rPr lang="id-ID" smtClean="0"/>
              <a:t>‹#›</a:t>
            </a:fld>
            <a:endParaRPr lang="id-ID"/>
          </a:p>
        </p:txBody>
      </p:sp>
    </p:spTree>
    <p:extLst>
      <p:ext uri="{BB962C8B-B14F-4D97-AF65-F5344CB8AC3E}">
        <p14:creationId xmlns:p14="http://schemas.microsoft.com/office/powerpoint/2010/main" val="3453050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820B22-AB3B-4FE5-AF50-9BFE174637AB}" type="datetimeFigureOut">
              <a:rPr lang="id-ID" smtClean="0"/>
              <a:t>21/03/2018</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BBAEDF5-67E6-45B4-8C8F-FC8C442F2585}" type="slidenum">
              <a:rPr lang="id-ID" smtClean="0"/>
              <a:t>‹#›</a:t>
            </a:fld>
            <a:endParaRPr lang="id-ID"/>
          </a:p>
        </p:txBody>
      </p:sp>
    </p:spTree>
    <p:extLst>
      <p:ext uri="{BB962C8B-B14F-4D97-AF65-F5344CB8AC3E}">
        <p14:creationId xmlns:p14="http://schemas.microsoft.com/office/powerpoint/2010/main" val="3474744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820B22-AB3B-4FE5-AF50-9BFE174637AB}" type="datetimeFigureOut">
              <a:rPr lang="id-ID" smtClean="0"/>
              <a:t>21/03/2018</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BBAEDF5-67E6-45B4-8C8F-FC8C442F2585}" type="slidenum">
              <a:rPr lang="id-ID" smtClean="0"/>
              <a:t>‹#›</a:t>
            </a:fld>
            <a:endParaRPr lang="id-ID"/>
          </a:p>
        </p:txBody>
      </p:sp>
    </p:spTree>
    <p:extLst>
      <p:ext uri="{BB962C8B-B14F-4D97-AF65-F5344CB8AC3E}">
        <p14:creationId xmlns:p14="http://schemas.microsoft.com/office/powerpoint/2010/main" val="21318580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7C820B22-AB3B-4FE5-AF50-9BFE174637AB}" type="datetimeFigureOut">
              <a:rPr lang="id-ID" smtClean="0"/>
              <a:t>21/03/2018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BBAEDF5-67E6-45B4-8C8F-FC8C442F2585}" type="slidenum">
              <a:rPr lang="id-ID" smtClean="0"/>
              <a:t>‹#›</a:t>
            </a:fld>
            <a:endParaRPr lang="id-ID"/>
          </a:p>
        </p:txBody>
      </p:sp>
    </p:spTree>
    <p:extLst>
      <p:ext uri="{BB962C8B-B14F-4D97-AF65-F5344CB8AC3E}">
        <p14:creationId xmlns:p14="http://schemas.microsoft.com/office/powerpoint/2010/main" val="389384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7C820B22-AB3B-4FE5-AF50-9BFE174637AB}" type="datetimeFigureOut">
              <a:rPr lang="id-ID" smtClean="0"/>
              <a:t>21/03/2018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BBAEDF5-67E6-45B4-8C8F-FC8C442F2585}" type="slidenum">
              <a:rPr lang="id-ID" smtClean="0"/>
              <a:t>‹#›</a:t>
            </a:fld>
            <a:endParaRPr lang="id-ID"/>
          </a:p>
        </p:txBody>
      </p:sp>
    </p:spTree>
    <p:extLst>
      <p:ext uri="{BB962C8B-B14F-4D97-AF65-F5344CB8AC3E}">
        <p14:creationId xmlns:p14="http://schemas.microsoft.com/office/powerpoint/2010/main" val="765306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820B22-AB3B-4FE5-AF50-9BFE174637AB}" type="datetimeFigureOut">
              <a:rPr lang="id-ID" smtClean="0"/>
              <a:t>21/03/2018</a:t>
            </a:fld>
            <a:endParaRPr lang="id-ID"/>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BAEDF5-67E6-45B4-8C8F-FC8C442F2585}" type="slidenum">
              <a:rPr lang="id-ID" smtClean="0"/>
              <a:t>‹#›</a:t>
            </a:fld>
            <a:endParaRPr lang="id-ID"/>
          </a:p>
        </p:txBody>
      </p:sp>
    </p:spTree>
    <p:extLst>
      <p:ext uri="{BB962C8B-B14F-4D97-AF65-F5344CB8AC3E}">
        <p14:creationId xmlns:p14="http://schemas.microsoft.com/office/powerpoint/2010/main" val="20430493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denda 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124200"/>
            <a:ext cx="6381750" cy="3190876"/>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609600" y="304801"/>
            <a:ext cx="7772400" cy="1470025"/>
          </a:xfrm>
        </p:spPr>
        <p:txBody>
          <a:bodyPr/>
          <a:lstStyle/>
          <a:p>
            <a:pPr algn="l"/>
            <a:r>
              <a:rPr lang="id-ID" dirty="0" smtClean="0"/>
              <a:t>TAXATION 2</a:t>
            </a:r>
            <a:br>
              <a:rPr lang="id-ID" dirty="0" smtClean="0"/>
            </a:br>
            <a:r>
              <a:rPr lang="id-ID" sz="3200" dirty="0" smtClean="0"/>
              <a:t>Lecturer: Benny Januar Tannawi</a:t>
            </a:r>
            <a:endParaRPr lang="id-ID" dirty="0"/>
          </a:p>
        </p:txBody>
      </p:sp>
      <p:sp>
        <p:nvSpPr>
          <p:cNvPr id="3" name="Subtitle 2"/>
          <p:cNvSpPr>
            <a:spLocks noGrp="1"/>
          </p:cNvSpPr>
          <p:nvPr>
            <p:ph type="subTitle" idx="1"/>
          </p:nvPr>
        </p:nvSpPr>
        <p:spPr>
          <a:xfrm>
            <a:off x="1371600" y="1981200"/>
            <a:ext cx="6400800" cy="1752600"/>
          </a:xfrm>
        </p:spPr>
        <p:txBody>
          <a:bodyPr/>
          <a:lstStyle/>
          <a:p>
            <a:r>
              <a:rPr lang="id-ID" dirty="0" smtClean="0">
                <a:solidFill>
                  <a:schemeClr val="accent6">
                    <a:lumMod val="75000"/>
                  </a:schemeClr>
                </a:solidFill>
              </a:rPr>
              <a:t>Week </a:t>
            </a:r>
            <a:r>
              <a:rPr lang="id-ID" dirty="0" smtClean="0">
                <a:solidFill>
                  <a:schemeClr val="accent6">
                    <a:lumMod val="75000"/>
                  </a:schemeClr>
                </a:solidFill>
              </a:rPr>
              <a:t>#7</a:t>
            </a:r>
            <a:endParaRPr lang="id-ID" dirty="0" smtClean="0">
              <a:solidFill>
                <a:schemeClr val="accent6">
                  <a:lumMod val="75000"/>
                </a:schemeClr>
              </a:solidFill>
            </a:endParaRPr>
          </a:p>
          <a:p>
            <a:r>
              <a:rPr lang="id-ID" dirty="0" smtClean="0">
                <a:solidFill>
                  <a:schemeClr val="accent6">
                    <a:lumMod val="75000"/>
                  </a:schemeClr>
                </a:solidFill>
              </a:rPr>
              <a:t>Case </a:t>
            </a:r>
            <a:r>
              <a:rPr lang="id-ID" dirty="0" smtClean="0">
                <a:solidFill>
                  <a:schemeClr val="accent6">
                    <a:lumMod val="75000"/>
                  </a:schemeClr>
                </a:solidFill>
              </a:rPr>
              <a:t>2: </a:t>
            </a:r>
            <a:r>
              <a:rPr lang="id-ID" dirty="0" smtClean="0">
                <a:solidFill>
                  <a:schemeClr val="accent6">
                    <a:lumMod val="75000"/>
                  </a:schemeClr>
                </a:solidFill>
              </a:rPr>
              <a:t>KUP Application – </a:t>
            </a:r>
            <a:r>
              <a:rPr lang="id-ID" dirty="0" smtClean="0">
                <a:solidFill>
                  <a:schemeClr val="accent6">
                    <a:lumMod val="75000"/>
                  </a:schemeClr>
                </a:solidFill>
              </a:rPr>
              <a:t>2</a:t>
            </a:r>
            <a:endParaRPr lang="id-ID" dirty="0">
              <a:solidFill>
                <a:schemeClr val="accent6">
                  <a:lumMod val="75000"/>
                </a:schemeClr>
              </a:solidFill>
            </a:endParaRPr>
          </a:p>
        </p:txBody>
      </p:sp>
      <p:sp>
        <p:nvSpPr>
          <p:cNvPr id="4" name="Title 1"/>
          <p:cNvSpPr txBox="1">
            <a:spLocks/>
          </p:cNvSpPr>
          <p:nvPr/>
        </p:nvSpPr>
        <p:spPr>
          <a:xfrm>
            <a:off x="685800" y="3962400"/>
            <a:ext cx="7772400" cy="2514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id-ID" sz="3200" dirty="0" smtClean="0"/>
              <a:t>Kelompok 4</a:t>
            </a:r>
          </a:p>
          <a:p>
            <a:pPr algn="r"/>
            <a:r>
              <a:rPr lang="id-ID" sz="2000" dirty="0" smtClean="0"/>
              <a:t>Aldo </a:t>
            </a:r>
            <a:r>
              <a:rPr lang="en-US" sz="2000" dirty="0" smtClean="0"/>
              <a:t>P. </a:t>
            </a:r>
            <a:r>
              <a:rPr lang="en-US" sz="2000" smtClean="0"/>
              <a:t>A. </a:t>
            </a:r>
            <a:r>
              <a:rPr lang="id-ID" sz="2000" smtClean="0"/>
              <a:t>Silitonga </a:t>
            </a:r>
            <a:r>
              <a:rPr lang="id-ID" sz="2000" dirty="0" smtClean="0"/>
              <a:t>(1606910866)</a:t>
            </a:r>
          </a:p>
          <a:p>
            <a:pPr algn="r"/>
            <a:r>
              <a:rPr lang="id-ID" sz="2000" dirty="0" smtClean="0"/>
              <a:t>Jordan Siahaan (1706105334)</a:t>
            </a:r>
          </a:p>
          <a:p>
            <a:pPr algn="r"/>
            <a:r>
              <a:rPr lang="id-ID" sz="2000" dirty="0" smtClean="0"/>
              <a:t>Mayo Anggoro Slawat (1706105416)</a:t>
            </a:r>
          </a:p>
          <a:p>
            <a:pPr algn="r"/>
            <a:r>
              <a:rPr lang="id-ID" sz="2000" dirty="0" smtClean="0"/>
              <a:t>Muchamad Aditya K. (1706105435)</a:t>
            </a:r>
          </a:p>
          <a:p>
            <a:pPr algn="r"/>
            <a:r>
              <a:rPr lang="id-ID" sz="2000" dirty="0" smtClean="0"/>
              <a:t>Rahmat Restuadi (1706105510)</a:t>
            </a:r>
          </a:p>
        </p:txBody>
      </p:sp>
    </p:spTree>
    <p:extLst>
      <p:ext uri="{BB962C8B-B14F-4D97-AF65-F5344CB8AC3E}">
        <p14:creationId xmlns:p14="http://schemas.microsoft.com/office/powerpoint/2010/main" val="33802251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Case </a:t>
            </a:r>
            <a:r>
              <a:rPr lang="id-ID" b="1" dirty="0" smtClean="0"/>
              <a:t>2</a:t>
            </a:r>
            <a:r>
              <a:rPr lang="en-US" b="1" dirty="0" smtClean="0"/>
              <a:t>: </a:t>
            </a:r>
            <a:r>
              <a:rPr lang="en-US" b="1" dirty="0"/>
              <a:t>KUP Application – </a:t>
            </a:r>
            <a:r>
              <a:rPr lang="id-ID" b="1" dirty="0" smtClean="0"/>
              <a:t>2</a:t>
            </a:r>
            <a:endParaRPr lang="en-US" b="1" dirty="0"/>
          </a:p>
        </p:txBody>
      </p:sp>
      <p:sp>
        <p:nvSpPr>
          <p:cNvPr id="3" name="Content Placeholder 2"/>
          <p:cNvSpPr>
            <a:spLocks noGrp="1"/>
          </p:cNvSpPr>
          <p:nvPr>
            <p:ph idx="1"/>
          </p:nvPr>
        </p:nvSpPr>
        <p:spPr>
          <a:xfrm>
            <a:off x="304800" y="1828800"/>
            <a:ext cx="8534400" cy="4724400"/>
          </a:xfrm>
        </p:spPr>
        <p:txBody>
          <a:bodyPr>
            <a:normAutofit lnSpcReduction="10000"/>
          </a:bodyPr>
          <a:lstStyle/>
          <a:p>
            <a:pPr marL="514350" indent="-514350">
              <a:buFont typeface="+mj-lt"/>
              <a:buAutoNum type="alphaLcPeriod"/>
            </a:pPr>
            <a:r>
              <a:rPr lang="en-US" dirty="0">
                <a:solidFill>
                  <a:schemeClr val="tx1">
                    <a:lumMod val="65000"/>
                    <a:lumOff val="35000"/>
                  </a:schemeClr>
                </a:solidFill>
              </a:rPr>
              <a:t>Tax Collection using Distress Warrant and Confiscation, Secrecy, Taxation Data, Criminal Offence, and Tax </a:t>
            </a:r>
            <a:r>
              <a:rPr lang="en-US" dirty="0" smtClean="0">
                <a:solidFill>
                  <a:schemeClr val="tx1">
                    <a:lumMod val="65000"/>
                    <a:lumOff val="35000"/>
                  </a:schemeClr>
                </a:solidFill>
              </a:rPr>
              <a:t>Investigation</a:t>
            </a:r>
            <a:endParaRPr lang="id-ID" dirty="0" smtClean="0">
              <a:solidFill>
                <a:schemeClr val="tx1">
                  <a:lumMod val="65000"/>
                  <a:lumOff val="35000"/>
                </a:schemeClr>
              </a:solidFill>
            </a:endParaRPr>
          </a:p>
          <a:p>
            <a:pPr marL="514350" indent="-514350">
              <a:buFont typeface="+mj-lt"/>
              <a:buAutoNum type="alphaLcPeriod"/>
            </a:pPr>
            <a:r>
              <a:rPr lang="en-US" dirty="0">
                <a:solidFill>
                  <a:schemeClr val="tx1">
                    <a:lumMod val="65000"/>
                    <a:lumOff val="35000"/>
                  </a:schemeClr>
                </a:solidFill>
              </a:rPr>
              <a:t>Tax Objection, Tax Appeal, Tax Lawsuit, and Judicial </a:t>
            </a:r>
            <a:r>
              <a:rPr lang="en-US" dirty="0" smtClean="0">
                <a:solidFill>
                  <a:schemeClr val="tx1">
                    <a:lumMod val="65000"/>
                    <a:lumOff val="35000"/>
                  </a:schemeClr>
                </a:solidFill>
              </a:rPr>
              <a:t>Review</a:t>
            </a:r>
            <a:endParaRPr lang="id-ID" dirty="0" smtClean="0"/>
          </a:p>
          <a:p>
            <a:pPr marL="0" indent="0" algn="r">
              <a:buNone/>
            </a:pPr>
            <a:r>
              <a:rPr lang="id-ID" sz="2800" dirty="0" smtClean="0">
                <a:solidFill>
                  <a:schemeClr val="tx1">
                    <a:lumMod val="65000"/>
                    <a:lumOff val="35000"/>
                  </a:schemeClr>
                </a:solidFill>
              </a:rPr>
              <a:t>References</a:t>
            </a:r>
            <a:r>
              <a:rPr lang="id-ID" sz="2800" dirty="0" smtClean="0">
                <a:solidFill>
                  <a:schemeClr val="tx1">
                    <a:lumMod val="65000"/>
                    <a:lumOff val="35000"/>
                  </a:schemeClr>
                </a:solidFill>
              </a:rPr>
              <a:t>: UU KUP</a:t>
            </a:r>
          </a:p>
          <a:p>
            <a:pPr marL="0" indent="0" algn="r">
              <a:buNone/>
            </a:pPr>
            <a:r>
              <a:rPr lang="id-ID" sz="1700" dirty="0" smtClean="0">
                <a:solidFill>
                  <a:schemeClr val="tx1">
                    <a:lumMod val="65000"/>
                    <a:lumOff val="35000"/>
                  </a:schemeClr>
                </a:solidFill>
              </a:rPr>
              <a:t>Susunan Dalam Satu Naskah dari UU RI No 6 Th 1983 tentang Ketentuan Umum dan Tata Cara Perpajakan Sebagaimana Telah Beberapa Kali Diubah Terakhir dengan UU RI No 16 Th </a:t>
            </a:r>
            <a:r>
              <a:rPr lang="id-ID" sz="1700" dirty="0" smtClean="0">
                <a:solidFill>
                  <a:schemeClr val="tx1">
                    <a:lumMod val="65000"/>
                    <a:lumOff val="35000"/>
                  </a:schemeClr>
                </a:solidFill>
              </a:rPr>
              <a:t>2009</a:t>
            </a:r>
          </a:p>
          <a:p>
            <a:pPr marL="0" indent="0" algn="r">
              <a:buNone/>
            </a:pPr>
            <a:r>
              <a:rPr lang="id-ID" sz="1700" strike="sngStrike" dirty="0" smtClean="0">
                <a:solidFill>
                  <a:schemeClr val="tx1">
                    <a:lumMod val="65000"/>
                    <a:lumOff val="35000"/>
                  </a:schemeClr>
                </a:solidFill>
              </a:rPr>
              <a:t>Peraturan Direktur Jenderal Pajak Nomor PER </a:t>
            </a:r>
            <a:r>
              <a:rPr lang="id-ID" sz="1700" strike="sngStrike" dirty="0">
                <a:solidFill>
                  <a:schemeClr val="tx1">
                    <a:lumMod val="65000"/>
                    <a:lumOff val="35000"/>
                  </a:schemeClr>
                </a:solidFill>
              </a:rPr>
              <a:t>- 19/PJ/2008 </a:t>
            </a:r>
            <a:br>
              <a:rPr lang="id-ID" sz="1700" strike="sngStrike" dirty="0">
                <a:solidFill>
                  <a:schemeClr val="tx1">
                    <a:lumMod val="65000"/>
                    <a:lumOff val="35000"/>
                  </a:schemeClr>
                </a:solidFill>
              </a:rPr>
            </a:br>
            <a:r>
              <a:rPr lang="id-ID" sz="1700" strike="sngStrike" dirty="0" smtClean="0">
                <a:solidFill>
                  <a:schemeClr val="tx1">
                    <a:lumMod val="65000"/>
                    <a:lumOff val="35000"/>
                  </a:schemeClr>
                </a:solidFill>
              </a:rPr>
              <a:t>tentang Petunjuk Pelaksanaan Pemeriksaan Lapangan</a:t>
            </a:r>
            <a:endParaRPr lang="id-ID" sz="1700" strike="sngStrike" dirty="0" smtClean="0">
              <a:solidFill>
                <a:schemeClr val="tx1">
                  <a:lumMod val="65000"/>
                  <a:lumOff val="35000"/>
                </a:schemeClr>
              </a:solidFill>
            </a:endParaRPr>
          </a:p>
          <a:p>
            <a:pPr marL="0" indent="0" algn="r">
              <a:buNone/>
            </a:pPr>
            <a:r>
              <a:rPr lang="id-ID" sz="1700" dirty="0" smtClean="0">
                <a:solidFill>
                  <a:schemeClr val="tx1">
                    <a:lumMod val="65000"/>
                    <a:lumOff val="35000"/>
                  </a:schemeClr>
                </a:solidFill>
              </a:rPr>
              <a:t>Peraturan Menteri Keuangan RI </a:t>
            </a:r>
            <a:r>
              <a:rPr lang="id-ID" sz="1700" dirty="0">
                <a:solidFill>
                  <a:schemeClr val="tx1">
                    <a:lumMod val="65000"/>
                    <a:lumOff val="35000"/>
                  </a:schemeClr>
                </a:solidFill>
              </a:rPr>
              <a:t>No 184/PMK.03/2015  </a:t>
            </a:r>
            <a:r>
              <a:rPr lang="id-ID" sz="1700" dirty="0" smtClean="0">
                <a:solidFill>
                  <a:schemeClr val="tx1">
                    <a:lumMod val="65000"/>
                    <a:lumOff val="35000"/>
                  </a:schemeClr>
                </a:solidFill>
              </a:rPr>
              <a:t>tentang Perubahan Atas Peraturan Menteri Keuangan Nomor 17/PMK.03/2013 tentang Tata Cara Pemeriksaan </a:t>
            </a:r>
          </a:p>
          <a:p>
            <a:pPr marL="0" indent="0" algn="r">
              <a:buNone/>
            </a:pPr>
            <a:r>
              <a:rPr lang="id-ID" sz="1700" dirty="0" smtClean="0">
                <a:solidFill>
                  <a:schemeClr val="tx1">
                    <a:lumMod val="65000"/>
                    <a:lumOff val="35000"/>
                  </a:schemeClr>
                </a:solidFill>
              </a:rPr>
              <a:t>a</a:t>
            </a:r>
            <a:r>
              <a:rPr lang="id-ID" sz="1700" dirty="0" smtClean="0">
                <a:solidFill>
                  <a:schemeClr val="tx1">
                    <a:lumMod val="65000"/>
                    <a:lumOff val="35000"/>
                  </a:schemeClr>
                </a:solidFill>
              </a:rPr>
              <a:t>nd Other Sources</a:t>
            </a:r>
            <a:endParaRPr lang="id-ID" sz="1700" dirty="0">
              <a:solidFill>
                <a:schemeClr val="tx1">
                  <a:lumMod val="65000"/>
                  <a:lumOff val="35000"/>
                </a:schemeClr>
              </a:solidFill>
            </a:endParaRPr>
          </a:p>
        </p:txBody>
      </p:sp>
    </p:spTree>
    <p:extLst>
      <p:ext uri="{BB962C8B-B14F-4D97-AF65-F5344CB8AC3E}">
        <p14:creationId xmlns:p14="http://schemas.microsoft.com/office/powerpoint/2010/main" val="24871572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pPr algn="r"/>
            <a:r>
              <a:rPr lang="en-US" dirty="0"/>
              <a:t>PROFIL PERUSAHAAN</a:t>
            </a:r>
            <a:endParaRPr lang="id-ID" dirty="0"/>
          </a:p>
        </p:txBody>
      </p:sp>
      <p:sp>
        <p:nvSpPr>
          <p:cNvPr id="3" name="Content Placeholder 2"/>
          <p:cNvSpPr>
            <a:spLocks noGrp="1"/>
          </p:cNvSpPr>
          <p:nvPr>
            <p:ph idx="1"/>
          </p:nvPr>
        </p:nvSpPr>
        <p:spPr>
          <a:xfrm>
            <a:off x="457200" y="1295400"/>
            <a:ext cx="8229600" cy="4525963"/>
          </a:xfrm>
        </p:spPr>
        <p:txBody>
          <a:bodyPr>
            <a:noAutofit/>
          </a:bodyPr>
          <a:lstStyle/>
          <a:p>
            <a:pPr marL="0" indent="0" algn="just">
              <a:buNone/>
            </a:pPr>
            <a:r>
              <a:rPr lang="id-ID" sz="2000" b="1" dirty="0"/>
              <a:t>PT Kreatif Advertising (KA) </a:t>
            </a:r>
            <a:r>
              <a:rPr lang="id-ID" sz="2000" dirty="0"/>
              <a:t>adalah perusahaan </a:t>
            </a:r>
            <a:r>
              <a:rPr lang="id-ID" sz="2000" i="1" dirty="0"/>
              <a:t>advertising</a:t>
            </a:r>
            <a:r>
              <a:rPr lang="id-ID" sz="2000" dirty="0"/>
              <a:t> (</a:t>
            </a:r>
            <a:r>
              <a:rPr lang="id-ID" sz="2000" dirty="0" smtClean="0"/>
              <a:t>periklanan)</a:t>
            </a:r>
          </a:p>
          <a:p>
            <a:pPr marL="0" indent="0" algn="r">
              <a:buNone/>
            </a:pPr>
            <a:r>
              <a:rPr lang="id-ID" sz="2000" dirty="0" smtClean="0"/>
              <a:t>didirikan </a:t>
            </a:r>
            <a:r>
              <a:rPr lang="id-ID" sz="2000" dirty="0"/>
              <a:t>pada tanggal 9 Januari </a:t>
            </a:r>
            <a:r>
              <a:rPr lang="id-ID" sz="2000" dirty="0" smtClean="0"/>
              <a:t>2000</a:t>
            </a:r>
          </a:p>
          <a:p>
            <a:pPr marL="0" indent="0" algn="just">
              <a:buNone/>
            </a:pPr>
            <a:r>
              <a:rPr lang="id-ID" sz="2000" dirty="0"/>
              <a:t>Akta Pendirian </a:t>
            </a:r>
            <a:r>
              <a:rPr lang="id-ID" sz="2000" dirty="0" smtClean="0"/>
              <a:t>disetujui Menteri </a:t>
            </a:r>
            <a:r>
              <a:rPr lang="id-ID" sz="2000" dirty="0"/>
              <a:t>Kehakiman </a:t>
            </a:r>
            <a:r>
              <a:rPr lang="id-ID" sz="2000" dirty="0" smtClean="0"/>
              <a:t>RI tanggal </a:t>
            </a:r>
            <a:r>
              <a:rPr lang="id-ID" sz="2000" dirty="0"/>
              <a:t>24 Januari </a:t>
            </a:r>
            <a:r>
              <a:rPr lang="id-ID" sz="2000" dirty="0" smtClean="0"/>
              <a:t>2000 dan</a:t>
            </a:r>
          </a:p>
          <a:p>
            <a:pPr marL="0" indent="0" algn="r">
              <a:buNone/>
            </a:pPr>
            <a:r>
              <a:rPr lang="id-ID" sz="2000" dirty="0" smtClean="0"/>
              <a:t>dimuat dalam </a:t>
            </a:r>
            <a:r>
              <a:rPr lang="id-ID" sz="2000" dirty="0"/>
              <a:t>Berita Negara Republik Indonesia tanggal 30 Januari </a:t>
            </a:r>
            <a:r>
              <a:rPr lang="id-ID" sz="2000" dirty="0" smtClean="0"/>
              <a:t>2000 </a:t>
            </a:r>
            <a:endParaRPr lang="id-ID" sz="2000" dirty="0"/>
          </a:p>
          <a:p>
            <a:pPr marL="0" indent="0" algn="just">
              <a:buNone/>
            </a:pPr>
            <a:endParaRPr lang="id-ID" sz="2000" dirty="0"/>
          </a:p>
          <a:p>
            <a:pPr marL="0" indent="0" algn="just">
              <a:buNone/>
            </a:pPr>
            <a:r>
              <a:rPr lang="id-ID" sz="2000" dirty="0" smtClean="0"/>
              <a:t>NPWP </a:t>
            </a:r>
            <a:r>
              <a:rPr lang="id-ID" sz="2000" dirty="0"/>
              <a:t>dan NPPKP PT KA adalah 02.321.072.8.376.000.  </a:t>
            </a:r>
          </a:p>
        </p:txBody>
      </p:sp>
      <p:pic>
        <p:nvPicPr>
          <p:cNvPr id="1026" name="Picture 2" descr="https://d3sux4fmh2nu8u.cloudfront.net/Pictures/780xany/0/8/7/1818087_Assael-Office-Sketch-20041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3535" y="3733800"/>
            <a:ext cx="5667865" cy="2819400"/>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64553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Autofit/>
          </a:bodyPr>
          <a:lstStyle/>
          <a:p>
            <a:r>
              <a:rPr lang="id-ID" sz="3200" dirty="0" smtClean="0"/>
              <a:t>PROSES PEMERIKSAAN </a:t>
            </a:r>
            <a:br>
              <a:rPr lang="id-ID" sz="3200" dirty="0" smtClean="0"/>
            </a:br>
            <a:r>
              <a:rPr lang="id-ID" sz="3200" dirty="0" smtClean="0"/>
              <a:t>PPh BADAN TAHUN 2010</a:t>
            </a:r>
            <a:endParaRPr lang="id-ID" sz="3200" dirty="0"/>
          </a:p>
        </p:txBody>
      </p:sp>
      <p:sp>
        <p:nvSpPr>
          <p:cNvPr id="3" name="Content Placeholder 2"/>
          <p:cNvSpPr>
            <a:spLocks noGrp="1"/>
          </p:cNvSpPr>
          <p:nvPr>
            <p:ph idx="1"/>
          </p:nvPr>
        </p:nvSpPr>
        <p:spPr>
          <a:xfrm>
            <a:off x="228600" y="1447800"/>
            <a:ext cx="8763000" cy="5105400"/>
          </a:xfrm>
        </p:spPr>
        <p:txBody>
          <a:bodyPr>
            <a:noAutofit/>
          </a:bodyPr>
          <a:lstStyle/>
          <a:p>
            <a:r>
              <a:rPr lang="id-ID" sz="2000" dirty="0"/>
              <a:t>20 Juli 2011</a:t>
            </a:r>
            <a:r>
              <a:rPr lang="id-ID" sz="2000" dirty="0"/>
              <a:t/>
            </a:r>
            <a:br>
              <a:rPr lang="id-ID" sz="2000" dirty="0"/>
            </a:br>
            <a:r>
              <a:rPr lang="fi-FI" sz="2000" dirty="0"/>
              <a:t>Kantor Pajak melakukan pemeriksaan lapangan </a:t>
            </a:r>
            <a:r>
              <a:rPr lang="id-ID" sz="2000" dirty="0"/>
              <a:t> </a:t>
            </a:r>
            <a:r>
              <a:rPr lang="id-ID" sz="2000" dirty="0" smtClean="0"/>
              <a:t>(berdasarkan </a:t>
            </a:r>
            <a:r>
              <a:rPr lang="id-ID" sz="2000" dirty="0"/>
              <a:t>Surat Perintah Pemeriksaan Pajak Nomor </a:t>
            </a:r>
            <a:r>
              <a:rPr lang="id-ID" sz="2000" dirty="0" smtClean="0"/>
              <a:t>PRIN-0246/WPJ.04/RP.03/2011)</a:t>
            </a:r>
            <a:r>
              <a:rPr lang="id-ID" sz="2000" dirty="0"/>
              <a:t/>
            </a:r>
            <a:br>
              <a:rPr lang="id-ID" sz="2000" dirty="0"/>
            </a:br>
            <a:r>
              <a:rPr lang="id-ID" sz="2000" dirty="0" smtClean="0">
                <a:sym typeface="Wingdings" panose="05000000000000000000" pitchFamily="2" charset="2"/>
              </a:rPr>
              <a:t> </a:t>
            </a:r>
            <a:r>
              <a:rPr lang="id-ID" sz="2000" dirty="0" smtClean="0"/>
              <a:t>kurang </a:t>
            </a:r>
            <a:r>
              <a:rPr lang="id-ID" sz="2000" dirty="0"/>
              <a:t>lebih 6 </a:t>
            </a:r>
            <a:r>
              <a:rPr lang="id-ID" sz="2000" dirty="0" smtClean="0"/>
              <a:t>bulan</a:t>
            </a:r>
          </a:p>
          <a:p>
            <a:endParaRPr lang="id-ID" sz="2000" dirty="0"/>
          </a:p>
          <a:p>
            <a:r>
              <a:rPr lang="id-ID" sz="2000" dirty="0"/>
              <a:t>15 Januari 2012 </a:t>
            </a:r>
            <a:r>
              <a:rPr lang="id-ID" sz="2000" dirty="0"/>
              <a:t/>
            </a:r>
            <a:br>
              <a:rPr lang="id-ID" sz="2000" dirty="0"/>
            </a:br>
            <a:r>
              <a:rPr lang="id-ID" sz="2000" dirty="0" smtClean="0"/>
              <a:t>Disampaikan SPHP (Surat </a:t>
            </a:r>
            <a:r>
              <a:rPr lang="id-ID" sz="2000" dirty="0"/>
              <a:t>Pemberitahuan Hasil </a:t>
            </a:r>
            <a:r>
              <a:rPr lang="id-ID" sz="2000" dirty="0" smtClean="0"/>
              <a:t>Pemeriksaan)</a:t>
            </a:r>
          </a:p>
          <a:p>
            <a:endParaRPr lang="id-ID" sz="2000" dirty="0"/>
          </a:p>
          <a:p>
            <a:r>
              <a:rPr lang="id-ID" sz="2000" dirty="0" smtClean="0"/>
              <a:t>21 Januari 2012</a:t>
            </a:r>
            <a:r>
              <a:rPr lang="id-ID" sz="2000" dirty="0"/>
              <a:t/>
            </a:r>
            <a:br>
              <a:rPr lang="id-ID" sz="2000" dirty="0"/>
            </a:br>
            <a:r>
              <a:rPr lang="id-ID" sz="2000" dirty="0" smtClean="0"/>
              <a:t>PT KA memberikan tanggapan tertulis </a:t>
            </a:r>
            <a:br>
              <a:rPr lang="id-ID" sz="2000" dirty="0" smtClean="0"/>
            </a:br>
            <a:r>
              <a:rPr lang="id-ID" sz="2000" dirty="0" smtClean="0">
                <a:sym typeface="Wingdings" panose="05000000000000000000" pitchFamily="2" charset="2"/>
              </a:rPr>
              <a:t> </a:t>
            </a:r>
            <a:r>
              <a:rPr lang="id-ID" sz="2000" dirty="0" smtClean="0"/>
              <a:t>menolak sebagian hasil pemeriksaan</a:t>
            </a:r>
          </a:p>
          <a:p>
            <a:endParaRPr lang="id-ID" sz="2000" dirty="0"/>
          </a:p>
          <a:p>
            <a:r>
              <a:rPr lang="id-ID" sz="2000" dirty="0" smtClean="0"/>
              <a:t>5 Februari 2012</a:t>
            </a:r>
            <a:br>
              <a:rPr lang="id-ID" sz="2000" dirty="0" smtClean="0"/>
            </a:br>
            <a:r>
              <a:rPr lang="id-ID" sz="2000" dirty="0" smtClean="0"/>
              <a:t>Pemeriksa tidak menyetujui poin-poin yang ditolak PT KA</a:t>
            </a:r>
            <a:br>
              <a:rPr lang="id-ID" sz="2000" dirty="0" smtClean="0"/>
            </a:br>
            <a:r>
              <a:rPr lang="id-ID" sz="2000" dirty="0">
                <a:sym typeface="Wingdings" panose="05000000000000000000" pitchFamily="2" charset="2"/>
              </a:rPr>
              <a:t> terbit SKPKB PPh Badan No: 00041/206/02/017/12 sebesar Rp472.627.739</a:t>
            </a:r>
            <a:endParaRPr lang="id-ID" sz="2000" dirty="0" smtClean="0"/>
          </a:p>
        </p:txBody>
      </p:sp>
    </p:spTree>
    <p:extLst>
      <p:ext uri="{BB962C8B-B14F-4D97-AF65-F5344CB8AC3E}">
        <p14:creationId xmlns:p14="http://schemas.microsoft.com/office/powerpoint/2010/main" val="22971768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09600"/>
          </a:xfrm>
        </p:spPr>
        <p:txBody>
          <a:bodyPr>
            <a:noAutofit/>
          </a:bodyPr>
          <a:lstStyle/>
          <a:p>
            <a:pPr algn="r"/>
            <a:r>
              <a:rPr lang="id-ID" sz="3200" dirty="0" smtClean="0"/>
              <a:t>Daftar Temuan Pemeriksaan Pajak</a:t>
            </a:r>
            <a:endParaRPr lang="id-ID" sz="32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1700" y="1928742"/>
            <a:ext cx="6515100" cy="2124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1"/>
          <p:cNvSpPr txBox="1">
            <a:spLocks/>
          </p:cNvSpPr>
          <p:nvPr/>
        </p:nvSpPr>
        <p:spPr>
          <a:xfrm>
            <a:off x="457200" y="914400"/>
            <a:ext cx="8229600" cy="609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id-ID" sz="3200" dirty="0" smtClean="0">
                <a:solidFill>
                  <a:schemeClr val="accent1"/>
                </a:solidFill>
              </a:rPr>
              <a:t>Tanggapan Tertulis PT KA</a:t>
            </a:r>
            <a:endParaRPr lang="id-ID" sz="3200" dirty="0">
              <a:solidFill>
                <a:schemeClr val="accent1"/>
              </a:solidFill>
            </a:endParaRPr>
          </a:p>
        </p:txBody>
      </p:sp>
      <p:pic>
        <p:nvPicPr>
          <p:cNvPr id="2052" name="Picture 4" descr="Image result for vs"/>
          <p:cNvPicPr>
            <a:picLocks noChangeAspect="1" noChangeArrowheads="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868144">
            <a:off x="4605036" y="895117"/>
            <a:ext cx="401890" cy="315462"/>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4419600"/>
            <a:ext cx="5819775" cy="1619250"/>
          </a:xfrm>
          <a:prstGeom prst="rect">
            <a:avLst/>
          </a:prstGeom>
          <a:noFill/>
          <a:ln w="28575">
            <a:solidFill>
              <a:schemeClr val="accent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8804436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4701057"/>
            <a:ext cx="5857875" cy="1238250"/>
          </a:xfrm>
          <a:prstGeom prst="rect">
            <a:avLst/>
          </a:prstGeom>
          <a:noFill/>
          <a:ln w="28575">
            <a:solidFill>
              <a:schemeClr val="accent1"/>
            </a:solidFill>
            <a:miter lim="800000"/>
            <a:headEnd/>
            <a:tailEnd/>
          </a:ln>
          <a:extLst>
            <a:ext uri="{909E8E84-426E-40DD-AFC4-6F175D3DCCD1}">
              <a14:hiddenFill xmlns:a14="http://schemas.microsoft.com/office/drawing/2010/main">
                <a:solidFill>
                  <a:schemeClr val="accent1"/>
                </a:solidFill>
              </a14:hiddenFill>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2650" y="1981200"/>
            <a:ext cx="653415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p:cNvSpPr>
            <a:spLocks noGrp="1"/>
          </p:cNvSpPr>
          <p:nvPr>
            <p:ph type="title"/>
          </p:nvPr>
        </p:nvSpPr>
        <p:spPr>
          <a:xfrm>
            <a:off x="457200" y="304800"/>
            <a:ext cx="8229600" cy="609600"/>
          </a:xfrm>
        </p:spPr>
        <p:txBody>
          <a:bodyPr>
            <a:noAutofit/>
          </a:bodyPr>
          <a:lstStyle/>
          <a:p>
            <a:pPr algn="r"/>
            <a:r>
              <a:rPr lang="id-ID" sz="3200" dirty="0" smtClean="0"/>
              <a:t>Daftar Temuan Pemeriksaan Pajak</a:t>
            </a:r>
            <a:endParaRPr lang="id-ID" sz="3200" dirty="0"/>
          </a:p>
        </p:txBody>
      </p:sp>
      <p:sp>
        <p:nvSpPr>
          <p:cNvPr id="9" name="Title 1"/>
          <p:cNvSpPr txBox="1">
            <a:spLocks/>
          </p:cNvSpPr>
          <p:nvPr/>
        </p:nvSpPr>
        <p:spPr>
          <a:xfrm>
            <a:off x="457200" y="914400"/>
            <a:ext cx="8229600" cy="609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id-ID" sz="3200" dirty="0" smtClean="0">
                <a:solidFill>
                  <a:schemeClr val="accent1"/>
                </a:solidFill>
              </a:rPr>
              <a:t>Tanggapan Tertulis PT KA</a:t>
            </a:r>
            <a:endParaRPr lang="id-ID" sz="3200" dirty="0">
              <a:solidFill>
                <a:schemeClr val="accent1"/>
              </a:solidFill>
            </a:endParaRPr>
          </a:p>
        </p:txBody>
      </p:sp>
      <p:pic>
        <p:nvPicPr>
          <p:cNvPr id="10" name="Picture 4" descr="Image result for vs"/>
          <p:cNvPicPr>
            <a:picLocks noChangeAspect="1" noChangeArrowheads="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868144">
            <a:off x="4605036" y="895117"/>
            <a:ext cx="401890" cy="315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3981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28575"/>
            <a:ext cx="6543675" cy="673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99381"/>
            <a:ext cx="5486400" cy="4558619"/>
          </a:xfrm>
          <a:prstGeom prst="rect">
            <a:avLst/>
          </a:prstGeom>
          <a:noFill/>
          <a:ln w="28575">
            <a:solidFill>
              <a:schemeClr val="accent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0367749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614" y="4800600"/>
            <a:ext cx="5819775" cy="723900"/>
          </a:xfrm>
          <a:prstGeom prst="rect">
            <a:avLst/>
          </a:prstGeom>
          <a:noFill/>
          <a:ln w="28575">
            <a:solidFill>
              <a:schemeClr val="accent1"/>
            </a:solidFill>
            <a:miter lim="800000"/>
            <a:headEnd/>
            <a:tailEnd/>
          </a:ln>
          <a:extLst>
            <a:ext uri="{909E8E84-426E-40DD-AFC4-6F175D3DCCD1}">
              <a14:hiddenFill xmlns:a14="http://schemas.microsoft.com/office/drawing/2010/main">
                <a:solidFill>
                  <a:schemeClr val="accent1"/>
                </a:solidFill>
              </a14:hiddenFill>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2650" y="2133600"/>
            <a:ext cx="6534150"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itle 1"/>
          <p:cNvSpPr>
            <a:spLocks noGrp="1"/>
          </p:cNvSpPr>
          <p:nvPr>
            <p:ph type="title"/>
          </p:nvPr>
        </p:nvSpPr>
        <p:spPr>
          <a:xfrm>
            <a:off x="457200" y="304800"/>
            <a:ext cx="8229600" cy="609600"/>
          </a:xfrm>
        </p:spPr>
        <p:txBody>
          <a:bodyPr>
            <a:noAutofit/>
          </a:bodyPr>
          <a:lstStyle/>
          <a:p>
            <a:pPr algn="r"/>
            <a:r>
              <a:rPr lang="id-ID" sz="3200" dirty="0" smtClean="0"/>
              <a:t>Daftar Temuan Pemeriksaan Pajak</a:t>
            </a:r>
            <a:endParaRPr lang="id-ID" sz="3200" dirty="0"/>
          </a:p>
        </p:txBody>
      </p:sp>
      <p:sp>
        <p:nvSpPr>
          <p:cNvPr id="12" name="Title 1"/>
          <p:cNvSpPr txBox="1">
            <a:spLocks/>
          </p:cNvSpPr>
          <p:nvPr/>
        </p:nvSpPr>
        <p:spPr>
          <a:xfrm>
            <a:off x="457200" y="914400"/>
            <a:ext cx="8229600" cy="609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id-ID" sz="3200" dirty="0" smtClean="0">
                <a:solidFill>
                  <a:schemeClr val="accent1"/>
                </a:solidFill>
              </a:rPr>
              <a:t>Tanggapan Tertulis PT KA</a:t>
            </a:r>
            <a:endParaRPr lang="id-ID" sz="3200" dirty="0">
              <a:solidFill>
                <a:schemeClr val="accent1"/>
              </a:solidFill>
            </a:endParaRPr>
          </a:p>
        </p:txBody>
      </p:sp>
      <p:pic>
        <p:nvPicPr>
          <p:cNvPr id="13" name="Picture 4" descr="Image result for vs"/>
          <p:cNvPicPr>
            <a:picLocks noChangeAspect="1" noChangeArrowheads="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868144">
            <a:off x="4605036" y="895117"/>
            <a:ext cx="401890" cy="315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3981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0"/>
            <a:ext cx="8229600" cy="1143000"/>
          </a:xfrm>
        </p:spPr>
        <p:txBody>
          <a:bodyPr/>
          <a:lstStyle/>
          <a:p>
            <a:r>
              <a:rPr lang="id-ID" dirty="0" smtClean="0"/>
              <a:t>Hasil Diskusi</a:t>
            </a:r>
            <a:endParaRPr lang="id-ID" dirty="0"/>
          </a:p>
        </p:txBody>
      </p:sp>
      <p:pic>
        <p:nvPicPr>
          <p:cNvPr id="1026" name="Picture 2" descr="Image result for diskusi"/>
          <p:cNvPicPr>
            <a:picLocks noChangeAspect="1" noChangeArrowheads="1"/>
          </p:cNvPicPr>
          <p:nvPr/>
        </p:nvPicPr>
        <p:blipFill rotWithShape="1">
          <a:blip r:embed="rId2">
            <a:extLst>
              <a:ext uri="{28A0092B-C50C-407E-A947-70E740481C1C}">
                <a14:useLocalDpi xmlns:a14="http://schemas.microsoft.com/office/drawing/2010/main" val="0"/>
              </a:ext>
            </a:extLst>
          </a:blip>
          <a:srcRect b="6983"/>
          <a:stretch/>
        </p:blipFill>
        <p:spPr bwMode="auto">
          <a:xfrm>
            <a:off x="1122884" y="2789349"/>
            <a:ext cx="6954316" cy="4068651"/>
          </a:xfrm>
          <a:prstGeom prst="rect">
            <a:avLst/>
          </a:prstGeom>
          <a:noFill/>
          <a:ln w="28575">
            <a:solidFill>
              <a:srgbClr val="92D05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39420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463550" indent="-463550" algn="l">
              <a:buFont typeface="+mj-lt"/>
              <a:buAutoNum type="arabicPeriod"/>
            </a:pPr>
            <a:r>
              <a:rPr lang="id-ID" sz="2400" dirty="0" smtClean="0"/>
              <a:t>Apa kemungkinan </a:t>
            </a:r>
            <a:r>
              <a:rPr lang="id-ID" sz="2400" dirty="0"/>
              <a:t>konsekuensi yang akan dihadapi oleh PT KA jika PT KA tidak menyampaikan surat tanggapan terhadap Surat Pemberitahuan Hasil Pemeriksaan? </a:t>
            </a:r>
            <a:endParaRPr lang="id-ID" sz="2400" dirty="0"/>
          </a:p>
        </p:txBody>
      </p:sp>
      <p:sp>
        <p:nvSpPr>
          <p:cNvPr id="13" name="Rounded Rectangle 12"/>
          <p:cNvSpPr/>
          <p:nvPr/>
        </p:nvSpPr>
        <p:spPr>
          <a:xfrm>
            <a:off x="7543800" y="1752600"/>
            <a:ext cx="990600" cy="838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smtClean="0">
                <a:solidFill>
                  <a:schemeClr val="tx1"/>
                </a:solidFill>
              </a:rPr>
              <a:t>42 (2)</a:t>
            </a:r>
            <a:endParaRPr lang="id-ID" sz="2400" dirty="0">
              <a:solidFill>
                <a:schemeClr val="tx1"/>
              </a:solidFill>
            </a:endParaRPr>
          </a:p>
        </p:txBody>
      </p:sp>
      <p:sp>
        <p:nvSpPr>
          <p:cNvPr id="3" name="TextBox 2"/>
          <p:cNvSpPr txBox="1"/>
          <p:nvPr/>
        </p:nvSpPr>
        <p:spPr>
          <a:xfrm>
            <a:off x="76200" y="1752600"/>
            <a:ext cx="7086600" cy="923330"/>
          </a:xfrm>
          <a:prstGeom prst="rect">
            <a:avLst/>
          </a:prstGeom>
          <a:noFill/>
        </p:spPr>
        <p:txBody>
          <a:bodyPr wrap="square" rtlCol="0">
            <a:spAutoFit/>
          </a:bodyPr>
          <a:lstStyle/>
          <a:p>
            <a:pPr algn="r"/>
            <a:r>
              <a:rPr lang="id-ID" dirty="0"/>
              <a:t>	Tanggapan tertulis </a:t>
            </a:r>
            <a:r>
              <a:rPr lang="id-ID" dirty="0" smtClean="0"/>
              <a:t>harus </a:t>
            </a:r>
            <a:r>
              <a:rPr lang="id-ID" dirty="0"/>
              <a:t>disampaikan dalam jangka waktu paling lama 7 </a:t>
            </a:r>
            <a:r>
              <a:rPr lang="id-ID" dirty="0" smtClean="0"/>
              <a:t>hari </a:t>
            </a:r>
            <a:r>
              <a:rPr lang="id-ID" dirty="0"/>
              <a:t>kerja sejak tanggal diterimanya SPHP oleh </a:t>
            </a:r>
            <a:r>
              <a:rPr lang="id-ID" dirty="0" smtClean="0"/>
              <a:t>WP.</a:t>
            </a:r>
            <a:endParaRPr lang="id-ID" dirty="0"/>
          </a:p>
          <a:p>
            <a:endParaRPr lang="id-ID" dirty="0"/>
          </a:p>
        </p:txBody>
      </p:sp>
      <p:sp>
        <p:nvSpPr>
          <p:cNvPr id="16" name="Rounded Rectangle 15"/>
          <p:cNvSpPr/>
          <p:nvPr/>
        </p:nvSpPr>
        <p:spPr>
          <a:xfrm>
            <a:off x="533400" y="3581400"/>
            <a:ext cx="990600" cy="838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smtClean="0">
                <a:solidFill>
                  <a:schemeClr val="tx1"/>
                </a:solidFill>
              </a:rPr>
              <a:t>46(6)</a:t>
            </a:r>
            <a:endParaRPr lang="id-ID" sz="2400" dirty="0">
              <a:solidFill>
                <a:schemeClr val="tx1"/>
              </a:solidFill>
            </a:endParaRPr>
          </a:p>
        </p:txBody>
      </p:sp>
      <p:sp>
        <p:nvSpPr>
          <p:cNvPr id="21" name="TextBox 20"/>
          <p:cNvSpPr txBox="1"/>
          <p:nvPr/>
        </p:nvSpPr>
        <p:spPr>
          <a:xfrm>
            <a:off x="1960808" y="2514600"/>
            <a:ext cx="6954592" cy="2554545"/>
          </a:xfrm>
          <a:prstGeom prst="rect">
            <a:avLst/>
          </a:prstGeom>
          <a:noFill/>
        </p:spPr>
        <p:txBody>
          <a:bodyPr wrap="square" rtlCol="0">
            <a:spAutoFit/>
          </a:bodyPr>
          <a:lstStyle/>
          <a:p>
            <a:r>
              <a:rPr lang="id-ID" sz="1600" dirty="0" smtClean="0"/>
              <a:t>Apabila </a:t>
            </a:r>
            <a:r>
              <a:rPr lang="id-ID" sz="1600" dirty="0"/>
              <a:t>Wajib Pajak, wakil, atau kuasa dari Wajib Pajak</a:t>
            </a:r>
            <a:r>
              <a:rPr lang="id-ID" sz="1600" dirty="0" smtClean="0"/>
              <a:t>:</a:t>
            </a:r>
          </a:p>
          <a:p>
            <a:pPr marL="342900" indent="-342900">
              <a:buAutoNum type="alphaLcPeriod"/>
            </a:pPr>
            <a:r>
              <a:rPr lang="id-ID" sz="1600" dirty="0" smtClean="0"/>
              <a:t>tidak </a:t>
            </a:r>
            <a:r>
              <a:rPr lang="id-ID" sz="1600" dirty="0"/>
              <a:t>menyampaikan tanggapan tertulis atas SPHP </a:t>
            </a:r>
            <a:r>
              <a:rPr lang="id-ID" sz="1600" dirty="0" smtClean="0"/>
              <a:t>dalam </a:t>
            </a:r>
            <a:r>
              <a:rPr lang="id-ID" sz="1600" dirty="0"/>
              <a:t>jangka waktu sebagaimana dimaksud dalam Pasal 42 ayat (2), ayat (3), atau ayat (5); </a:t>
            </a:r>
            <a:r>
              <a:rPr lang="id-ID" sz="1600" dirty="0" smtClean="0"/>
              <a:t>dan</a:t>
            </a:r>
          </a:p>
          <a:p>
            <a:pPr marL="342900" indent="-342900">
              <a:buAutoNum type="alphaLcPeriod"/>
            </a:pPr>
            <a:r>
              <a:rPr lang="id-ID" sz="1600" dirty="0" smtClean="0"/>
              <a:t>tidak </a:t>
            </a:r>
            <a:r>
              <a:rPr lang="id-ID" sz="1600" dirty="0"/>
              <a:t>hadir dalam Pembahasan Akhir Hasil Pemeriksaan sesuai dengan hari dan tanggal yang tercantum dalam undangan </a:t>
            </a:r>
            <a:endParaRPr lang="id-ID" sz="1600" dirty="0" smtClean="0"/>
          </a:p>
          <a:p>
            <a:r>
              <a:rPr lang="id-ID" sz="1600" dirty="0" smtClean="0"/>
              <a:t>Pemeriksa </a:t>
            </a:r>
            <a:r>
              <a:rPr lang="id-ID" sz="1600" dirty="0"/>
              <a:t>Pajak membuat risalah pembahasan berdasarkan SPHP sebagaimana dimaksud dalam Pasal 41 ayat (1), berita acara ketidakhadiran Wajib Pajak dalam Pembahasan Akhir Hasil Pemeriksaan, dan berita acara Pembahasan Akhir Hasil Pemeriksaan yang dilampiri dengan ikhtisar hasil pembahasan akhir, yang ditandatangani oleh tim Pemeriksa Pajak</a:t>
            </a:r>
          </a:p>
        </p:txBody>
      </p:sp>
      <p:sp>
        <p:nvSpPr>
          <p:cNvPr id="22" name="TextBox 21"/>
          <p:cNvSpPr txBox="1"/>
          <p:nvPr/>
        </p:nvSpPr>
        <p:spPr>
          <a:xfrm>
            <a:off x="533400" y="5352871"/>
            <a:ext cx="6096000" cy="1200329"/>
          </a:xfrm>
          <a:prstGeom prst="rect">
            <a:avLst/>
          </a:prstGeom>
          <a:noFill/>
          <a:ln>
            <a:solidFill>
              <a:schemeClr val="accent1"/>
            </a:solidFill>
          </a:ln>
        </p:spPr>
        <p:txBody>
          <a:bodyPr wrap="square" rtlCol="0">
            <a:spAutoFit/>
          </a:bodyPr>
          <a:lstStyle/>
          <a:p>
            <a:pPr algn="ctr"/>
            <a:r>
              <a:rPr lang="id-ID" dirty="0" smtClean="0"/>
              <a:t>Konsekuensi</a:t>
            </a:r>
            <a:r>
              <a:rPr lang="id-ID" dirty="0"/>
              <a:t>: </a:t>
            </a:r>
            <a:r>
              <a:rPr lang="id-ID" dirty="0" smtClean="0"/>
              <a:t>Dalam </a:t>
            </a:r>
            <a:r>
              <a:rPr lang="id-ID" dirty="0"/>
              <a:t>hal </a:t>
            </a:r>
            <a:r>
              <a:rPr lang="id-ID" dirty="0" smtClean="0"/>
              <a:t>WP tidak </a:t>
            </a:r>
            <a:r>
              <a:rPr lang="id-ID" dirty="0"/>
              <a:t>hadir dalam Pembahasan Akhir Hasil Pemeriksaan dan tidak menyampaikan tanggapan tertulis </a:t>
            </a:r>
            <a:r>
              <a:rPr lang="id-ID" dirty="0" smtClean="0"/>
              <a:t>atas SPHP, </a:t>
            </a:r>
            <a:r>
              <a:rPr lang="id-ID" dirty="0"/>
              <a:t>pajak yang terutang dihitung berdasarkan SPHP </a:t>
            </a:r>
            <a:r>
              <a:rPr lang="id-ID" dirty="0" smtClean="0"/>
              <a:t>dan WP dianggap </a:t>
            </a:r>
            <a:r>
              <a:rPr lang="id-ID" dirty="0"/>
              <a:t>menyetujui hasil Pemeriksaan</a:t>
            </a:r>
          </a:p>
        </p:txBody>
      </p:sp>
      <p:sp>
        <p:nvSpPr>
          <p:cNvPr id="23" name="Rounded Rectangle 22"/>
          <p:cNvSpPr/>
          <p:nvPr/>
        </p:nvSpPr>
        <p:spPr>
          <a:xfrm>
            <a:off x="0" y="2819400"/>
            <a:ext cx="2024130" cy="6096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accent1"/>
                </a:solidFill>
              </a:rPr>
              <a:t>PMK No </a:t>
            </a:r>
            <a:r>
              <a:rPr lang="id-ID" dirty="0">
                <a:solidFill>
                  <a:schemeClr val="accent1"/>
                </a:solidFill>
              </a:rPr>
              <a:t>184/PMK.03/2015 </a:t>
            </a:r>
            <a:endParaRPr lang="id-ID" dirty="0">
              <a:solidFill>
                <a:schemeClr val="accent1"/>
              </a:solidFill>
            </a:endParaRPr>
          </a:p>
        </p:txBody>
      </p:sp>
      <p:sp>
        <p:nvSpPr>
          <p:cNvPr id="24" name="Rounded Rectangle 23"/>
          <p:cNvSpPr/>
          <p:nvPr/>
        </p:nvSpPr>
        <p:spPr>
          <a:xfrm>
            <a:off x="7162800" y="5715000"/>
            <a:ext cx="1088265" cy="838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smtClean="0">
                <a:solidFill>
                  <a:schemeClr val="tx1"/>
                </a:solidFill>
              </a:rPr>
              <a:t>58(5c)</a:t>
            </a:r>
            <a:endParaRPr lang="id-ID" sz="2400" dirty="0">
              <a:solidFill>
                <a:schemeClr val="tx1"/>
              </a:solidFill>
            </a:endParaRPr>
          </a:p>
        </p:txBody>
      </p:sp>
      <p:sp>
        <p:nvSpPr>
          <p:cNvPr id="25" name="Rounded Rectangle 24"/>
          <p:cNvSpPr/>
          <p:nvPr/>
        </p:nvSpPr>
        <p:spPr>
          <a:xfrm>
            <a:off x="6705600" y="5029200"/>
            <a:ext cx="2024130" cy="6096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accent1"/>
                </a:solidFill>
              </a:rPr>
              <a:t>PMK No </a:t>
            </a:r>
            <a:r>
              <a:rPr lang="id-ID" dirty="0">
                <a:solidFill>
                  <a:schemeClr val="accent1"/>
                </a:solidFill>
              </a:rPr>
              <a:t>184/PMK.03/2015 </a:t>
            </a:r>
            <a:endParaRPr lang="id-ID" dirty="0">
              <a:solidFill>
                <a:schemeClr val="accent1"/>
              </a:solidFill>
            </a:endParaRPr>
          </a:p>
        </p:txBody>
      </p:sp>
      <p:sp>
        <p:nvSpPr>
          <p:cNvPr id="26" name="Rounded Rectangle 25"/>
          <p:cNvSpPr/>
          <p:nvPr/>
        </p:nvSpPr>
        <p:spPr>
          <a:xfrm>
            <a:off x="6967470" y="1066800"/>
            <a:ext cx="2024130" cy="6096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accent1"/>
                </a:solidFill>
              </a:rPr>
              <a:t>PMK No </a:t>
            </a:r>
            <a:r>
              <a:rPr lang="id-ID" dirty="0">
                <a:solidFill>
                  <a:schemeClr val="accent1"/>
                </a:solidFill>
              </a:rPr>
              <a:t>184/PMK.03/2015 </a:t>
            </a:r>
            <a:endParaRPr lang="id-ID" dirty="0">
              <a:solidFill>
                <a:schemeClr val="accent1"/>
              </a:solidFill>
            </a:endParaRPr>
          </a:p>
        </p:txBody>
      </p:sp>
    </p:spTree>
    <p:extLst>
      <p:ext uri="{BB962C8B-B14F-4D97-AF65-F5344CB8AC3E}">
        <p14:creationId xmlns:p14="http://schemas.microsoft.com/office/powerpoint/2010/main" val="17589453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828800"/>
            <a:ext cx="8229600" cy="1143000"/>
          </a:xfrm>
        </p:spPr>
        <p:txBody>
          <a:bodyPr>
            <a:noAutofit/>
          </a:bodyPr>
          <a:lstStyle/>
          <a:p>
            <a:pPr marL="457200" indent="-457200" algn="l">
              <a:buFont typeface="+mj-lt"/>
              <a:buAutoNum type="arabicPeriod" startAt="2"/>
            </a:pPr>
            <a:r>
              <a:rPr lang="id-ID" sz="2400" dirty="0" smtClean="0"/>
              <a:t>Apa </a:t>
            </a:r>
            <a:r>
              <a:rPr lang="id-ID" sz="2400" dirty="0"/>
              <a:t>kemungkinan konsekuensi yang </a:t>
            </a:r>
            <a:r>
              <a:rPr lang="id-ID" sz="2400" dirty="0" smtClean="0"/>
              <a:t>akan dihadapi </a:t>
            </a:r>
            <a:r>
              <a:rPr lang="id-ID" sz="2400" dirty="0"/>
              <a:t>oleh PT KA jika PT KA menyampaikan </a:t>
            </a:r>
            <a:r>
              <a:rPr lang="id-ID" sz="2400" dirty="0" smtClean="0"/>
              <a:t>surat keberatannya </a:t>
            </a:r>
            <a:r>
              <a:rPr lang="id-ID" sz="2400" dirty="0"/>
              <a:t>pada tanggal 10 Mei </a:t>
            </a:r>
            <a:r>
              <a:rPr lang="id-ID" sz="2400" dirty="0" smtClean="0"/>
              <a:t>2012? </a:t>
            </a:r>
            <a:endParaRPr lang="id-ID" sz="2400" dirty="0"/>
          </a:p>
        </p:txBody>
      </p:sp>
      <p:sp>
        <p:nvSpPr>
          <p:cNvPr id="3" name="Content Placeholder 2"/>
          <p:cNvSpPr>
            <a:spLocks noGrp="1"/>
          </p:cNvSpPr>
          <p:nvPr>
            <p:ph idx="1"/>
          </p:nvPr>
        </p:nvSpPr>
        <p:spPr>
          <a:xfrm>
            <a:off x="228600" y="304800"/>
            <a:ext cx="8534400" cy="1447800"/>
          </a:xfrm>
        </p:spPr>
        <p:txBody>
          <a:bodyPr>
            <a:noAutofit/>
          </a:bodyPr>
          <a:lstStyle/>
          <a:p>
            <a:pPr marL="0" indent="0" algn="r">
              <a:buNone/>
            </a:pPr>
            <a:r>
              <a:rPr lang="id-ID" sz="2000" b="1" u="sng" dirty="0"/>
              <a:t>25 April </a:t>
            </a:r>
            <a:r>
              <a:rPr lang="id-ID" sz="2000" b="1" u="sng" dirty="0" smtClean="0"/>
              <a:t>2012</a:t>
            </a:r>
            <a:r>
              <a:rPr lang="id-ID" sz="2000" dirty="0" smtClean="0"/>
              <a:t>  PT </a:t>
            </a:r>
            <a:r>
              <a:rPr lang="id-ID" sz="2000" dirty="0"/>
              <a:t>KA mengajukan permohonan </a:t>
            </a:r>
            <a:r>
              <a:rPr lang="id-ID" sz="2000" dirty="0" smtClean="0"/>
              <a:t>keberatan</a:t>
            </a:r>
          </a:p>
          <a:p>
            <a:pPr marL="0" indent="0" algn="r">
              <a:buNone/>
            </a:pPr>
            <a:r>
              <a:rPr lang="id-ID" sz="2000" dirty="0" smtClean="0"/>
              <a:t>Sebelum </a:t>
            </a:r>
            <a:r>
              <a:rPr lang="id-ID" sz="2000" dirty="0"/>
              <a:t>mengajukan surat keberatan tersebut ke kantor pajak, PT KA telah membayar pajak terutang sesuai dengan perhitungan PPh Badan yang PT KA ajukan dalam Surat Keberatan. </a:t>
            </a:r>
          </a:p>
        </p:txBody>
      </p:sp>
      <p:sp>
        <p:nvSpPr>
          <p:cNvPr id="5" name="Rounded Rectangle 4"/>
          <p:cNvSpPr/>
          <p:nvPr/>
        </p:nvSpPr>
        <p:spPr>
          <a:xfrm>
            <a:off x="7543800" y="3352800"/>
            <a:ext cx="990600" cy="838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smtClean="0">
                <a:solidFill>
                  <a:schemeClr val="tx1"/>
                </a:solidFill>
              </a:rPr>
              <a:t>25 (3)</a:t>
            </a:r>
            <a:endParaRPr lang="id-ID" sz="2400" dirty="0">
              <a:solidFill>
                <a:schemeClr val="tx1"/>
              </a:solidFill>
            </a:endParaRPr>
          </a:p>
        </p:txBody>
      </p:sp>
      <p:sp>
        <p:nvSpPr>
          <p:cNvPr id="6" name="Rounded Rectangle 5"/>
          <p:cNvSpPr/>
          <p:nvPr/>
        </p:nvSpPr>
        <p:spPr>
          <a:xfrm>
            <a:off x="7239000" y="2819400"/>
            <a:ext cx="1600200" cy="6096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accent1"/>
                </a:solidFill>
              </a:rPr>
              <a:t>UU KUP</a:t>
            </a:r>
            <a:endParaRPr lang="id-ID" dirty="0">
              <a:solidFill>
                <a:schemeClr val="accent1"/>
              </a:solidFill>
            </a:endParaRPr>
          </a:p>
        </p:txBody>
      </p:sp>
      <p:sp>
        <p:nvSpPr>
          <p:cNvPr id="7" name="TextBox 6"/>
          <p:cNvSpPr txBox="1"/>
          <p:nvPr/>
        </p:nvSpPr>
        <p:spPr>
          <a:xfrm>
            <a:off x="228600" y="3267670"/>
            <a:ext cx="7162800" cy="1200329"/>
          </a:xfrm>
          <a:prstGeom prst="rect">
            <a:avLst/>
          </a:prstGeom>
          <a:noFill/>
        </p:spPr>
        <p:txBody>
          <a:bodyPr wrap="square" rtlCol="0">
            <a:spAutoFit/>
          </a:bodyPr>
          <a:lstStyle/>
          <a:p>
            <a:pPr algn="r"/>
            <a:r>
              <a:rPr lang="id-ID" dirty="0"/>
              <a:t>Keberatan harus diajukan dalam jangka waktu </a:t>
            </a:r>
            <a:r>
              <a:rPr lang="id-ID" dirty="0" smtClean="0"/>
              <a:t>3 </a:t>
            </a:r>
            <a:r>
              <a:rPr lang="id-ID" dirty="0"/>
              <a:t>bulan sejak </a:t>
            </a:r>
            <a:r>
              <a:rPr lang="id-ID" dirty="0" smtClean="0"/>
              <a:t>tanggal dikirim </a:t>
            </a:r>
            <a:r>
              <a:rPr lang="id-ID" dirty="0"/>
              <a:t>surat ketetapan pajak atau sejak tanggal </a:t>
            </a:r>
            <a:r>
              <a:rPr lang="id-ID" dirty="0" smtClean="0"/>
              <a:t>pemotongan/ pemungutan pajak kecuali </a:t>
            </a:r>
            <a:r>
              <a:rPr lang="id-ID" dirty="0"/>
              <a:t>apabila </a:t>
            </a:r>
            <a:r>
              <a:rPr lang="id-ID" dirty="0" smtClean="0"/>
              <a:t>WP dapat menunjukkan </a:t>
            </a:r>
            <a:r>
              <a:rPr lang="id-ID" dirty="0"/>
              <a:t>bahwa jangka waktu tersebut tidak dapat dipenuhi karena </a:t>
            </a:r>
            <a:r>
              <a:rPr lang="id-ID" dirty="0" smtClean="0"/>
              <a:t>keadaan di luar </a:t>
            </a:r>
            <a:r>
              <a:rPr lang="id-ID" dirty="0"/>
              <a:t>kekuasaannya</a:t>
            </a:r>
          </a:p>
        </p:txBody>
      </p:sp>
      <p:sp>
        <p:nvSpPr>
          <p:cNvPr id="8" name="TextBox 7"/>
          <p:cNvSpPr txBox="1"/>
          <p:nvPr/>
        </p:nvSpPr>
        <p:spPr>
          <a:xfrm>
            <a:off x="1371600" y="4736068"/>
            <a:ext cx="6133282" cy="369332"/>
          </a:xfrm>
          <a:prstGeom prst="rect">
            <a:avLst/>
          </a:prstGeom>
          <a:noFill/>
          <a:ln>
            <a:solidFill>
              <a:schemeClr val="accent1"/>
            </a:solidFill>
          </a:ln>
        </p:spPr>
        <p:txBody>
          <a:bodyPr wrap="none" rtlCol="0">
            <a:spAutoFit/>
          </a:bodyPr>
          <a:lstStyle/>
          <a:p>
            <a:r>
              <a:rPr lang="id-ID" dirty="0" smtClean="0"/>
              <a:t>SKPKB (5 Feb 2012) </a:t>
            </a:r>
            <a:r>
              <a:rPr lang="id-ID" dirty="0" smtClean="0">
                <a:sym typeface="Wingdings" panose="05000000000000000000" pitchFamily="2" charset="2"/>
              </a:rPr>
              <a:t> Maksimal 3 bulan kemudian: 4 Mei 2012</a:t>
            </a:r>
            <a:endParaRPr lang="id-ID" dirty="0"/>
          </a:p>
        </p:txBody>
      </p:sp>
      <p:sp>
        <p:nvSpPr>
          <p:cNvPr id="11" name="TextBox 10"/>
          <p:cNvSpPr txBox="1"/>
          <p:nvPr/>
        </p:nvSpPr>
        <p:spPr>
          <a:xfrm>
            <a:off x="1371600" y="5410200"/>
            <a:ext cx="6133282" cy="923330"/>
          </a:xfrm>
          <a:prstGeom prst="rect">
            <a:avLst/>
          </a:prstGeom>
          <a:noFill/>
          <a:ln>
            <a:solidFill>
              <a:schemeClr val="accent1"/>
            </a:solidFill>
          </a:ln>
        </p:spPr>
        <p:txBody>
          <a:bodyPr wrap="square" rtlCol="0">
            <a:spAutoFit/>
          </a:bodyPr>
          <a:lstStyle/>
          <a:p>
            <a:pPr algn="just"/>
            <a:r>
              <a:rPr lang="id-ID" dirty="0" smtClean="0"/>
              <a:t>Konsekuensi: Surat keberatan disampaikan PT KA melewati jangka waktu 3 bulan sehingga tidak dapat dipertimbangkan dan tidak bisa diterbitkan SK  Keberatan</a:t>
            </a:r>
            <a:endParaRPr lang="id-ID" dirty="0"/>
          </a:p>
        </p:txBody>
      </p:sp>
    </p:spTree>
    <p:extLst>
      <p:ext uri="{BB962C8B-B14F-4D97-AF65-F5344CB8AC3E}">
        <p14:creationId xmlns:p14="http://schemas.microsoft.com/office/powerpoint/2010/main" val="11608598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pPr marL="463550" indent="-463550" algn="l">
              <a:buFont typeface="+mj-lt"/>
              <a:buAutoNum type="arabicPeriod" startAt="3"/>
            </a:pPr>
            <a:r>
              <a:rPr lang="id-ID" sz="2400" dirty="0" smtClean="0"/>
              <a:t>Adakah konsekuensi </a:t>
            </a:r>
            <a:r>
              <a:rPr lang="id-ID" sz="2400" dirty="0"/>
              <a:t>yang akan dihadapi oleh PT KA karena PT KA hanya membayar pajak terutang sesuai dengan perhitungan PPh Badan yang PT KA ajukan dalam Surat Keberatan? </a:t>
            </a:r>
            <a:endParaRPr lang="id-ID" sz="2400" dirty="0"/>
          </a:p>
        </p:txBody>
      </p:sp>
      <p:sp>
        <p:nvSpPr>
          <p:cNvPr id="3" name="Rounded Rectangle 2"/>
          <p:cNvSpPr/>
          <p:nvPr/>
        </p:nvSpPr>
        <p:spPr>
          <a:xfrm>
            <a:off x="533400" y="2514600"/>
            <a:ext cx="1066800" cy="838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smtClean="0">
                <a:solidFill>
                  <a:schemeClr val="tx1"/>
                </a:solidFill>
              </a:rPr>
              <a:t>25(3a)</a:t>
            </a:r>
            <a:endParaRPr lang="id-ID" sz="2400" dirty="0">
              <a:solidFill>
                <a:schemeClr val="tx1"/>
              </a:solidFill>
            </a:endParaRPr>
          </a:p>
        </p:txBody>
      </p:sp>
      <p:sp>
        <p:nvSpPr>
          <p:cNvPr id="4" name="Rounded Rectangle 3"/>
          <p:cNvSpPr/>
          <p:nvPr/>
        </p:nvSpPr>
        <p:spPr>
          <a:xfrm>
            <a:off x="304800" y="1981200"/>
            <a:ext cx="1600200" cy="6096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accent1"/>
                </a:solidFill>
              </a:rPr>
              <a:t>UU KUP</a:t>
            </a:r>
            <a:endParaRPr lang="id-ID" dirty="0">
              <a:solidFill>
                <a:schemeClr val="accent1"/>
              </a:solidFill>
            </a:endParaRPr>
          </a:p>
        </p:txBody>
      </p:sp>
      <p:sp>
        <p:nvSpPr>
          <p:cNvPr id="5" name="TextBox 4"/>
          <p:cNvSpPr txBox="1"/>
          <p:nvPr/>
        </p:nvSpPr>
        <p:spPr>
          <a:xfrm>
            <a:off x="1828800" y="2304871"/>
            <a:ext cx="7162800" cy="1200329"/>
          </a:xfrm>
          <a:prstGeom prst="rect">
            <a:avLst/>
          </a:prstGeom>
          <a:noFill/>
        </p:spPr>
        <p:txBody>
          <a:bodyPr wrap="square" rtlCol="0">
            <a:spAutoFit/>
          </a:bodyPr>
          <a:lstStyle/>
          <a:p>
            <a:r>
              <a:rPr lang="id-ID" dirty="0"/>
              <a:t>Dalam hal </a:t>
            </a:r>
            <a:r>
              <a:rPr lang="id-ID" dirty="0" smtClean="0"/>
              <a:t>WP mengajukan </a:t>
            </a:r>
            <a:r>
              <a:rPr lang="id-ID" dirty="0"/>
              <a:t>keberatan atas surat ketetapan pajak, </a:t>
            </a:r>
            <a:endParaRPr lang="id-ID" dirty="0" smtClean="0"/>
          </a:p>
          <a:p>
            <a:r>
              <a:rPr lang="id-ID" dirty="0" smtClean="0"/>
              <a:t>WP wajib </a:t>
            </a:r>
            <a:r>
              <a:rPr lang="id-ID" dirty="0"/>
              <a:t>melunasi pajak yang masih harus dibayar paling sedikit </a:t>
            </a:r>
            <a:r>
              <a:rPr lang="id-ID" dirty="0" smtClean="0"/>
              <a:t>sejumlah yang telah </a:t>
            </a:r>
            <a:r>
              <a:rPr lang="id-ID" dirty="0"/>
              <a:t>disetujui </a:t>
            </a:r>
            <a:r>
              <a:rPr lang="id-ID" dirty="0" smtClean="0"/>
              <a:t>WP dalam </a:t>
            </a:r>
            <a:r>
              <a:rPr lang="id-ID" dirty="0"/>
              <a:t>pembahasan akhir hasil pemeriksaan, </a:t>
            </a:r>
            <a:r>
              <a:rPr lang="id-ID" dirty="0" smtClean="0"/>
              <a:t>sebelum surat </a:t>
            </a:r>
            <a:r>
              <a:rPr lang="id-ID" dirty="0"/>
              <a:t>keberatan disampaikan</a:t>
            </a:r>
          </a:p>
        </p:txBody>
      </p:sp>
      <p:sp>
        <p:nvSpPr>
          <p:cNvPr id="6" name="TextBox 5"/>
          <p:cNvSpPr txBox="1"/>
          <p:nvPr/>
        </p:nvSpPr>
        <p:spPr>
          <a:xfrm>
            <a:off x="1143000" y="3877270"/>
            <a:ext cx="6858000" cy="923330"/>
          </a:xfrm>
          <a:prstGeom prst="rect">
            <a:avLst/>
          </a:prstGeom>
          <a:noFill/>
          <a:ln>
            <a:solidFill>
              <a:schemeClr val="accent1"/>
            </a:solidFill>
          </a:ln>
        </p:spPr>
        <p:txBody>
          <a:bodyPr wrap="square" rtlCol="0">
            <a:spAutoFit/>
          </a:bodyPr>
          <a:lstStyle/>
          <a:p>
            <a:pPr algn="just"/>
            <a:r>
              <a:rPr lang="id-ID" dirty="0" smtClean="0"/>
              <a:t>Tidak ada konsekuensi, selama sebelum surat keberatan  disampaikan PT KA sudah membayar pajak sejumlah yang disetujui PT KA dalam pembahasan akhir pemeriksaan.</a:t>
            </a:r>
          </a:p>
        </p:txBody>
      </p:sp>
    </p:spTree>
    <p:extLst>
      <p:ext uri="{BB962C8B-B14F-4D97-AF65-F5344CB8AC3E}">
        <p14:creationId xmlns:p14="http://schemas.microsoft.com/office/powerpoint/2010/main" val="20220528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1447800"/>
          </a:xfrm>
        </p:spPr>
        <p:txBody>
          <a:bodyPr>
            <a:noAutofit/>
          </a:bodyPr>
          <a:lstStyle/>
          <a:p>
            <a:pPr marL="0" indent="0">
              <a:buNone/>
            </a:pPr>
            <a:r>
              <a:rPr lang="id-ID" sz="1900" b="1" u="sng" dirty="0" smtClean="0"/>
              <a:t>8 </a:t>
            </a:r>
            <a:r>
              <a:rPr lang="id-ID" sz="1900" b="1" u="sng" dirty="0"/>
              <a:t>November 2012</a:t>
            </a:r>
            <a:r>
              <a:rPr lang="id-ID" sz="1900" dirty="0"/>
              <a:t> </a:t>
            </a:r>
            <a:r>
              <a:rPr lang="id-ID" sz="1900" dirty="0" smtClean="0"/>
              <a:t> terbit Keputusan </a:t>
            </a:r>
            <a:r>
              <a:rPr lang="id-ID" sz="1900" dirty="0"/>
              <a:t>Keberatan Wajib Pajak atas SKPKB PPh Badan </a:t>
            </a:r>
            <a:endParaRPr lang="id-ID" sz="1900" dirty="0" smtClean="0"/>
          </a:p>
          <a:p>
            <a:pPr marL="0" indent="0">
              <a:buNone/>
            </a:pPr>
            <a:r>
              <a:rPr lang="id-ID" sz="1900" dirty="0" smtClean="0"/>
              <a:t>a. Menolak </a:t>
            </a:r>
            <a:r>
              <a:rPr lang="id-ID" sz="1900" dirty="0"/>
              <a:t>seluruhnya permohonan keberatan </a:t>
            </a:r>
            <a:r>
              <a:rPr lang="id-ID" sz="1900" dirty="0" smtClean="0"/>
              <a:t>WP</a:t>
            </a:r>
            <a:endParaRPr lang="id-ID" sz="1900" dirty="0"/>
          </a:p>
          <a:p>
            <a:pPr marL="0" indent="0">
              <a:buNone/>
            </a:pPr>
            <a:r>
              <a:rPr lang="id-ID" sz="1900" dirty="0" smtClean="0"/>
              <a:t>b. Mempertahankan </a:t>
            </a:r>
            <a:r>
              <a:rPr lang="id-ID" sz="1900" dirty="0"/>
              <a:t>SKPKB </a:t>
            </a:r>
            <a:r>
              <a:rPr lang="id-ID" sz="1900" dirty="0" smtClean="0"/>
              <a:t>5 </a:t>
            </a:r>
            <a:r>
              <a:rPr lang="id-ID" sz="1900" dirty="0"/>
              <a:t>Februari </a:t>
            </a:r>
            <a:r>
              <a:rPr lang="id-ID" sz="1900" dirty="0" smtClean="0"/>
              <a:t>2012</a:t>
            </a:r>
          </a:p>
          <a:p>
            <a:pPr marL="0" indent="0" algn="r">
              <a:buNone/>
            </a:pPr>
            <a:endParaRPr lang="id-ID" sz="800" b="1" u="sng" dirty="0" smtClean="0"/>
          </a:p>
          <a:p>
            <a:pPr marL="0" indent="0" algn="r">
              <a:buNone/>
            </a:pPr>
            <a:r>
              <a:rPr lang="id-ID" sz="1900" b="1" u="sng" dirty="0" smtClean="0"/>
              <a:t>1 </a:t>
            </a:r>
            <a:r>
              <a:rPr lang="id-ID" sz="1900" b="1" u="sng" dirty="0"/>
              <a:t>Februari 2013</a:t>
            </a:r>
            <a:r>
              <a:rPr lang="id-ID" sz="1900" dirty="0"/>
              <a:t> </a:t>
            </a:r>
            <a:r>
              <a:rPr lang="id-ID" sz="1900" dirty="0" smtClean="0"/>
              <a:t> PT </a:t>
            </a:r>
            <a:r>
              <a:rPr lang="id-ID" sz="1900" dirty="0"/>
              <a:t>KA </a:t>
            </a:r>
            <a:r>
              <a:rPr lang="id-ID" sz="1900" dirty="0" smtClean="0"/>
              <a:t>mengajukan banding</a:t>
            </a:r>
          </a:p>
          <a:p>
            <a:pPr marL="0" indent="0" algn="r">
              <a:buNone/>
            </a:pPr>
            <a:r>
              <a:rPr lang="id-ID" sz="1900" dirty="0" smtClean="0"/>
              <a:t>Tidak </a:t>
            </a:r>
            <a:r>
              <a:rPr lang="id-ID" sz="1900" dirty="0"/>
              <a:t>ada pembayaran pajak apapun terkait PPh Badan tahun 2010 yang dilakukan oleh PT KA sebelum mengajukan surat banding tersebut ke Kantor </a:t>
            </a:r>
            <a:r>
              <a:rPr lang="id-ID" sz="1900" dirty="0" smtClean="0"/>
              <a:t>Pajak </a:t>
            </a:r>
            <a:endParaRPr lang="id-ID" sz="1900" dirty="0"/>
          </a:p>
        </p:txBody>
      </p:sp>
      <p:sp>
        <p:nvSpPr>
          <p:cNvPr id="5" name="Title 1"/>
          <p:cNvSpPr>
            <a:spLocks noGrp="1"/>
          </p:cNvSpPr>
          <p:nvPr>
            <p:ph type="title"/>
          </p:nvPr>
        </p:nvSpPr>
        <p:spPr>
          <a:xfrm>
            <a:off x="304800" y="2590800"/>
            <a:ext cx="8229600" cy="1143000"/>
          </a:xfrm>
        </p:spPr>
        <p:txBody>
          <a:bodyPr>
            <a:noAutofit/>
          </a:bodyPr>
          <a:lstStyle/>
          <a:p>
            <a:pPr marL="457200" indent="-457200" algn="l">
              <a:buFont typeface="+mj-lt"/>
              <a:buAutoNum type="arabicPeriod" startAt="4"/>
            </a:pPr>
            <a:r>
              <a:rPr lang="id-ID" sz="2400" dirty="0" smtClean="0"/>
              <a:t>Apa kemungkinan konsekuensi yang akan dihadapi oleh PT KA jika PT KA menyampaikan surat banding tersebut pada tanggal 10 Februari 2013? </a:t>
            </a:r>
            <a:endParaRPr lang="id-ID" sz="2400" dirty="0"/>
          </a:p>
        </p:txBody>
      </p:sp>
      <p:sp>
        <p:nvSpPr>
          <p:cNvPr id="6" name="Rounded Rectangle 5"/>
          <p:cNvSpPr/>
          <p:nvPr/>
        </p:nvSpPr>
        <p:spPr>
          <a:xfrm>
            <a:off x="7772400" y="3962400"/>
            <a:ext cx="990600" cy="838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smtClean="0">
                <a:solidFill>
                  <a:schemeClr val="tx1"/>
                </a:solidFill>
              </a:rPr>
              <a:t>27 (3)</a:t>
            </a:r>
            <a:endParaRPr lang="id-ID" sz="2400" dirty="0">
              <a:solidFill>
                <a:schemeClr val="tx1"/>
              </a:solidFill>
            </a:endParaRPr>
          </a:p>
        </p:txBody>
      </p:sp>
      <p:sp>
        <p:nvSpPr>
          <p:cNvPr id="7" name="Rounded Rectangle 6"/>
          <p:cNvSpPr/>
          <p:nvPr/>
        </p:nvSpPr>
        <p:spPr>
          <a:xfrm>
            <a:off x="7467600" y="3429000"/>
            <a:ext cx="1600200" cy="6096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accent1"/>
                </a:solidFill>
              </a:rPr>
              <a:t>UU KUP</a:t>
            </a:r>
            <a:endParaRPr lang="id-ID" dirty="0">
              <a:solidFill>
                <a:schemeClr val="accent1"/>
              </a:solidFill>
            </a:endParaRPr>
          </a:p>
        </p:txBody>
      </p:sp>
      <p:sp>
        <p:nvSpPr>
          <p:cNvPr id="8" name="TextBox 7"/>
          <p:cNvSpPr txBox="1"/>
          <p:nvPr/>
        </p:nvSpPr>
        <p:spPr>
          <a:xfrm>
            <a:off x="228600" y="3886200"/>
            <a:ext cx="7467600" cy="923330"/>
          </a:xfrm>
          <a:prstGeom prst="rect">
            <a:avLst/>
          </a:prstGeom>
          <a:noFill/>
        </p:spPr>
        <p:txBody>
          <a:bodyPr wrap="square" rtlCol="0">
            <a:spAutoFit/>
          </a:bodyPr>
          <a:lstStyle/>
          <a:p>
            <a:pPr algn="r"/>
            <a:r>
              <a:rPr lang="id-ID" dirty="0"/>
              <a:t>Permohonan </a:t>
            </a:r>
            <a:r>
              <a:rPr lang="id-ID" dirty="0" smtClean="0"/>
              <a:t>banding diajukan </a:t>
            </a:r>
            <a:r>
              <a:rPr lang="id-ID" dirty="0"/>
              <a:t>secara tertulis </a:t>
            </a:r>
            <a:r>
              <a:rPr lang="id-ID" dirty="0" smtClean="0"/>
              <a:t>dalam bahasa Indonesia </a:t>
            </a:r>
          </a:p>
          <a:p>
            <a:pPr algn="r"/>
            <a:r>
              <a:rPr lang="id-ID" dirty="0" smtClean="0"/>
              <a:t>dengan </a:t>
            </a:r>
            <a:r>
              <a:rPr lang="id-ID" dirty="0"/>
              <a:t>alasan yang jelas paling lama 3 </a:t>
            </a:r>
            <a:r>
              <a:rPr lang="id-ID" dirty="0" smtClean="0"/>
              <a:t>bulan </a:t>
            </a:r>
            <a:r>
              <a:rPr lang="id-ID" dirty="0"/>
              <a:t>sejak </a:t>
            </a:r>
            <a:r>
              <a:rPr lang="id-ID" dirty="0" smtClean="0"/>
              <a:t>Surat Keputusan Keberatan </a:t>
            </a:r>
            <a:r>
              <a:rPr lang="id-ID" dirty="0"/>
              <a:t>diterima dan dilampiri dengan salinan Surat </a:t>
            </a:r>
            <a:r>
              <a:rPr lang="id-ID" dirty="0" smtClean="0"/>
              <a:t>Keputusan Keberatan </a:t>
            </a:r>
            <a:r>
              <a:rPr lang="id-ID" dirty="0"/>
              <a:t>tersebut</a:t>
            </a:r>
          </a:p>
        </p:txBody>
      </p:sp>
      <p:sp>
        <p:nvSpPr>
          <p:cNvPr id="9" name="TextBox 8"/>
          <p:cNvSpPr txBox="1"/>
          <p:nvPr/>
        </p:nvSpPr>
        <p:spPr>
          <a:xfrm>
            <a:off x="990600" y="5029200"/>
            <a:ext cx="6870214" cy="369332"/>
          </a:xfrm>
          <a:prstGeom prst="rect">
            <a:avLst/>
          </a:prstGeom>
          <a:noFill/>
          <a:ln>
            <a:solidFill>
              <a:schemeClr val="accent1"/>
            </a:solidFill>
          </a:ln>
        </p:spPr>
        <p:txBody>
          <a:bodyPr wrap="none" rtlCol="0">
            <a:spAutoFit/>
          </a:bodyPr>
          <a:lstStyle/>
          <a:p>
            <a:r>
              <a:rPr lang="id-ID" dirty="0" smtClean="0"/>
              <a:t>SK Keberatan (8 Nov 2012) </a:t>
            </a:r>
            <a:r>
              <a:rPr lang="id-ID" dirty="0" smtClean="0">
                <a:sym typeface="Wingdings" panose="05000000000000000000" pitchFamily="2" charset="2"/>
              </a:rPr>
              <a:t> Maksimal 3 bulan kemudian: 6 Feb 2013</a:t>
            </a:r>
            <a:endParaRPr lang="id-ID" dirty="0"/>
          </a:p>
        </p:txBody>
      </p:sp>
      <p:sp>
        <p:nvSpPr>
          <p:cNvPr id="10" name="TextBox 9"/>
          <p:cNvSpPr txBox="1"/>
          <p:nvPr/>
        </p:nvSpPr>
        <p:spPr>
          <a:xfrm>
            <a:off x="1371600" y="5562600"/>
            <a:ext cx="6133282" cy="923330"/>
          </a:xfrm>
          <a:prstGeom prst="rect">
            <a:avLst/>
          </a:prstGeom>
          <a:noFill/>
          <a:ln>
            <a:solidFill>
              <a:schemeClr val="accent1"/>
            </a:solidFill>
          </a:ln>
        </p:spPr>
        <p:txBody>
          <a:bodyPr wrap="square" rtlCol="0">
            <a:spAutoFit/>
          </a:bodyPr>
          <a:lstStyle/>
          <a:p>
            <a:pPr algn="just"/>
            <a:r>
              <a:rPr lang="id-ID" dirty="0" smtClean="0"/>
              <a:t>Konsekuensi: Surat banding disampaikan PT KA melewati jangka waktu 3 bulan sehingga PT KA dianggap tidak mengajukan banding dan menyetujui apa yang tertuang dalam SK Keberatan</a:t>
            </a:r>
            <a:endParaRPr lang="id-ID" dirty="0"/>
          </a:p>
        </p:txBody>
      </p:sp>
    </p:spTree>
    <p:extLst>
      <p:ext uri="{BB962C8B-B14F-4D97-AF65-F5344CB8AC3E}">
        <p14:creationId xmlns:p14="http://schemas.microsoft.com/office/powerpoint/2010/main" val="6061106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Autofit/>
          </a:bodyPr>
          <a:lstStyle/>
          <a:p>
            <a:pPr marL="463550" indent="-463550" algn="l">
              <a:buFont typeface="+mj-lt"/>
              <a:buAutoNum type="arabicPeriod" startAt="5"/>
            </a:pPr>
            <a:r>
              <a:rPr lang="id-ID" sz="2400" dirty="0" smtClean="0"/>
              <a:t>Apakah keputusan </a:t>
            </a:r>
            <a:r>
              <a:rPr lang="id-ID" sz="2400" dirty="0"/>
              <a:t>PT KA untuk tidak membayar pajak apapun terkait PPh Badan tahun 2010 sebelum mengajukan banding dapat dibenarkan? </a:t>
            </a:r>
            <a:endParaRPr lang="id-ID" sz="2400" dirty="0"/>
          </a:p>
        </p:txBody>
      </p:sp>
      <p:sp>
        <p:nvSpPr>
          <p:cNvPr id="3" name="Rounded Rectangle 2"/>
          <p:cNvSpPr/>
          <p:nvPr/>
        </p:nvSpPr>
        <p:spPr>
          <a:xfrm>
            <a:off x="762000" y="2133600"/>
            <a:ext cx="1066800" cy="838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smtClean="0">
                <a:solidFill>
                  <a:schemeClr val="tx1"/>
                </a:solidFill>
              </a:rPr>
              <a:t>27(5a)</a:t>
            </a:r>
            <a:endParaRPr lang="id-ID" sz="2400" dirty="0">
              <a:solidFill>
                <a:schemeClr val="tx1"/>
              </a:solidFill>
            </a:endParaRPr>
          </a:p>
        </p:txBody>
      </p:sp>
      <p:sp>
        <p:nvSpPr>
          <p:cNvPr id="4" name="Rounded Rectangle 3"/>
          <p:cNvSpPr/>
          <p:nvPr/>
        </p:nvSpPr>
        <p:spPr>
          <a:xfrm>
            <a:off x="533400" y="1600200"/>
            <a:ext cx="1600200" cy="6096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accent1"/>
                </a:solidFill>
              </a:rPr>
              <a:t>UU KUP</a:t>
            </a:r>
            <a:endParaRPr lang="id-ID" dirty="0">
              <a:solidFill>
                <a:schemeClr val="accent1"/>
              </a:solidFill>
            </a:endParaRPr>
          </a:p>
        </p:txBody>
      </p:sp>
      <p:sp>
        <p:nvSpPr>
          <p:cNvPr id="5" name="TextBox 4"/>
          <p:cNvSpPr txBox="1"/>
          <p:nvPr/>
        </p:nvSpPr>
        <p:spPr>
          <a:xfrm>
            <a:off x="2057400" y="1981200"/>
            <a:ext cx="6400800" cy="1200329"/>
          </a:xfrm>
          <a:prstGeom prst="rect">
            <a:avLst/>
          </a:prstGeom>
          <a:noFill/>
        </p:spPr>
        <p:txBody>
          <a:bodyPr wrap="square" rtlCol="0">
            <a:spAutoFit/>
          </a:bodyPr>
          <a:lstStyle/>
          <a:p>
            <a:r>
              <a:rPr lang="id-ID" dirty="0"/>
              <a:t>Dalam hal </a:t>
            </a:r>
            <a:r>
              <a:rPr lang="id-ID" dirty="0" smtClean="0"/>
              <a:t>WP mengajukan </a:t>
            </a:r>
            <a:r>
              <a:rPr lang="id-ID" dirty="0"/>
              <a:t>banding, jangka waktu pelunasan pajak</a:t>
            </a:r>
          </a:p>
          <a:p>
            <a:r>
              <a:rPr lang="id-ID" dirty="0" smtClean="0"/>
              <a:t>atas </a:t>
            </a:r>
            <a:r>
              <a:rPr lang="id-ID" dirty="0"/>
              <a:t>jumlah pajak yang belum dibayar pada saat pengajuan keberatan, </a:t>
            </a:r>
            <a:r>
              <a:rPr lang="id-ID" dirty="0" smtClean="0"/>
              <a:t>tertangguh sampai </a:t>
            </a:r>
            <a:r>
              <a:rPr lang="id-ID" dirty="0"/>
              <a:t>dengan 1 </a:t>
            </a:r>
            <a:r>
              <a:rPr lang="id-ID" dirty="0" smtClean="0"/>
              <a:t>bulan </a:t>
            </a:r>
            <a:r>
              <a:rPr lang="id-ID" dirty="0"/>
              <a:t>sejak tanggal penerbitan </a:t>
            </a:r>
            <a:r>
              <a:rPr lang="id-ID" dirty="0" smtClean="0"/>
              <a:t>Putusan Banding</a:t>
            </a:r>
            <a:endParaRPr lang="id-ID" dirty="0"/>
          </a:p>
        </p:txBody>
      </p:sp>
      <p:sp>
        <p:nvSpPr>
          <p:cNvPr id="6" name="TextBox 5"/>
          <p:cNvSpPr txBox="1"/>
          <p:nvPr/>
        </p:nvSpPr>
        <p:spPr>
          <a:xfrm>
            <a:off x="1562918" y="3581400"/>
            <a:ext cx="6133282" cy="923330"/>
          </a:xfrm>
          <a:prstGeom prst="rect">
            <a:avLst/>
          </a:prstGeom>
          <a:noFill/>
          <a:ln>
            <a:solidFill>
              <a:schemeClr val="accent1"/>
            </a:solidFill>
          </a:ln>
        </p:spPr>
        <p:txBody>
          <a:bodyPr wrap="square" rtlCol="0">
            <a:spAutoFit/>
          </a:bodyPr>
          <a:lstStyle/>
          <a:p>
            <a:pPr algn="just"/>
            <a:r>
              <a:rPr lang="id-ID" dirty="0" smtClean="0"/>
              <a:t>Keputusan PT KA dapat dibenarkan karena akibat pengajuan banding, kewajiban pelunasan pajak tertangguh sampai dengan 1 bulan sejak tanggal penerbitan Putusan Banding nanti.</a:t>
            </a:r>
            <a:endParaRPr lang="id-ID" dirty="0"/>
          </a:p>
        </p:txBody>
      </p:sp>
    </p:spTree>
    <p:extLst>
      <p:ext uri="{BB962C8B-B14F-4D97-AF65-F5344CB8AC3E}">
        <p14:creationId xmlns:p14="http://schemas.microsoft.com/office/powerpoint/2010/main" val="34938152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Autofit/>
          </a:bodyPr>
          <a:lstStyle/>
          <a:p>
            <a:pPr marL="463550" indent="-463550" algn="l">
              <a:buFont typeface="+mj-lt"/>
              <a:buAutoNum type="arabicPeriod" startAt="6"/>
            </a:pPr>
            <a:r>
              <a:rPr lang="id-ID" sz="2400" dirty="0" smtClean="0"/>
              <a:t>Jika </a:t>
            </a:r>
            <a:r>
              <a:rPr lang="id-ID" sz="2400" dirty="0"/>
              <a:t>PT KA tidak mengajukan banding (menerima hasil surat keputusan Keberatan dari kantor pajak), berapa pajak yang masih harus dibayar oleh PT KA? Kapan PT KA harus membayar pajak terutang tersebut? </a:t>
            </a:r>
            <a:endParaRPr lang="id-ID" sz="2400" dirty="0"/>
          </a:p>
        </p:txBody>
      </p:sp>
      <p:sp>
        <p:nvSpPr>
          <p:cNvPr id="4" name="Rounded Rectangle 3"/>
          <p:cNvSpPr/>
          <p:nvPr/>
        </p:nvSpPr>
        <p:spPr>
          <a:xfrm>
            <a:off x="7543800" y="1905000"/>
            <a:ext cx="990600" cy="838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smtClean="0">
                <a:solidFill>
                  <a:schemeClr val="tx1"/>
                </a:solidFill>
              </a:rPr>
              <a:t>25 (9)</a:t>
            </a:r>
            <a:endParaRPr lang="id-ID" sz="2400" dirty="0">
              <a:solidFill>
                <a:schemeClr val="tx1"/>
              </a:solidFill>
            </a:endParaRPr>
          </a:p>
        </p:txBody>
      </p:sp>
      <p:sp>
        <p:nvSpPr>
          <p:cNvPr id="5" name="Rounded Rectangle 4"/>
          <p:cNvSpPr/>
          <p:nvPr/>
        </p:nvSpPr>
        <p:spPr>
          <a:xfrm>
            <a:off x="7239000" y="1371600"/>
            <a:ext cx="1600200" cy="6096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accent1"/>
                </a:solidFill>
              </a:rPr>
              <a:t>UU KUP</a:t>
            </a:r>
            <a:endParaRPr lang="id-ID" dirty="0">
              <a:solidFill>
                <a:schemeClr val="accent1"/>
              </a:solidFill>
            </a:endParaRPr>
          </a:p>
        </p:txBody>
      </p:sp>
      <p:sp>
        <p:nvSpPr>
          <p:cNvPr id="6" name="TextBox 5"/>
          <p:cNvSpPr txBox="1"/>
          <p:nvPr/>
        </p:nvSpPr>
        <p:spPr>
          <a:xfrm>
            <a:off x="304800" y="1676400"/>
            <a:ext cx="7086600" cy="1200329"/>
          </a:xfrm>
          <a:prstGeom prst="rect">
            <a:avLst/>
          </a:prstGeom>
          <a:noFill/>
        </p:spPr>
        <p:txBody>
          <a:bodyPr wrap="square" rtlCol="0">
            <a:spAutoFit/>
          </a:bodyPr>
          <a:lstStyle/>
          <a:p>
            <a:pPr algn="r"/>
            <a:r>
              <a:rPr lang="id-ID" dirty="0"/>
              <a:t>Dalam hal keberatan </a:t>
            </a:r>
            <a:r>
              <a:rPr lang="id-ID" dirty="0" smtClean="0"/>
              <a:t>WP ditolak </a:t>
            </a:r>
            <a:r>
              <a:rPr lang="id-ID" dirty="0"/>
              <a:t>atau dikabulkan sebagian, </a:t>
            </a:r>
            <a:r>
              <a:rPr lang="id-ID" dirty="0" smtClean="0"/>
              <a:t>WP dikenai </a:t>
            </a:r>
            <a:r>
              <a:rPr lang="id-ID" dirty="0"/>
              <a:t>sanksi administrasi berupa denda sebesar </a:t>
            </a:r>
            <a:r>
              <a:rPr lang="id-ID" dirty="0" smtClean="0"/>
              <a:t>50% dari jumlah </a:t>
            </a:r>
            <a:r>
              <a:rPr lang="id-ID" dirty="0"/>
              <a:t>pajak berdasarkan keputusan keberatan dikurangi dengan pajak yang </a:t>
            </a:r>
            <a:r>
              <a:rPr lang="id-ID" dirty="0" smtClean="0"/>
              <a:t>telah dibayar </a:t>
            </a:r>
            <a:r>
              <a:rPr lang="id-ID" dirty="0"/>
              <a:t>sebelum mengajukan keberatan</a:t>
            </a:r>
          </a:p>
        </p:txBody>
      </p:sp>
      <p:sp>
        <p:nvSpPr>
          <p:cNvPr id="7" name="TextBox 6"/>
          <p:cNvSpPr txBox="1"/>
          <p:nvPr/>
        </p:nvSpPr>
        <p:spPr>
          <a:xfrm>
            <a:off x="457200" y="2895600"/>
            <a:ext cx="8305800" cy="2308324"/>
          </a:xfrm>
          <a:prstGeom prst="rect">
            <a:avLst/>
          </a:prstGeom>
          <a:noFill/>
          <a:ln>
            <a:solidFill>
              <a:schemeClr val="accent1"/>
            </a:solidFill>
          </a:ln>
        </p:spPr>
        <p:txBody>
          <a:bodyPr wrap="square" rtlCol="0">
            <a:spAutoFit/>
          </a:bodyPr>
          <a:lstStyle/>
          <a:p>
            <a:r>
              <a:rPr lang="id-ID" dirty="0" smtClean="0"/>
              <a:t>SKPKB							=    472.627.739</a:t>
            </a:r>
          </a:p>
          <a:p>
            <a:r>
              <a:rPr lang="id-ID" dirty="0" smtClean="0"/>
              <a:t>Pajak yang telah dibayar PT KA sebelum mengajukan keberatan* 	=   (</a:t>
            </a:r>
            <a:r>
              <a:rPr lang="id-ID" u="sng" dirty="0" smtClean="0"/>
              <a:t>372.939.186</a:t>
            </a:r>
            <a:r>
              <a:rPr lang="id-ID" dirty="0" smtClean="0"/>
              <a:t>)</a:t>
            </a:r>
          </a:p>
          <a:p>
            <a:r>
              <a:rPr lang="id-ID" dirty="0"/>
              <a:t>	</a:t>
            </a:r>
            <a:r>
              <a:rPr lang="id-ID" dirty="0" smtClean="0"/>
              <a:t>						        99.688.553 </a:t>
            </a:r>
          </a:p>
          <a:p>
            <a:r>
              <a:rPr lang="id-ID" dirty="0" smtClean="0"/>
              <a:t>Sanksi 50% x 99.688.553					=      </a:t>
            </a:r>
            <a:r>
              <a:rPr lang="id-ID" u="sng" dirty="0" smtClean="0"/>
              <a:t>49.844.276,5</a:t>
            </a:r>
          </a:p>
          <a:p>
            <a:r>
              <a:rPr lang="id-ID" dirty="0" smtClean="0"/>
              <a:t>Pajak yang masih harus dibayar				=    149.532.829,5</a:t>
            </a:r>
          </a:p>
          <a:p>
            <a:endParaRPr lang="id-ID" dirty="0"/>
          </a:p>
          <a:p>
            <a:r>
              <a:rPr lang="id-ID" sz="1600" dirty="0"/>
              <a:t>Pajak yang telah dibayar PT KA sebelum mengajukan keberatan</a:t>
            </a:r>
            <a:r>
              <a:rPr lang="id-ID" sz="1600" dirty="0" smtClean="0"/>
              <a:t>*</a:t>
            </a:r>
          </a:p>
          <a:p>
            <a:r>
              <a:rPr lang="id-ID" sz="1600" dirty="0" smtClean="0"/>
              <a:t>= [(Peredaran bruto – HPP – biaya lainlain)x25%]-kredit pajak</a:t>
            </a:r>
          </a:p>
        </p:txBody>
      </p:sp>
      <p:sp>
        <p:nvSpPr>
          <p:cNvPr id="10" name="Rounded Rectangle 9"/>
          <p:cNvSpPr/>
          <p:nvPr/>
        </p:nvSpPr>
        <p:spPr>
          <a:xfrm>
            <a:off x="457200" y="5715000"/>
            <a:ext cx="990600" cy="838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smtClean="0">
                <a:solidFill>
                  <a:schemeClr val="tx1"/>
                </a:solidFill>
              </a:rPr>
              <a:t>25 (7)</a:t>
            </a:r>
            <a:endParaRPr lang="id-ID" sz="2400" dirty="0">
              <a:solidFill>
                <a:schemeClr val="tx1"/>
              </a:solidFill>
            </a:endParaRPr>
          </a:p>
        </p:txBody>
      </p:sp>
      <p:sp>
        <p:nvSpPr>
          <p:cNvPr id="11" name="Rounded Rectangle 10"/>
          <p:cNvSpPr/>
          <p:nvPr/>
        </p:nvSpPr>
        <p:spPr>
          <a:xfrm>
            <a:off x="152400" y="5181600"/>
            <a:ext cx="1600200" cy="6096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accent1"/>
                </a:solidFill>
              </a:rPr>
              <a:t>UU KUP</a:t>
            </a:r>
            <a:endParaRPr lang="id-ID" dirty="0">
              <a:solidFill>
                <a:schemeClr val="accent1"/>
              </a:solidFill>
            </a:endParaRPr>
          </a:p>
        </p:txBody>
      </p:sp>
      <p:sp>
        <p:nvSpPr>
          <p:cNvPr id="12" name="TextBox 11"/>
          <p:cNvSpPr txBox="1"/>
          <p:nvPr/>
        </p:nvSpPr>
        <p:spPr>
          <a:xfrm>
            <a:off x="1600200" y="5312191"/>
            <a:ext cx="7543800" cy="923330"/>
          </a:xfrm>
          <a:prstGeom prst="rect">
            <a:avLst/>
          </a:prstGeom>
          <a:noFill/>
        </p:spPr>
        <p:txBody>
          <a:bodyPr wrap="square" rtlCol="0">
            <a:spAutoFit/>
          </a:bodyPr>
          <a:lstStyle/>
          <a:p>
            <a:r>
              <a:rPr lang="id-ID" dirty="0"/>
              <a:t>Dalam hal </a:t>
            </a:r>
            <a:r>
              <a:rPr lang="id-ID" dirty="0" smtClean="0"/>
              <a:t>WP mengajukan </a:t>
            </a:r>
            <a:r>
              <a:rPr lang="id-ID" dirty="0"/>
              <a:t>keberatan, jangka waktu pelunasan </a:t>
            </a:r>
            <a:r>
              <a:rPr lang="id-ID" dirty="0" smtClean="0"/>
              <a:t>pajak atas </a:t>
            </a:r>
            <a:r>
              <a:rPr lang="id-ID" dirty="0"/>
              <a:t>jumlah </a:t>
            </a:r>
            <a:r>
              <a:rPr lang="id-ID" dirty="0" smtClean="0"/>
              <a:t>pajak yang </a:t>
            </a:r>
            <a:r>
              <a:rPr lang="id-ID" dirty="0"/>
              <a:t>belum dibayar pada saat pengajuan </a:t>
            </a:r>
            <a:r>
              <a:rPr lang="id-ID" dirty="0" smtClean="0"/>
              <a:t>keberatan, tertangguh </a:t>
            </a:r>
            <a:r>
              <a:rPr lang="id-ID" dirty="0"/>
              <a:t>sampai dengan </a:t>
            </a:r>
            <a:r>
              <a:rPr lang="id-ID" dirty="0" smtClean="0"/>
              <a:t>1 </a:t>
            </a:r>
            <a:r>
              <a:rPr lang="id-ID" dirty="0"/>
              <a:t>bulan sejak tanggal penerbitan </a:t>
            </a:r>
            <a:r>
              <a:rPr lang="id-ID" dirty="0" smtClean="0"/>
              <a:t>Surat Keputusan </a:t>
            </a:r>
            <a:r>
              <a:rPr lang="id-ID" dirty="0"/>
              <a:t>Keberatan</a:t>
            </a:r>
          </a:p>
        </p:txBody>
      </p:sp>
      <p:sp>
        <p:nvSpPr>
          <p:cNvPr id="13" name="TextBox 12"/>
          <p:cNvSpPr txBox="1"/>
          <p:nvPr/>
        </p:nvSpPr>
        <p:spPr>
          <a:xfrm>
            <a:off x="2057400" y="6330276"/>
            <a:ext cx="6400800" cy="369332"/>
          </a:xfrm>
          <a:prstGeom prst="rect">
            <a:avLst/>
          </a:prstGeom>
          <a:noFill/>
          <a:ln>
            <a:solidFill>
              <a:schemeClr val="accent1"/>
            </a:solidFill>
          </a:ln>
        </p:spPr>
        <p:txBody>
          <a:bodyPr wrap="square" rtlCol="0">
            <a:spAutoFit/>
          </a:bodyPr>
          <a:lstStyle/>
          <a:p>
            <a:pPr algn="ctr"/>
            <a:r>
              <a:rPr lang="id-ID" dirty="0" smtClean="0"/>
              <a:t>SK Keberatan (8 Nov 2012) </a:t>
            </a:r>
            <a:r>
              <a:rPr lang="id-ID" dirty="0" smtClean="0">
                <a:sym typeface="Wingdings" panose="05000000000000000000" pitchFamily="2" charset="2"/>
              </a:rPr>
              <a:t> Max 1 bulan kemudian (8 Des 2012)</a:t>
            </a:r>
            <a:endParaRPr lang="id-ID" dirty="0"/>
          </a:p>
        </p:txBody>
      </p:sp>
    </p:spTree>
    <p:extLst>
      <p:ext uri="{BB962C8B-B14F-4D97-AF65-F5344CB8AC3E}">
        <p14:creationId xmlns:p14="http://schemas.microsoft.com/office/powerpoint/2010/main" val="8887401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86800" cy="685800"/>
          </a:xfrm>
        </p:spPr>
        <p:txBody>
          <a:bodyPr>
            <a:noAutofit/>
          </a:bodyPr>
          <a:lstStyle/>
          <a:p>
            <a:pPr marL="0" indent="0" algn="r">
              <a:buNone/>
            </a:pPr>
            <a:r>
              <a:rPr lang="id-ID" sz="2000" b="1" u="sng" dirty="0" smtClean="0"/>
              <a:t>3 Juni 2013</a:t>
            </a:r>
            <a:r>
              <a:rPr lang="id-ID" sz="2000" dirty="0" smtClean="0"/>
              <a:t>  Pengadilan </a:t>
            </a:r>
            <a:r>
              <a:rPr lang="id-ID" sz="2000" dirty="0"/>
              <a:t>memutuskan untuk mengabulkan seluruh banding PT </a:t>
            </a:r>
            <a:r>
              <a:rPr lang="id-ID" sz="2000" dirty="0" smtClean="0"/>
              <a:t>KA</a:t>
            </a:r>
            <a:endParaRPr lang="id-ID" sz="2000" dirty="0"/>
          </a:p>
        </p:txBody>
      </p:sp>
      <p:sp>
        <p:nvSpPr>
          <p:cNvPr id="5" name="Title 1"/>
          <p:cNvSpPr>
            <a:spLocks noGrp="1"/>
          </p:cNvSpPr>
          <p:nvPr>
            <p:ph type="title"/>
          </p:nvPr>
        </p:nvSpPr>
        <p:spPr>
          <a:xfrm>
            <a:off x="304800" y="914400"/>
            <a:ext cx="8229600" cy="1143000"/>
          </a:xfrm>
        </p:spPr>
        <p:txBody>
          <a:bodyPr>
            <a:noAutofit/>
          </a:bodyPr>
          <a:lstStyle/>
          <a:p>
            <a:pPr marL="457200" indent="-457200" algn="l">
              <a:buFont typeface="+mj-lt"/>
              <a:buAutoNum type="arabicPeriod" startAt="7"/>
            </a:pPr>
            <a:r>
              <a:rPr lang="id-ID" sz="2400" dirty="0" smtClean="0"/>
              <a:t>Berapa </a:t>
            </a:r>
            <a:r>
              <a:rPr lang="id-ID" sz="2400" dirty="0"/>
              <a:t>pajak yang harus dibayar oleh PT KA dengan dikeluarkannya surat keputusan banding dari pengadilan pajak tersebut? </a:t>
            </a:r>
            <a:endParaRPr lang="id-ID" sz="2400" dirty="0"/>
          </a:p>
        </p:txBody>
      </p:sp>
      <p:sp>
        <p:nvSpPr>
          <p:cNvPr id="4" name="TextBox 3"/>
          <p:cNvSpPr txBox="1"/>
          <p:nvPr/>
        </p:nvSpPr>
        <p:spPr>
          <a:xfrm>
            <a:off x="1143000" y="2438400"/>
            <a:ext cx="6858000" cy="2031325"/>
          </a:xfrm>
          <a:prstGeom prst="rect">
            <a:avLst/>
          </a:prstGeom>
          <a:noFill/>
          <a:ln>
            <a:solidFill>
              <a:schemeClr val="accent1"/>
            </a:solidFill>
          </a:ln>
        </p:spPr>
        <p:txBody>
          <a:bodyPr wrap="square" rtlCol="0">
            <a:spAutoFit/>
          </a:bodyPr>
          <a:lstStyle/>
          <a:p>
            <a:pPr algn="just"/>
            <a:r>
              <a:rPr lang="id-ID" dirty="0" smtClean="0"/>
              <a:t>Pajak yang harus dibayar PT KA adalah sesuai perhitungan WP (yang disetujui dalam </a:t>
            </a:r>
            <a:r>
              <a:rPr lang="id-ID" dirty="0"/>
              <a:t>pembahasan akhir hasil </a:t>
            </a:r>
            <a:r>
              <a:rPr lang="id-ID" dirty="0" smtClean="0"/>
              <a:t>pemeriksaan) yaitu sebesar </a:t>
            </a:r>
          </a:p>
          <a:p>
            <a:pPr algn="just"/>
            <a:r>
              <a:rPr lang="id-ID" dirty="0" smtClean="0"/>
              <a:t>Rp 372.939.186</a:t>
            </a:r>
          </a:p>
          <a:p>
            <a:pPr algn="just"/>
            <a:endParaRPr lang="id-ID" dirty="0"/>
          </a:p>
          <a:p>
            <a:pPr algn="just"/>
            <a:r>
              <a:rPr lang="id-ID" dirty="0" smtClean="0"/>
              <a:t>Pajak terutang di atas sudah dibayarkan sebelum mengajukan keberatan, sehingga tidak ada lagi pajak yang harus dibayar setelah diterbitkannya SK Banding</a:t>
            </a:r>
          </a:p>
        </p:txBody>
      </p:sp>
    </p:spTree>
    <p:extLst>
      <p:ext uri="{BB962C8B-B14F-4D97-AF65-F5344CB8AC3E}">
        <p14:creationId xmlns:p14="http://schemas.microsoft.com/office/powerpoint/2010/main" val="36300156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7563"/>
            <a:ext cx="8229600" cy="1143000"/>
          </a:xfrm>
        </p:spPr>
        <p:txBody>
          <a:bodyPr>
            <a:noAutofit/>
          </a:bodyPr>
          <a:lstStyle/>
          <a:p>
            <a:pPr marL="463550" indent="-463550" algn="l">
              <a:buFont typeface="+mj-lt"/>
              <a:buAutoNum type="arabicPeriod" startAt="8"/>
            </a:pPr>
            <a:r>
              <a:rPr lang="id-ID" sz="2200" dirty="0" smtClean="0"/>
              <a:t>Seandainya </a:t>
            </a:r>
            <a:r>
              <a:rPr lang="id-ID" sz="2200" dirty="0"/>
              <a:t>pengadilan pajak hanya menerima 50% banding yang diajukan oleh PT KA, berapa pajak yang masih harus dibayar oleh PT KA? Kapan PT KA harus membayar pajak terhutang tersebut? </a:t>
            </a:r>
            <a:endParaRPr lang="id-ID" sz="2200" dirty="0"/>
          </a:p>
        </p:txBody>
      </p:sp>
      <p:sp>
        <p:nvSpPr>
          <p:cNvPr id="3" name="Rounded Rectangle 2"/>
          <p:cNvSpPr/>
          <p:nvPr/>
        </p:nvSpPr>
        <p:spPr>
          <a:xfrm>
            <a:off x="7543800" y="1492429"/>
            <a:ext cx="1143000" cy="838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smtClean="0">
                <a:solidFill>
                  <a:schemeClr val="tx1"/>
                </a:solidFill>
              </a:rPr>
              <a:t>27(5d)</a:t>
            </a:r>
            <a:endParaRPr lang="id-ID" sz="2400" dirty="0">
              <a:solidFill>
                <a:schemeClr val="tx1"/>
              </a:solidFill>
            </a:endParaRPr>
          </a:p>
        </p:txBody>
      </p:sp>
      <p:sp>
        <p:nvSpPr>
          <p:cNvPr id="4" name="Rounded Rectangle 3"/>
          <p:cNvSpPr/>
          <p:nvPr/>
        </p:nvSpPr>
        <p:spPr>
          <a:xfrm>
            <a:off x="7315200" y="959029"/>
            <a:ext cx="1600200" cy="6096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accent1"/>
                </a:solidFill>
              </a:rPr>
              <a:t>UU KUP</a:t>
            </a:r>
            <a:endParaRPr lang="id-ID" dirty="0">
              <a:solidFill>
                <a:schemeClr val="accent1"/>
              </a:solidFill>
            </a:endParaRPr>
          </a:p>
        </p:txBody>
      </p:sp>
      <p:sp>
        <p:nvSpPr>
          <p:cNvPr id="5" name="TextBox 4"/>
          <p:cNvSpPr txBox="1"/>
          <p:nvPr/>
        </p:nvSpPr>
        <p:spPr>
          <a:xfrm>
            <a:off x="304800" y="1199434"/>
            <a:ext cx="7086600" cy="1200329"/>
          </a:xfrm>
          <a:prstGeom prst="rect">
            <a:avLst/>
          </a:prstGeom>
          <a:noFill/>
        </p:spPr>
        <p:txBody>
          <a:bodyPr wrap="square" rtlCol="0">
            <a:spAutoFit/>
          </a:bodyPr>
          <a:lstStyle/>
          <a:p>
            <a:pPr algn="r"/>
            <a:r>
              <a:rPr lang="id-ID" dirty="0"/>
              <a:t>Dalam hal permohonan banding ditolak atau dikabulkan sebagian, </a:t>
            </a:r>
            <a:r>
              <a:rPr lang="id-ID" dirty="0" smtClean="0"/>
              <a:t>WP dikenai </a:t>
            </a:r>
            <a:r>
              <a:rPr lang="id-ID" dirty="0"/>
              <a:t>sanksi administrasi berupa denda sebesar 100</a:t>
            </a:r>
            <a:r>
              <a:rPr lang="id-ID" dirty="0" smtClean="0"/>
              <a:t>% dari jumlah </a:t>
            </a:r>
            <a:r>
              <a:rPr lang="id-ID" dirty="0"/>
              <a:t>pajak berdasarkan Putusan Banding dikurangi dengan pembayaran </a:t>
            </a:r>
            <a:r>
              <a:rPr lang="id-ID" dirty="0" smtClean="0"/>
              <a:t>pajak yang telah </a:t>
            </a:r>
            <a:r>
              <a:rPr lang="id-ID" dirty="0"/>
              <a:t>dibayar sebelum mengajukan keberatan</a:t>
            </a:r>
          </a:p>
        </p:txBody>
      </p:sp>
      <p:sp>
        <p:nvSpPr>
          <p:cNvPr id="6" name="TextBox 5"/>
          <p:cNvSpPr txBox="1"/>
          <p:nvPr/>
        </p:nvSpPr>
        <p:spPr>
          <a:xfrm>
            <a:off x="381000" y="2502795"/>
            <a:ext cx="8305800" cy="2800767"/>
          </a:xfrm>
          <a:prstGeom prst="rect">
            <a:avLst/>
          </a:prstGeom>
          <a:noFill/>
          <a:ln>
            <a:solidFill>
              <a:schemeClr val="accent1"/>
            </a:solidFill>
          </a:ln>
        </p:spPr>
        <p:txBody>
          <a:bodyPr wrap="square" rtlCol="0">
            <a:spAutoFit/>
          </a:bodyPr>
          <a:lstStyle/>
          <a:p>
            <a:r>
              <a:rPr lang="id-ID" dirty="0" smtClean="0"/>
              <a:t>SKPKB							=    472.627.739</a:t>
            </a:r>
          </a:p>
          <a:p>
            <a:r>
              <a:rPr lang="id-ID" dirty="0" smtClean="0"/>
              <a:t>Pajak yang telah dibayar PT KA sebelum mengajukan keberatan* 	=   (</a:t>
            </a:r>
            <a:r>
              <a:rPr lang="id-ID" u="sng" dirty="0" smtClean="0"/>
              <a:t>372.939.186</a:t>
            </a:r>
            <a:r>
              <a:rPr lang="id-ID" dirty="0" smtClean="0"/>
              <a:t>)</a:t>
            </a:r>
          </a:p>
          <a:p>
            <a:r>
              <a:rPr lang="id-ID" dirty="0"/>
              <a:t>	</a:t>
            </a:r>
            <a:r>
              <a:rPr lang="id-ID" dirty="0" smtClean="0"/>
              <a:t>						        99.688.553 </a:t>
            </a:r>
          </a:p>
          <a:p>
            <a:endParaRPr lang="id-ID" dirty="0" smtClean="0"/>
          </a:p>
          <a:p>
            <a:r>
              <a:rPr lang="id-ID" dirty="0" smtClean="0"/>
              <a:t>Yang dikabulkan 50</a:t>
            </a:r>
            <a:r>
              <a:rPr lang="id-ID" dirty="0"/>
              <a:t>% x </a:t>
            </a:r>
            <a:r>
              <a:rPr lang="id-ID" dirty="0" smtClean="0"/>
              <a:t>99.688.553				=      49.844.276,5</a:t>
            </a:r>
          </a:p>
          <a:p>
            <a:r>
              <a:rPr lang="id-ID" dirty="0" smtClean="0"/>
              <a:t>Sanksi 100% x 49.844.276,5					=      </a:t>
            </a:r>
            <a:r>
              <a:rPr lang="id-ID" u="sng" dirty="0" smtClean="0"/>
              <a:t>49.844.276,5</a:t>
            </a:r>
          </a:p>
          <a:p>
            <a:r>
              <a:rPr lang="id-ID" dirty="0" smtClean="0"/>
              <a:t>Pajak yang masih harus dibayar				=      99.688.553</a:t>
            </a:r>
          </a:p>
          <a:p>
            <a:endParaRPr lang="id-ID" dirty="0"/>
          </a:p>
          <a:p>
            <a:r>
              <a:rPr lang="id-ID" sz="1600" dirty="0"/>
              <a:t>Pajak yang telah dibayar PT KA sebelum mengajukan keberatan</a:t>
            </a:r>
            <a:r>
              <a:rPr lang="id-ID" sz="1600" dirty="0" smtClean="0"/>
              <a:t>*</a:t>
            </a:r>
          </a:p>
          <a:p>
            <a:r>
              <a:rPr lang="id-ID" sz="1600" dirty="0" smtClean="0"/>
              <a:t>= [(Peredaran bruto – HPP – biaya lainlain)x25%]-kredit pajak</a:t>
            </a:r>
          </a:p>
        </p:txBody>
      </p:sp>
      <p:sp>
        <p:nvSpPr>
          <p:cNvPr id="7" name="Rounded Rectangle 6"/>
          <p:cNvSpPr/>
          <p:nvPr/>
        </p:nvSpPr>
        <p:spPr>
          <a:xfrm>
            <a:off x="304800" y="5715000"/>
            <a:ext cx="1143000" cy="838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smtClean="0">
                <a:solidFill>
                  <a:schemeClr val="tx1"/>
                </a:solidFill>
              </a:rPr>
              <a:t>27 (5a)</a:t>
            </a:r>
            <a:endParaRPr lang="id-ID" sz="2400" dirty="0">
              <a:solidFill>
                <a:schemeClr val="tx1"/>
              </a:solidFill>
            </a:endParaRPr>
          </a:p>
        </p:txBody>
      </p:sp>
      <p:sp>
        <p:nvSpPr>
          <p:cNvPr id="8" name="Rounded Rectangle 7"/>
          <p:cNvSpPr/>
          <p:nvPr/>
        </p:nvSpPr>
        <p:spPr>
          <a:xfrm>
            <a:off x="152400" y="5181600"/>
            <a:ext cx="1600200" cy="6096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accent1"/>
                </a:solidFill>
              </a:rPr>
              <a:t>UU KUP</a:t>
            </a:r>
            <a:endParaRPr lang="id-ID" dirty="0">
              <a:solidFill>
                <a:schemeClr val="accent1"/>
              </a:solidFill>
            </a:endParaRPr>
          </a:p>
        </p:txBody>
      </p:sp>
      <p:sp>
        <p:nvSpPr>
          <p:cNvPr id="9" name="TextBox 8"/>
          <p:cNvSpPr txBox="1"/>
          <p:nvPr/>
        </p:nvSpPr>
        <p:spPr>
          <a:xfrm>
            <a:off x="1600200" y="5363707"/>
            <a:ext cx="7543800" cy="923330"/>
          </a:xfrm>
          <a:prstGeom prst="rect">
            <a:avLst/>
          </a:prstGeom>
          <a:noFill/>
        </p:spPr>
        <p:txBody>
          <a:bodyPr wrap="square" rtlCol="0">
            <a:spAutoFit/>
          </a:bodyPr>
          <a:lstStyle/>
          <a:p>
            <a:r>
              <a:rPr lang="id-ID" dirty="0"/>
              <a:t>Dalam hal </a:t>
            </a:r>
            <a:r>
              <a:rPr lang="id-ID" dirty="0" smtClean="0"/>
              <a:t>WP mengajukan </a:t>
            </a:r>
            <a:r>
              <a:rPr lang="id-ID" dirty="0"/>
              <a:t>banding, jangka waktu pelunasan </a:t>
            </a:r>
            <a:r>
              <a:rPr lang="id-ID" dirty="0" smtClean="0"/>
              <a:t>pajak atas </a:t>
            </a:r>
            <a:r>
              <a:rPr lang="id-ID" dirty="0"/>
              <a:t>jumlah pajak yang belum dibayar pada saat pengajuan keberatan, tertangguh</a:t>
            </a:r>
          </a:p>
          <a:p>
            <a:r>
              <a:rPr lang="id-ID" dirty="0"/>
              <a:t>sampai dengan 1 (satu) bulan sejak tanggal penerbitan Putusan Banding.</a:t>
            </a:r>
          </a:p>
        </p:txBody>
      </p:sp>
      <p:sp>
        <p:nvSpPr>
          <p:cNvPr id="10" name="TextBox 9"/>
          <p:cNvSpPr txBox="1"/>
          <p:nvPr/>
        </p:nvSpPr>
        <p:spPr>
          <a:xfrm>
            <a:off x="2057400" y="6330276"/>
            <a:ext cx="6400800" cy="369332"/>
          </a:xfrm>
          <a:prstGeom prst="rect">
            <a:avLst/>
          </a:prstGeom>
          <a:noFill/>
          <a:ln>
            <a:solidFill>
              <a:schemeClr val="accent1"/>
            </a:solidFill>
          </a:ln>
        </p:spPr>
        <p:txBody>
          <a:bodyPr wrap="square" rtlCol="0">
            <a:spAutoFit/>
          </a:bodyPr>
          <a:lstStyle/>
          <a:p>
            <a:pPr algn="ctr"/>
            <a:r>
              <a:rPr lang="id-ID" dirty="0" smtClean="0"/>
              <a:t>SK Keberatan (3 Juni 2013) </a:t>
            </a:r>
            <a:r>
              <a:rPr lang="id-ID" dirty="0" smtClean="0">
                <a:sym typeface="Wingdings" panose="05000000000000000000" pitchFamily="2" charset="2"/>
              </a:rPr>
              <a:t> Max 1 bulan kemudian (3 Juli 2013)</a:t>
            </a:r>
            <a:endParaRPr lang="id-ID" dirty="0"/>
          </a:p>
        </p:txBody>
      </p:sp>
    </p:spTree>
    <p:extLst>
      <p:ext uri="{BB962C8B-B14F-4D97-AF65-F5344CB8AC3E}">
        <p14:creationId xmlns:p14="http://schemas.microsoft.com/office/powerpoint/2010/main" val="3771997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0" name="Picture 10" descr="Image result for thank yo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68499"/>
            <a:ext cx="5381625" cy="5581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60235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1378</TotalTime>
  <Words>1181</Words>
  <Application>Microsoft Office PowerPoint</Application>
  <PresentationFormat>On-screen Show (4:3)</PresentationFormat>
  <Paragraphs>126</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TAXATION 2 Lecturer: Benny Januar Tannawi</vt:lpstr>
      <vt:lpstr>Case 2: KUP Application – 2</vt:lpstr>
      <vt:lpstr>PROFIL PERUSAHAAN</vt:lpstr>
      <vt:lpstr>PROSES PEMERIKSAAN  PPh BADAN TAHUN 2010</vt:lpstr>
      <vt:lpstr>Daftar Temuan Pemeriksaan Pajak</vt:lpstr>
      <vt:lpstr>Daftar Temuan Pemeriksaan Pajak</vt:lpstr>
      <vt:lpstr>PowerPoint Presentation</vt:lpstr>
      <vt:lpstr>Daftar Temuan Pemeriksaan Pajak</vt:lpstr>
      <vt:lpstr>Hasil Diskusi</vt:lpstr>
      <vt:lpstr>Apa kemungkinan konsekuensi yang akan dihadapi oleh PT KA jika PT KA tidak menyampaikan surat tanggapan terhadap Surat Pemberitahuan Hasil Pemeriksaan? </vt:lpstr>
      <vt:lpstr>Apa kemungkinan konsekuensi yang akan dihadapi oleh PT KA jika PT KA menyampaikan surat keberatannya pada tanggal 10 Mei 2012? </vt:lpstr>
      <vt:lpstr>Adakah konsekuensi yang akan dihadapi oleh PT KA karena PT KA hanya membayar pajak terutang sesuai dengan perhitungan PPh Badan yang PT KA ajukan dalam Surat Keberatan? </vt:lpstr>
      <vt:lpstr>Apa kemungkinan konsekuensi yang akan dihadapi oleh PT KA jika PT KA menyampaikan surat banding tersebut pada tanggal 10 Februari 2013? </vt:lpstr>
      <vt:lpstr>Apakah keputusan PT KA untuk tidak membayar pajak apapun terkait PPh Badan tahun 2010 sebelum mengajukan banding dapat dibenarkan? </vt:lpstr>
      <vt:lpstr>Jika PT KA tidak mengajukan banding (menerima hasil surat keputusan Keberatan dari kantor pajak), berapa pajak yang masih harus dibayar oleh PT KA? Kapan PT KA harus membayar pajak terutang tersebut? </vt:lpstr>
      <vt:lpstr>Berapa pajak yang harus dibayar oleh PT KA dengan dikeluarkannya surat keputusan banding dari pengadilan pajak tersebut? </vt:lpstr>
      <vt:lpstr>Seandainya pengadilan pajak hanya menerima 50% banding yang diajukan oleh PT KA, berapa pajak yang masih harus dibayar oleh PT KA? Kapan PT KA harus membayar pajak terhutang tersebut?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Rahmat Restuadi</dc:creator>
  <cp:lastModifiedBy>Rahmat Restuadi</cp:lastModifiedBy>
  <cp:revision>109</cp:revision>
  <dcterms:created xsi:type="dcterms:W3CDTF">2018-02-13T16:25:43Z</dcterms:created>
  <dcterms:modified xsi:type="dcterms:W3CDTF">2018-03-21T20:06:55Z</dcterms:modified>
</cp:coreProperties>
</file>